
<file path=[Content_Types].xml><?xml version="1.0" encoding="utf-8"?>
<Types xmlns="http://schemas.openxmlformats.org/package/2006/content-types">
  <Default Extension="png" ContentType="image/png"/>
  <Default Extension="svg" ContentType="image/svg+xml"/>
  <Default Extension="jpeg" ContentType="image/jpeg"/>
  <Default Extension="emf" ContentType="image/x-emf"/>
  <Default Extension="wmf" ContentType="image/x-w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2.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theme/theme3.xml" ContentType="application/vnd.openxmlformats-officedocument.theme+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theme/theme4.xml" ContentType="application/vnd.openxmlformats-officedocument.theme+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theme/theme5.xml" ContentType="application/vnd.openxmlformats-officedocument.theme+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theme/theme6.xml" ContentType="application/vnd.openxmlformats-officedocument.theme+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theme/theme7.xml" ContentType="application/vnd.openxmlformats-officedocument.theme+xml"/>
  <Override PartName="/ppt/theme/theme8.xml" ContentType="application/vnd.openxmlformats-officedocument.theme+xml"/>
  <Override PartName="/ppt/theme/theme9.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tags/tag1.xml" ContentType="application/vnd.openxmlformats-officedocument.presentationml.tags+xml"/>
  <Override PartName="/ppt/notesSlides/notesSlide7.xml" ContentType="application/vnd.openxmlformats-officedocument.presentationml.notesSlide+xml"/>
  <Override PartName="/ppt/tags/tag2.xml" ContentType="application/vnd.openxmlformats-officedocument.presentationml.tags+xml"/>
  <Override PartName="/ppt/notesSlides/notesSlide8.xml" ContentType="application/vnd.openxmlformats-officedocument.presentationml.notesSlide+xml"/>
  <Override PartName="/ppt/tags/tag3.xml" ContentType="application/vnd.openxmlformats-officedocument.presentationml.tags+xml"/>
  <Override PartName="/ppt/notesSlides/notesSlide9.xml" ContentType="application/vnd.openxmlformats-officedocument.presentationml.notesSlide+xml"/>
  <Override PartName="/ppt/notesSlides/notesSlide10.xml" ContentType="application/vnd.openxmlformats-officedocument.presentationml.notesSlide+xml"/>
  <Override PartName="/ppt/tags/tag4.xml" ContentType="application/vnd.openxmlformats-officedocument.presentationml.tags+xml"/>
  <Override PartName="/ppt/notesSlides/notesSlide11.xml" ContentType="application/vnd.openxmlformats-officedocument.presentationml.notesSlide+xml"/>
  <Override PartName="/ppt/tags/tag5.xml" ContentType="application/vnd.openxmlformats-officedocument.presentationml.tags+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5" Type="http://schemas.openxmlformats.org/officeDocument/2006/relationships/custom-properties" Target="docProps/custom.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9" r:id="rId1"/>
    <p:sldMasterId id="2147483692" r:id="rId2"/>
    <p:sldMasterId id="2147483835" r:id="rId3"/>
    <p:sldMasterId id="2147483850" r:id="rId4"/>
    <p:sldMasterId id="2147483876" r:id="rId5"/>
    <p:sldMasterId id="2147483889" r:id="rId6"/>
    <p:sldMasterId id="2147483903" r:id="rId7"/>
  </p:sldMasterIdLst>
  <p:notesMasterIdLst>
    <p:notesMasterId r:id="rId82"/>
  </p:notesMasterIdLst>
  <p:handoutMasterIdLst>
    <p:handoutMasterId r:id="rId83"/>
  </p:handoutMasterIdLst>
  <p:sldIdLst>
    <p:sldId id="589" r:id="rId8"/>
    <p:sldId id="1161" r:id="rId9"/>
    <p:sldId id="1319" r:id="rId10"/>
    <p:sldId id="1320" r:id="rId11"/>
    <p:sldId id="1287" r:id="rId12"/>
    <p:sldId id="1226" r:id="rId13"/>
    <p:sldId id="1227" r:id="rId14"/>
    <p:sldId id="1231" r:id="rId15"/>
    <p:sldId id="1237" r:id="rId16"/>
    <p:sldId id="1232" r:id="rId17"/>
    <p:sldId id="1233" r:id="rId18"/>
    <p:sldId id="1230" r:id="rId19"/>
    <p:sldId id="1286" r:id="rId20"/>
    <p:sldId id="1228" r:id="rId21"/>
    <p:sldId id="1236" r:id="rId22"/>
    <p:sldId id="1238" r:id="rId23"/>
    <p:sldId id="1239" r:id="rId24"/>
    <p:sldId id="1235" r:id="rId25"/>
    <p:sldId id="1285" r:id="rId26"/>
    <p:sldId id="1289" r:id="rId27"/>
    <p:sldId id="1240" r:id="rId28"/>
    <p:sldId id="1241" r:id="rId29"/>
    <p:sldId id="1288" r:id="rId30"/>
    <p:sldId id="1242" r:id="rId31"/>
    <p:sldId id="1243" r:id="rId32"/>
    <p:sldId id="1244" r:id="rId33"/>
    <p:sldId id="1245" r:id="rId34"/>
    <p:sldId id="1318" r:id="rId35"/>
    <p:sldId id="1296" r:id="rId36"/>
    <p:sldId id="1297" r:id="rId37"/>
    <p:sldId id="1298" r:id="rId38"/>
    <p:sldId id="1299" r:id="rId39"/>
    <p:sldId id="1300" r:id="rId40"/>
    <p:sldId id="1301" r:id="rId41"/>
    <p:sldId id="1302" r:id="rId42"/>
    <p:sldId id="1216" r:id="rId43"/>
    <p:sldId id="1303" r:id="rId44"/>
    <p:sldId id="1146" r:id="rId45"/>
    <p:sldId id="1091" r:id="rId46"/>
    <p:sldId id="1036" r:id="rId47"/>
    <p:sldId id="1304" r:id="rId48"/>
    <p:sldId id="1305" r:id="rId49"/>
    <p:sldId id="1306" r:id="rId50"/>
    <p:sldId id="1307" r:id="rId51"/>
    <p:sldId id="1188" r:id="rId52"/>
    <p:sldId id="1308" r:id="rId53"/>
    <p:sldId id="1190" r:id="rId54"/>
    <p:sldId id="1191" r:id="rId55"/>
    <p:sldId id="1205" r:id="rId56"/>
    <p:sldId id="1206" r:id="rId57"/>
    <p:sldId id="1309" r:id="rId58"/>
    <p:sldId id="1204" r:id="rId59"/>
    <p:sldId id="1218" r:id="rId60"/>
    <p:sldId id="1310" r:id="rId61"/>
    <p:sldId id="1311" r:id="rId62"/>
    <p:sldId id="1196" r:id="rId63"/>
    <p:sldId id="1312" r:id="rId64"/>
    <p:sldId id="1313" r:id="rId65"/>
    <p:sldId id="1199" r:id="rId66"/>
    <p:sldId id="1172" r:id="rId67"/>
    <p:sldId id="1189" r:id="rId68"/>
    <p:sldId id="1314" r:id="rId69"/>
    <p:sldId id="1212" r:id="rId70"/>
    <p:sldId id="1148" r:id="rId71"/>
    <p:sldId id="1315" r:id="rId72"/>
    <p:sldId id="1316" r:id="rId73"/>
    <p:sldId id="1317" r:id="rId74"/>
    <p:sldId id="354" r:id="rId75"/>
    <p:sldId id="1282" r:id="rId76"/>
    <p:sldId id="1202" r:id="rId77"/>
    <p:sldId id="1220" r:id="rId78"/>
    <p:sldId id="1214" r:id="rId79"/>
    <p:sldId id="1335" r:id="rId80"/>
    <p:sldId id="1321" r:id="rId81"/>
  </p:sldIdLst>
  <p:sldSz cx="9144000" cy="6858000" type="screen4x3"/>
  <p:notesSz cx="7099300" cy="10234613"/>
  <p:defaultTextStyle>
    <a:defPPr>
      <a:defRPr lang="zh-CN"/>
    </a:defPPr>
    <a:lvl1pPr algn="l" rtl="0" fontAlgn="base">
      <a:spcBef>
        <a:spcPct val="0"/>
      </a:spcBef>
      <a:spcAft>
        <a:spcPct val="0"/>
      </a:spcAft>
      <a:defRPr kern="1200">
        <a:solidFill>
          <a:schemeClr val="tx1"/>
        </a:solidFill>
        <a:latin typeface="Arial" charset="0"/>
        <a:ea typeface="宋体" charset="-122"/>
        <a:cs typeface="+mn-cs"/>
      </a:defRPr>
    </a:lvl1pPr>
    <a:lvl2pPr marL="457200" algn="l" rtl="0" fontAlgn="base">
      <a:spcBef>
        <a:spcPct val="0"/>
      </a:spcBef>
      <a:spcAft>
        <a:spcPct val="0"/>
      </a:spcAft>
      <a:defRPr kern="1200">
        <a:solidFill>
          <a:schemeClr val="tx1"/>
        </a:solidFill>
        <a:latin typeface="Arial" charset="0"/>
        <a:ea typeface="宋体" charset="-122"/>
        <a:cs typeface="+mn-cs"/>
      </a:defRPr>
    </a:lvl2pPr>
    <a:lvl3pPr marL="914400" algn="l" rtl="0" fontAlgn="base">
      <a:spcBef>
        <a:spcPct val="0"/>
      </a:spcBef>
      <a:spcAft>
        <a:spcPct val="0"/>
      </a:spcAft>
      <a:defRPr kern="1200">
        <a:solidFill>
          <a:schemeClr val="tx1"/>
        </a:solidFill>
        <a:latin typeface="Arial" charset="0"/>
        <a:ea typeface="宋体" charset="-122"/>
        <a:cs typeface="+mn-cs"/>
      </a:defRPr>
    </a:lvl3pPr>
    <a:lvl4pPr marL="1371600" algn="l" rtl="0" fontAlgn="base">
      <a:spcBef>
        <a:spcPct val="0"/>
      </a:spcBef>
      <a:spcAft>
        <a:spcPct val="0"/>
      </a:spcAft>
      <a:defRPr kern="1200">
        <a:solidFill>
          <a:schemeClr val="tx1"/>
        </a:solidFill>
        <a:latin typeface="Arial" charset="0"/>
        <a:ea typeface="宋体" charset="-122"/>
        <a:cs typeface="+mn-cs"/>
      </a:defRPr>
    </a:lvl4pPr>
    <a:lvl5pPr marL="1828800" algn="l" rtl="0" fontAlgn="base">
      <a:spcBef>
        <a:spcPct val="0"/>
      </a:spcBef>
      <a:spcAft>
        <a:spcPct val="0"/>
      </a:spcAft>
      <a:defRPr kern="1200">
        <a:solidFill>
          <a:schemeClr val="tx1"/>
        </a:solidFill>
        <a:latin typeface="Arial" charset="0"/>
        <a:ea typeface="宋体" charset="-122"/>
        <a:cs typeface="+mn-cs"/>
      </a:defRPr>
    </a:lvl5pPr>
    <a:lvl6pPr marL="2286000" algn="l" defTabSz="914400" rtl="0" eaLnBrk="1" latinLnBrk="0" hangingPunct="1">
      <a:defRPr kern="1200">
        <a:solidFill>
          <a:schemeClr val="tx1"/>
        </a:solidFill>
        <a:latin typeface="Arial" charset="0"/>
        <a:ea typeface="宋体" charset="-122"/>
        <a:cs typeface="+mn-cs"/>
      </a:defRPr>
    </a:lvl6pPr>
    <a:lvl7pPr marL="2743200" algn="l" defTabSz="914400" rtl="0" eaLnBrk="1" latinLnBrk="0" hangingPunct="1">
      <a:defRPr kern="1200">
        <a:solidFill>
          <a:schemeClr val="tx1"/>
        </a:solidFill>
        <a:latin typeface="Arial" charset="0"/>
        <a:ea typeface="宋体" charset="-122"/>
        <a:cs typeface="+mn-cs"/>
      </a:defRPr>
    </a:lvl7pPr>
    <a:lvl8pPr marL="3200400" algn="l" defTabSz="914400" rtl="0" eaLnBrk="1" latinLnBrk="0" hangingPunct="1">
      <a:defRPr kern="1200">
        <a:solidFill>
          <a:schemeClr val="tx1"/>
        </a:solidFill>
        <a:latin typeface="Arial" charset="0"/>
        <a:ea typeface="宋体" charset="-122"/>
        <a:cs typeface="+mn-cs"/>
      </a:defRPr>
    </a:lvl8pPr>
    <a:lvl9pPr marL="3657600" algn="l" defTabSz="914400" rtl="0" eaLnBrk="1" latinLnBrk="0" hangingPunct="1">
      <a:defRPr kern="1200">
        <a:solidFill>
          <a:schemeClr val="tx1"/>
        </a:solidFill>
        <a:latin typeface="Arial" charset="0"/>
        <a:ea typeface="宋体" charset="-122"/>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15:guide id="1" orient="horz" pos="3223">
          <p15:clr>
            <a:srgbClr val="A4A3A4"/>
          </p15:clr>
        </p15:guide>
        <p15:guide id="2" pos="2236">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99"/>
    <a:srgbClr val="FF3300"/>
    <a:srgbClr val="2C5F23"/>
    <a:srgbClr val="333300"/>
    <a:srgbClr val="0000FF"/>
    <a:srgbClr val="FF9900"/>
    <a:srgbClr val="FFFF99"/>
    <a:srgbClr val="FFFF66"/>
    <a:srgbClr val="FFFF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9488" autoAdjust="0"/>
    <p:restoredTop sz="93791" autoAdjust="0"/>
  </p:normalViewPr>
  <p:slideViewPr>
    <p:cSldViewPr>
      <p:cViewPr varScale="1">
        <p:scale>
          <a:sx n="76" d="100"/>
          <a:sy n="76" d="100"/>
        </p:scale>
        <p:origin x="1464" y="67"/>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0"/>
    </p:cViewPr>
  </p:sorterViewPr>
  <p:notesViewPr>
    <p:cSldViewPr>
      <p:cViewPr varScale="1">
        <p:scale>
          <a:sx n="60" d="100"/>
          <a:sy n="60" d="100"/>
        </p:scale>
        <p:origin x="-2910" y="-84"/>
      </p:cViewPr>
      <p:guideLst>
        <p:guide orient="horz" pos="3223"/>
        <p:guide pos="2236"/>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9.xml"/><Relationship Id="rId21" Type="http://schemas.openxmlformats.org/officeDocument/2006/relationships/slide" Target="slides/slide14.xml"/><Relationship Id="rId42" Type="http://schemas.openxmlformats.org/officeDocument/2006/relationships/slide" Target="slides/slide35.xml"/><Relationship Id="rId47" Type="http://schemas.openxmlformats.org/officeDocument/2006/relationships/slide" Target="slides/slide40.xml"/><Relationship Id="rId63" Type="http://schemas.openxmlformats.org/officeDocument/2006/relationships/slide" Target="slides/slide56.xml"/><Relationship Id="rId68" Type="http://schemas.openxmlformats.org/officeDocument/2006/relationships/slide" Target="slides/slide61.xml"/><Relationship Id="rId84" Type="http://schemas.openxmlformats.org/officeDocument/2006/relationships/presProps" Target="presProps.xml"/><Relationship Id="rId16" Type="http://schemas.openxmlformats.org/officeDocument/2006/relationships/slide" Target="slides/slide9.xml"/><Relationship Id="rId11" Type="http://schemas.openxmlformats.org/officeDocument/2006/relationships/slide" Target="slides/slide4.xml"/><Relationship Id="rId32" Type="http://schemas.openxmlformats.org/officeDocument/2006/relationships/slide" Target="slides/slide25.xml"/><Relationship Id="rId37" Type="http://schemas.openxmlformats.org/officeDocument/2006/relationships/slide" Target="slides/slide30.xml"/><Relationship Id="rId53" Type="http://schemas.openxmlformats.org/officeDocument/2006/relationships/slide" Target="slides/slide46.xml"/><Relationship Id="rId58" Type="http://schemas.openxmlformats.org/officeDocument/2006/relationships/slide" Target="slides/slide51.xml"/><Relationship Id="rId74" Type="http://schemas.openxmlformats.org/officeDocument/2006/relationships/slide" Target="slides/slide67.xml"/><Relationship Id="rId79" Type="http://schemas.openxmlformats.org/officeDocument/2006/relationships/slide" Target="slides/slide72.xml"/><Relationship Id="rId5" Type="http://schemas.openxmlformats.org/officeDocument/2006/relationships/slideMaster" Target="slideMasters/slideMaster5.xml"/><Relationship Id="rId19" Type="http://schemas.openxmlformats.org/officeDocument/2006/relationships/slide" Target="slides/slide12.xml"/><Relationship Id="rId14" Type="http://schemas.openxmlformats.org/officeDocument/2006/relationships/slide" Target="slides/slide7.xml"/><Relationship Id="rId22" Type="http://schemas.openxmlformats.org/officeDocument/2006/relationships/slide" Target="slides/slide15.xml"/><Relationship Id="rId27" Type="http://schemas.openxmlformats.org/officeDocument/2006/relationships/slide" Target="slides/slide20.xml"/><Relationship Id="rId30" Type="http://schemas.openxmlformats.org/officeDocument/2006/relationships/slide" Target="slides/slide23.xml"/><Relationship Id="rId35" Type="http://schemas.openxmlformats.org/officeDocument/2006/relationships/slide" Target="slides/slide28.xml"/><Relationship Id="rId43" Type="http://schemas.openxmlformats.org/officeDocument/2006/relationships/slide" Target="slides/slide36.xml"/><Relationship Id="rId48" Type="http://schemas.openxmlformats.org/officeDocument/2006/relationships/slide" Target="slides/slide41.xml"/><Relationship Id="rId56" Type="http://schemas.openxmlformats.org/officeDocument/2006/relationships/slide" Target="slides/slide49.xml"/><Relationship Id="rId64" Type="http://schemas.openxmlformats.org/officeDocument/2006/relationships/slide" Target="slides/slide57.xml"/><Relationship Id="rId69" Type="http://schemas.openxmlformats.org/officeDocument/2006/relationships/slide" Target="slides/slide62.xml"/><Relationship Id="rId77" Type="http://schemas.openxmlformats.org/officeDocument/2006/relationships/slide" Target="slides/slide70.xml"/><Relationship Id="rId8" Type="http://schemas.openxmlformats.org/officeDocument/2006/relationships/slide" Target="slides/slide1.xml"/><Relationship Id="rId51" Type="http://schemas.openxmlformats.org/officeDocument/2006/relationships/slide" Target="slides/slide44.xml"/><Relationship Id="rId72" Type="http://schemas.openxmlformats.org/officeDocument/2006/relationships/slide" Target="slides/slide65.xml"/><Relationship Id="rId80" Type="http://schemas.openxmlformats.org/officeDocument/2006/relationships/slide" Target="slides/slide73.xml"/><Relationship Id="rId85" Type="http://schemas.openxmlformats.org/officeDocument/2006/relationships/viewProps" Target="viewProps.xml"/><Relationship Id="rId3" Type="http://schemas.openxmlformats.org/officeDocument/2006/relationships/slideMaster" Target="slideMasters/slideMaster3.xml"/><Relationship Id="rId12" Type="http://schemas.openxmlformats.org/officeDocument/2006/relationships/slide" Target="slides/slide5.xml"/><Relationship Id="rId17" Type="http://schemas.openxmlformats.org/officeDocument/2006/relationships/slide" Target="slides/slide10.xml"/><Relationship Id="rId25" Type="http://schemas.openxmlformats.org/officeDocument/2006/relationships/slide" Target="slides/slide18.xml"/><Relationship Id="rId33" Type="http://schemas.openxmlformats.org/officeDocument/2006/relationships/slide" Target="slides/slide26.xml"/><Relationship Id="rId38" Type="http://schemas.openxmlformats.org/officeDocument/2006/relationships/slide" Target="slides/slide31.xml"/><Relationship Id="rId46" Type="http://schemas.openxmlformats.org/officeDocument/2006/relationships/slide" Target="slides/slide39.xml"/><Relationship Id="rId59" Type="http://schemas.openxmlformats.org/officeDocument/2006/relationships/slide" Target="slides/slide52.xml"/><Relationship Id="rId67" Type="http://schemas.openxmlformats.org/officeDocument/2006/relationships/slide" Target="slides/slide60.xml"/><Relationship Id="rId20" Type="http://schemas.openxmlformats.org/officeDocument/2006/relationships/slide" Target="slides/slide13.xml"/><Relationship Id="rId41" Type="http://schemas.openxmlformats.org/officeDocument/2006/relationships/slide" Target="slides/slide34.xml"/><Relationship Id="rId54" Type="http://schemas.openxmlformats.org/officeDocument/2006/relationships/slide" Target="slides/slide47.xml"/><Relationship Id="rId62" Type="http://schemas.openxmlformats.org/officeDocument/2006/relationships/slide" Target="slides/slide55.xml"/><Relationship Id="rId70" Type="http://schemas.openxmlformats.org/officeDocument/2006/relationships/slide" Target="slides/slide63.xml"/><Relationship Id="rId75" Type="http://schemas.openxmlformats.org/officeDocument/2006/relationships/slide" Target="slides/slide68.xml"/><Relationship Id="rId83" Type="http://schemas.openxmlformats.org/officeDocument/2006/relationships/handoutMaster" Target="handoutMasters/handoutMaster1.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8.xml"/><Relationship Id="rId23" Type="http://schemas.openxmlformats.org/officeDocument/2006/relationships/slide" Target="slides/slide16.xml"/><Relationship Id="rId28" Type="http://schemas.openxmlformats.org/officeDocument/2006/relationships/slide" Target="slides/slide21.xml"/><Relationship Id="rId36" Type="http://schemas.openxmlformats.org/officeDocument/2006/relationships/slide" Target="slides/slide29.xml"/><Relationship Id="rId49" Type="http://schemas.openxmlformats.org/officeDocument/2006/relationships/slide" Target="slides/slide42.xml"/><Relationship Id="rId57" Type="http://schemas.openxmlformats.org/officeDocument/2006/relationships/slide" Target="slides/slide50.xml"/><Relationship Id="rId10" Type="http://schemas.openxmlformats.org/officeDocument/2006/relationships/slide" Target="slides/slide3.xml"/><Relationship Id="rId31" Type="http://schemas.openxmlformats.org/officeDocument/2006/relationships/slide" Target="slides/slide24.xml"/><Relationship Id="rId44" Type="http://schemas.openxmlformats.org/officeDocument/2006/relationships/slide" Target="slides/slide37.xml"/><Relationship Id="rId52" Type="http://schemas.openxmlformats.org/officeDocument/2006/relationships/slide" Target="slides/slide45.xml"/><Relationship Id="rId60" Type="http://schemas.openxmlformats.org/officeDocument/2006/relationships/slide" Target="slides/slide53.xml"/><Relationship Id="rId65" Type="http://schemas.openxmlformats.org/officeDocument/2006/relationships/slide" Target="slides/slide58.xml"/><Relationship Id="rId73" Type="http://schemas.openxmlformats.org/officeDocument/2006/relationships/slide" Target="slides/slide66.xml"/><Relationship Id="rId78" Type="http://schemas.openxmlformats.org/officeDocument/2006/relationships/slide" Target="slides/slide71.xml"/><Relationship Id="rId81" Type="http://schemas.openxmlformats.org/officeDocument/2006/relationships/slide" Target="slides/slide74.xml"/><Relationship Id="rId86" Type="http://schemas.openxmlformats.org/officeDocument/2006/relationships/theme" Target="theme/theme1.xml"/><Relationship Id="rId4" Type="http://schemas.openxmlformats.org/officeDocument/2006/relationships/slideMaster" Target="slideMasters/slideMaster4.xml"/><Relationship Id="rId9" Type="http://schemas.openxmlformats.org/officeDocument/2006/relationships/slide" Target="slides/slide2.xml"/><Relationship Id="rId13" Type="http://schemas.openxmlformats.org/officeDocument/2006/relationships/slide" Target="slides/slide6.xml"/><Relationship Id="rId18" Type="http://schemas.openxmlformats.org/officeDocument/2006/relationships/slide" Target="slides/slide11.xml"/><Relationship Id="rId39" Type="http://schemas.openxmlformats.org/officeDocument/2006/relationships/slide" Target="slides/slide32.xml"/><Relationship Id="rId34" Type="http://schemas.openxmlformats.org/officeDocument/2006/relationships/slide" Target="slides/slide27.xml"/><Relationship Id="rId50" Type="http://schemas.openxmlformats.org/officeDocument/2006/relationships/slide" Target="slides/slide43.xml"/><Relationship Id="rId55" Type="http://schemas.openxmlformats.org/officeDocument/2006/relationships/slide" Target="slides/slide48.xml"/><Relationship Id="rId76" Type="http://schemas.openxmlformats.org/officeDocument/2006/relationships/slide" Target="slides/slide69.xml"/><Relationship Id="rId7" Type="http://schemas.openxmlformats.org/officeDocument/2006/relationships/slideMaster" Target="slideMasters/slideMaster7.xml"/><Relationship Id="rId71" Type="http://schemas.openxmlformats.org/officeDocument/2006/relationships/slide" Target="slides/slide64.xml"/><Relationship Id="rId2" Type="http://schemas.openxmlformats.org/officeDocument/2006/relationships/slideMaster" Target="slideMasters/slideMaster2.xml"/><Relationship Id="rId29" Type="http://schemas.openxmlformats.org/officeDocument/2006/relationships/slide" Target="slides/slide22.xml"/><Relationship Id="rId24" Type="http://schemas.openxmlformats.org/officeDocument/2006/relationships/slide" Target="slides/slide17.xml"/><Relationship Id="rId40" Type="http://schemas.openxmlformats.org/officeDocument/2006/relationships/slide" Target="slides/slide33.xml"/><Relationship Id="rId45" Type="http://schemas.openxmlformats.org/officeDocument/2006/relationships/slide" Target="slides/slide38.xml"/><Relationship Id="rId66" Type="http://schemas.openxmlformats.org/officeDocument/2006/relationships/slide" Target="slides/slide59.xml"/><Relationship Id="rId87" Type="http://schemas.openxmlformats.org/officeDocument/2006/relationships/tableStyles" Target="tableStyles.xml"/><Relationship Id="rId61" Type="http://schemas.openxmlformats.org/officeDocument/2006/relationships/slide" Target="slides/slide54.xml"/><Relationship Id="rId82" Type="http://schemas.openxmlformats.org/officeDocument/2006/relationships/notesMaster" Target="notesMasters/notes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9.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3076575" cy="511175"/>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4021138" y="0"/>
            <a:ext cx="3076575" cy="511175"/>
          </a:xfrm>
          <a:prstGeom prst="rect">
            <a:avLst/>
          </a:prstGeom>
        </p:spPr>
        <p:txBody>
          <a:bodyPr vert="horz" lIns="91440" tIns="45720" rIns="91440" bIns="45720" rtlCol="0"/>
          <a:lstStyle>
            <a:lvl1pPr algn="r">
              <a:defRPr sz="1200"/>
            </a:lvl1pPr>
          </a:lstStyle>
          <a:p>
            <a:fld id="{BC8032A0-D72D-4667-A282-448F273A4D0F}" type="datetimeFigureOut">
              <a:rPr lang="zh-CN" altLang="en-US" smtClean="0"/>
              <a:pPr/>
              <a:t>2023/5/17</a:t>
            </a:fld>
            <a:endParaRPr lang="zh-CN" altLang="en-US"/>
          </a:p>
        </p:txBody>
      </p:sp>
      <p:sp>
        <p:nvSpPr>
          <p:cNvPr id="4" name="页脚占位符 3"/>
          <p:cNvSpPr>
            <a:spLocks noGrp="1"/>
          </p:cNvSpPr>
          <p:nvPr>
            <p:ph type="ftr" sz="quarter" idx="2"/>
          </p:nvPr>
        </p:nvSpPr>
        <p:spPr>
          <a:xfrm>
            <a:off x="0" y="9721850"/>
            <a:ext cx="3076575" cy="511175"/>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4021138" y="9721850"/>
            <a:ext cx="3076575" cy="511175"/>
          </a:xfrm>
          <a:prstGeom prst="rect">
            <a:avLst/>
          </a:prstGeom>
        </p:spPr>
        <p:txBody>
          <a:bodyPr vert="horz" lIns="91440" tIns="45720" rIns="91440" bIns="45720" rtlCol="0" anchor="b"/>
          <a:lstStyle>
            <a:lvl1pPr algn="r">
              <a:defRPr sz="1200"/>
            </a:lvl1pPr>
          </a:lstStyle>
          <a:p>
            <a:fld id="{DBCC931D-D4F8-4BDF-A183-2A50215767AD}" type="slidenum">
              <a:rPr lang="zh-CN" altLang="en-US" smtClean="0"/>
              <a:pPr/>
              <a:t>‹#›</a:t>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8.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42" name="Rectangle 2"/>
          <p:cNvSpPr>
            <a:spLocks noGrp="1" noChangeArrowheads="1"/>
          </p:cNvSpPr>
          <p:nvPr>
            <p:ph type="hdr" sz="quarter"/>
          </p:nvPr>
        </p:nvSpPr>
        <p:spPr bwMode="auto">
          <a:xfrm>
            <a:off x="0"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defTabSz="990600">
              <a:defRPr sz="1300"/>
            </a:lvl1pPr>
          </a:lstStyle>
          <a:p>
            <a:endParaRPr lang="en-US" altLang="zh-CN"/>
          </a:p>
        </p:txBody>
      </p:sp>
      <p:sp>
        <p:nvSpPr>
          <p:cNvPr id="10243" name="Rectangle 3"/>
          <p:cNvSpPr>
            <a:spLocks noGrp="1" noChangeArrowheads="1"/>
          </p:cNvSpPr>
          <p:nvPr>
            <p:ph type="dt" idx="1"/>
          </p:nvPr>
        </p:nvSpPr>
        <p:spPr bwMode="auto">
          <a:xfrm>
            <a:off x="4021138" y="0"/>
            <a:ext cx="3076575" cy="511175"/>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lvl1pPr algn="r" defTabSz="990600">
              <a:defRPr sz="1300"/>
            </a:lvl1pPr>
          </a:lstStyle>
          <a:p>
            <a:endParaRPr lang="en-US" altLang="zh-CN"/>
          </a:p>
        </p:txBody>
      </p:sp>
      <p:sp>
        <p:nvSpPr>
          <p:cNvPr id="10244" name="Rectangle 4"/>
          <p:cNvSpPr>
            <a:spLocks noGrp="1" noRot="1" noChangeAspect="1" noChangeArrowheads="1" noTextEdit="1"/>
          </p:cNvSpPr>
          <p:nvPr>
            <p:ph type="sldImg" idx="2"/>
          </p:nvPr>
        </p:nvSpPr>
        <p:spPr bwMode="auto">
          <a:xfrm>
            <a:off x="990600" y="768350"/>
            <a:ext cx="5118100" cy="3836988"/>
          </a:xfrm>
          <a:prstGeom prst="rect">
            <a:avLst/>
          </a:prstGeom>
          <a:noFill/>
          <a:ln w="9525">
            <a:solidFill>
              <a:srgbClr val="000000"/>
            </a:solidFill>
            <a:miter lim="800000"/>
            <a:headEnd/>
            <a:tailEnd/>
          </a:ln>
          <a:effectLst/>
        </p:spPr>
      </p:sp>
      <p:sp>
        <p:nvSpPr>
          <p:cNvPr id="10245" name="Rectangle 5"/>
          <p:cNvSpPr>
            <a:spLocks noGrp="1" noChangeArrowheads="1"/>
          </p:cNvSpPr>
          <p:nvPr>
            <p:ph type="body" sz="quarter" idx="3"/>
          </p:nvPr>
        </p:nvSpPr>
        <p:spPr bwMode="auto">
          <a:xfrm>
            <a:off x="709613" y="4860925"/>
            <a:ext cx="5680075" cy="4605338"/>
          </a:xfrm>
          <a:prstGeom prst="rect">
            <a:avLst/>
          </a:prstGeom>
          <a:noFill/>
          <a:ln w="9525">
            <a:noFill/>
            <a:miter lim="800000"/>
            <a:headEnd/>
            <a:tailEnd/>
          </a:ln>
          <a:effectLst/>
        </p:spPr>
        <p:txBody>
          <a:bodyPr vert="horz" wrap="square" lIns="99048" tIns="49524" rIns="99048" bIns="49524"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0246" name="Rectangle 6"/>
          <p:cNvSpPr>
            <a:spLocks noGrp="1" noChangeArrowheads="1"/>
          </p:cNvSpPr>
          <p:nvPr>
            <p:ph type="ftr" sz="quarter" idx="4"/>
          </p:nvPr>
        </p:nvSpPr>
        <p:spPr bwMode="auto">
          <a:xfrm>
            <a:off x="0"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defTabSz="990600">
              <a:defRPr sz="1300"/>
            </a:lvl1pPr>
          </a:lstStyle>
          <a:p>
            <a:endParaRPr lang="en-US" altLang="zh-CN"/>
          </a:p>
        </p:txBody>
      </p:sp>
      <p:sp>
        <p:nvSpPr>
          <p:cNvPr id="10247" name="Rectangle 7"/>
          <p:cNvSpPr>
            <a:spLocks noGrp="1" noChangeArrowheads="1"/>
          </p:cNvSpPr>
          <p:nvPr>
            <p:ph type="sldNum" sz="quarter" idx="5"/>
          </p:nvPr>
        </p:nvSpPr>
        <p:spPr bwMode="auto">
          <a:xfrm>
            <a:off x="4021138" y="9721850"/>
            <a:ext cx="3076575" cy="511175"/>
          </a:xfrm>
          <a:prstGeom prst="rect">
            <a:avLst/>
          </a:prstGeom>
          <a:noFill/>
          <a:ln w="9525">
            <a:noFill/>
            <a:miter lim="800000"/>
            <a:headEnd/>
            <a:tailEnd/>
          </a:ln>
          <a:effectLst/>
        </p:spPr>
        <p:txBody>
          <a:bodyPr vert="horz" wrap="square" lIns="99048" tIns="49524" rIns="99048" bIns="49524" numCol="1" anchor="b" anchorCtr="0" compatLnSpc="1">
            <a:prstTxWarp prst="textNoShape">
              <a:avLst/>
            </a:prstTxWarp>
          </a:bodyPr>
          <a:lstStyle>
            <a:lvl1pPr algn="r" defTabSz="990600">
              <a:defRPr sz="1300"/>
            </a:lvl1pPr>
          </a:lstStyle>
          <a:p>
            <a:fld id="{01834BBD-642E-4F9C-94A0-20B6A6CA612D}" type="slidenum">
              <a:rPr lang="en-US" altLang="zh-CN"/>
              <a:pPr/>
              <a:t>‹#›</a:t>
            </a:fld>
            <a:endParaRPr lang="en-US" altLang="zh-CN"/>
          </a:p>
        </p:txBody>
      </p:sp>
    </p:spTree>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宋体" charset="-122"/>
        <a:cs typeface="+mn-cs"/>
      </a:defRPr>
    </a:lvl1pPr>
    <a:lvl2pPr marL="457200" algn="l" rtl="0" fontAlgn="base">
      <a:spcBef>
        <a:spcPct val="30000"/>
      </a:spcBef>
      <a:spcAft>
        <a:spcPct val="0"/>
      </a:spcAft>
      <a:defRPr sz="1200" kern="1200">
        <a:solidFill>
          <a:schemeClr val="tx1"/>
        </a:solidFill>
        <a:latin typeface="Arial" charset="0"/>
        <a:ea typeface="宋体" charset="-122"/>
        <a:cs typeface="+mn-cs"/>
      </a:defRPr>
    </a:lvl2pPr>
    <a:lvl3pPr marL="914400" algn="l" rtl="0" fontAlgn="base">
      <a:spcBef>
        <a:spcPct val="30000"/>
      </a:spcBef>
      <a:spcAft>
        <a:spcPct val="0"/>
      </a:spcAft>
      <a:defRPr sz="1200" kern="1200">
        <a:solidFill>
          <a:schemeClr val="tx1"/>
        </a:solidFill>
        <a:latin typeface="Arial" charset="0"/>
        <a:ea typeface="宋体" charset="-122"/>
        <a:cs typeface="+mn-cs"/>
      </a:defRPr>
    </a:lvl3pPr>
    <a:lvl4pPr marL="1371600" algn="l" rtl="0" fontAlgn="base">
      <a:spcBef>
        <a:spcPct val="30000"/>
      </a:spcBef>
      <a:spcAft>
        <a:spcPct val="0"/>
      </a:spcAft>
      <a:defRPr sz="1200" kern="1200">
        <a:solidFill>
          <a:schemeClr val="tx1"/>
        </a:solidFill>
        <a:latin typeface="Arial" charset="0"/>
        <a:ea typeface="宋体" charset="-122"/>
        <a:cs typeface="+mn-cs"/>
      </a:defRPr>
    </a:lvl4pPr>
    <a:lvl5pPr marL="1828800" algn="l" rtl="0" fontAlgn="base">
      <a:spcBef>
        <a:spcPct val="30000"/>
      </a:spcBef>
      <a:spcAft>
        <a:spcPct val="0"/>
      </a:spcAft>
      <a:defRPr sz="1200" kern="1200">
        <a:solidFill>
          <a:schemeClr val="tx1"/>
        </a:solidFill>
        <a:latin typeface="Arial" charset="0"/>
        <a:ea typeface="宋体" charset="-122"/>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7">
            <a:extLst>
              <a:ext uri="{FF2B5EF4-FFF2-40B4-BE49-F238E27FC236}">
                <a16:creationId xmlns:a16="http://schemas.microsoft.com/office/drawing/2014/main" id="{6EDF5FE9-2333-473F-B875-EA57CC518405}"/>
              </a:ext>
            </a:extLst>
          </p:cNvPr>
          <p:cNvSpPr>
            <a:spLocks noGrp="1" noChangeArrowheads="1"/>
          </p:cNvSpPr>
          <p:nvPr>
            <p:ph type="sldNum" sz="quarter" idx="5"/>
          </p:nvPr>
        </p:nvSpPr>
        <p:spPr>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defTabSz="990600">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defTabSz="99060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defTabSz="990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defTabSz="990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defTabSz="990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defTabSz="990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marL="0" marR="0" lvl="0" indent="0" algn="r" defTabSz="990600" rtl="0" eaLnBrk="1" fontAlgn="base" latinLnBrk="0" hangingPunct="1">
              <a:lnSpc>
                <a:spcPct val="100000"/>
              </a:lnSpc>
              <a:spcBef>
                <a:spcPct val="0"/>
              </a:spcBef>
              <a:spcAft>
                <a:spcPct val="0"/>
              </a:spcAft>
              <a:buClrTx/>
              <a:buSzTx/>
              <a:buFontTx/>
              <a:buNone/>
              <a:tabLst/>
              <a:defRPr/>
            </a:pPr>
            <a:fld id="{7612E136-C669-4596-9FE7-57870DD66D57}" type="slidenum">
              <a:rPr kumimoji="0" lang="en-US" altLang="zh-CN" sz="1300" b="0" i="0" u="none" strike="noStrike" kern="1200" cap="none" spc="0" normalizeH="0" baseline="0" noProof="0" smtClean="0">
                <a:ln>
                  <a:noFill/>
                </a:ln>
                <a:solidFill>
                  <a:srgbClr val="000000"/>
                </a:solidFill>
                <a:effectLst/>
                <a:uLnTx/>
                <a:uFillTx/>
                <a:latin typeface="Arial" panose="020B0604020202020204" pitchFamily="34" charset="0"/>
                <a:ea typeface="宋体" panose="02010600030101010101" pitchFamily="2"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a:t>
            </a:fld>
            <a:endParaRPr kumimoji="0" lang="en-US" altLang="zh-CN" sz="13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5123" name="Rectangle 2">
            <a:extLst>
              <a:ext uri="{FF2B5EF4-FFF2-40B4-BE49-F238E27FC236}">
                <a16:creationId xmlns:a16="http://schemas.microsoft.com/office/drawing/2014/main" id="{3B60CF2E-C9D5-4C22-A92C-9EA2A32457AC}"/>
              </a:ext>
            </a:extLst>
          </p:cNvPr>
          <p:cNvSpPr>
            <a:spLocks noGrp="1" noRot="1" noChangeAspect="1" noChangeArrowheads="1" noTextEdit="1"/>
          </p:cNvSpPr>
          <p:nvPr>
            <p:ph type="sldImg"/>
          </p:nvPr>
        </p:nvSpPr>
        <p:spPr>
          <a:xfrm>
            <a:off x="992188" y="768350"/>
            <a:ext cx="5114925" cy="3836988"/>
          </a:xfrm>
          <a:ln/>
        </p:spPr>
      </p:sp>
      <p:sp>
        <p:nvSpPr>
          <p:cNvPr id="5124" name="Rectangle 3">
            <a:extLst>
              <a:ext uri="{FF2B5EF4-FFF2-40B4-BE49-F238E27FC236}">
                <a16:creationId xmlns:a16="http://schemas.microsoft.com/office/drawing/2014/main" id="{115293E2-39D2-497C-813A-EA0762F9E1DF}"/>
              </a:ext>
            </a:extLst>
          </p:cNvPr>
          <p:cNvSpPr>
            <a:spLocks noGrp="1" noChangeArrowheads="1"/>
          </p:cNvSpPr>
          <p:nvPr>
            <p:ph type="body" idx="1"/>
          </p:nvPr>
        </p:nvSpPr>
        <p:spPr>
          <a:xfrm>
            <a:off x="946150" y="4860925"/>
            <a:ext cx="5207000" cy="4605338"/>
          </a:xfrm>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pPr eaLnBrk="1" hangingPunct="1"/>
            <a:endParaRPr lang="zh-CN" altLang="zh-CN" dirty="0">
              <a:latin typeface="Arial" panose="020B0604020202020204" pitchFamily="34"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normAutofit/>
          </a:bodyPr>
          <a:lstStyle/>
          <a:p>
            <a:endParaRPr lang="zh-CN" altLang="en-US" dirty="0"/>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01834BBD-642E-4F9C-94A0-20B6A6CA612D}" type="slidenum">
              <a:rPr kumimoji="0" lang="en-US" altLang="zh-CN"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56</a:t>
            </a:fld>
            <a:endParaRPr kumimoji="0" lang="en-US" altLang="zh-CN"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57</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58</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zh-CN" altLang="en-US" dirty="0"/>
              <a:t>水的界面，尤其是电化学水界面的物理与化学过程复杂，受界面处的原子分子结构、电子结构、形貌、局域电解质环境等等诸多因素影响。因此，单一实验技术难以清楚地回答界面处的物理过程和化学过程。因此，针对电化学界面科学的一些关键科学问题，开发综合分析系统，结合</a:t>
            </a:r>
            <a:r>
              <a:rPr lang="en-US" altLang="zh-CN" dirty="0"/>
              <a:t>X</a:t>
            </a:r>
            <a:r>
              <a:rPr lang="zh-CN" altLang="en-US" dirty="0"/>
              <a:t>光电子谱、和频光谱、扫描探针等技术的优势，发展和改进相应实验方法，会有利于攻关一些有影响力的水界面科学的难题。</a:t>
            </a: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98946491-54C5-4F4A-9128-50029BA47A50}" type="slidenum">
              <a:rPr kumimoji="0" lang="zh-CN" altLang="en-US" sz="1300" b="0" i="0" u="none" strike="noStrike" kern="1200" cap="none" spc="0" normalizeH="0" baseline="0" noProof="0" smtClean="0">
                <a:ln>
                  <a:noFill/>
                </a:ln>
                <a:solidFill>
                  <a:prstClr val="black"/>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67</a:t>
            </a:fld>
            <a:endParaRPr kumimoji="0" lang="zh-CN" altLang="en-US" sz="1300" b="0" i="0" u="none" strike="noStrike" kern="1200" cap="none" spc="0" normalizeH="0" baseline="0" noProof="0">
              <a:ln>
                <a:noFill/>
              </a:ln>
              <a:solidFill>
                <a:prstClr val="black"/>
              </a:solidFill>
              <a:effectLst/>
              <a:uLnTx/>
              <a:uFillTx/>
              <a:latin typeface="Arial" charset="0"/>
              <a:ea typeface="宋体" charset="-122"/>
              <a:cs typeface="+mn-cs"/>
            </a:endParaRPr>
          </a:p>
        </p:txBody>
      </p:sp>
    </p:spTree>
    <p:extLst>
      <p:ext uri="{BB962C8B-B14F-4D97-AF65-F5344CB8AC3E}">
        <p14:creationId xmlns:p14="http://schemas.microsoft.com/office/powerpoint/2010/main" val="299718111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01834BBD-642E-4F9C-94A0-20B6A6CA612D}" type="slidenum">
              <a:rPr lang="en-US" altLang="zh-CN" smtClean="0"/>
              <a:pPr/>
              <a:t>15</a:t>
            </a:fld>
            <a:endParaRPr lang="en-US" altLang="zh-CN"/>
          </a:p>
        </p:txBody>
      </p:sp>
    </p:spTree>
    <p:extLst>
      <p:ext uri="{BB962C8B-B14F-4D97-AF65-F5344CB8AC3E}">
        <p14:creationId xmlns:p14="http://schemas.microsoft.com/office/powerpoint/2010/main" val="18479019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p:spPr>
      </p:sp>
      <p:sp>
        <p:nvSpPr>
          <p:cNvPr id="71683" name="备注占位符 2"/>
          <p:cNvSpPr>
            <a:spLocks noGrp="1"/>
          </p:cNvSpPr>
          <p:nvPr>
            <p:ph type="body" idx="1"/>
          </p:nvPr>
        </p:nvSpPr>
        <p:spPr bwMode="auto">
          <a:noFill/>
        </p:spPr>
        <p:txBody>
          <a:bodyPr/>
          <a:lstStyle/>
          <a:p>
            <a:endParaRPr kumimoji="0" lang="en-US" altLang="zh-CN" dirty="0">
              <a:solidFill>
                <a:srgbClr val="002D99"/>
              </a:solidFill>
              <a:latin typeface="Times New Roman" pitchFamily="18" charset="0"/>
              <a:ea typeface="华文宋体" pitchFamily="2" charset="-122"/>
              <a:sym typeface="Times New Roman" pitchFamily="18" charset="0"/>
            </a:endParaRPr>
          </a:p>
        </p:txBody>
      </p:sp>
      <p:sp>
        <p:nvSpPr>
          <p:cNvPr id="71684" name="灯片编号占位符 3"/>
          <p:cNvSpPr>
            <a:spLocks noGrp="1"/>
          </p:cNvSpPr>
          <p:nvPr>
            <p:ph type="sldNum" sz="quarter" idx="5"/>
          </p:nvPr>
        </p:nvSpPr>
        <p:spPr bwMode="auto">
          <a:noFill/>
          <a:ln>
            <a:miter lim="800000"/>
            <a:headEnd/>
            <a:tailEnd/>
          </a:ln>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E0C1DA02-9335-4118-BE48-9B235A8F0E0B}"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18</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21421050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sz="1200" b="0" i="0" u="none" strike="noStrike" kern="1200" baseline="0" dirty="0">
                <a:solidFill>
                  <a:schemeClr val="tx1"/>
                </a:solidFill>
                <a:latin typeface="Arial" charset="0"/>
                <a:ea typeface="宋体" charset="-122"/>
                <a:cs typeface="+mn-cs"/>
              </a:rPr>
              <a:t>Overview of </a:t>
            </a:r>
            <a:r>
              <a:rPr lang="en-US" altLang="zh-CN" sz="1200" b="0" i="0" u="none" strike="noStrike" kern="1200" baseline="0" dirty="0" err="1">
                <a:solidFill>
                  <a:schemeClr val="tx1"/>
                </a:solidFill>
                <a:latin typeface="Arial" charset="0"/>
                <a:ea typeface="宋体" charset="-122"/>
                <a:cs typeface="+mn-cs"/>
              </a:rPr>
              <a:t>nc</a:t>
            </a:r>
            <a:r>
              <a:rPr lang="en-US" altLang="zh-CN" sz="1200" b="0" i="0" u="none" strike="noStrike" kern="1200" baseline="0" dirty="0">
                <a:solidFill>
                  <a:schemeClr val="tx1"/>
                </a:solidFill>
                <a:latin typeface="Arial" charset="0"/>
                <a:ea typeface="宋体" charset="-122"/>
                <a:cs typeface="+mn-cs"/>
              </a:rPr>
              <a:t>-AFM results on oxides obtained in the group of Diebold in Vienna, Austria. Top row [(a)</a:t>
            </a:r>
            <a:r>
              <a:rPr lang="en-US" altLang="zh-CN" sz="1200" b="1" i="0" u="none" strike="noStrike" kern="1200" baseline="0" dirty="0">
                <a:solidFill>
                  <a:schemeClr val="tx1"/>
                </a:solidFill>
                <a:latin typeface="Arial" charset="0"/>
                <a:ea typeface="宋体" charset="-122"/>
                <a:cs typeface="+mn-cs"/>
              </a:rPr>
              <a:t>–</a:t>
            </a:r>
            <a:r>
              <a:rPr lang="en-US" altLang="zh-CN" sz="1200" b="0" i="0" u="none" strike="noStrike" kern="1200" baseline="0" dirty="0">
                <a:solidFill>
                  <a:schemeClr val="tx1"/>
                </a:solidFill>
                <a:latin typeface="Arial" charset="0"/>
                <a:ea typeface="宋体" charset="-122"/>
                <a:cs typeface="+mn-cs"/>
              </a:rPr>
              <a:t>(c)]: Rutile TiO2 with well-defined surface oxygen vacancies</a:t>
            </a:r>
          </a:p>
          <a:p>
            <a:r>
              <a:rPr lang="en-US" altLang="zh-CN" sz="1200" b="0" i="0" u="none" strike="noStrike" kern="1200" baseline="0" dirty="0">
                <a:solidFill>
                  <a:schemeClr val="tx1"/>
                </a:solidFill>
                <a:latin typeface="Arial" charset="0"/>
                <a:ea typeface="宋体" charset="-122"/>
                <a:cs typeface="+mn-cs"/>
              </a:rPr>
              <a:t>(VO) is a model system for defect related surface chemistry; see atomic model in (a). Traditionally, empty-state STM images are used, where the VOs appear as extra</a:t>
            </a:r>
          </a:p>
          <a:p>
            <a:r>
              <a:rPr lang="en-US" altLang="zh-CN" sz="1200" b="0" i="0" u="none" strike="noStrike" kern="1200" baseline="0" dirty="0">
                <a:solidFill>
                  <a:schemeClr val="tx1"/>
                </a:solidFill>
                <a:latin typeface="Arial" charset="0"/>
                <a:ea typeface="宋体" charset="-122"/>
                <a:cs typeface="+mn-cs"/>
              </a:rPr>
              <a:t>bright spots between rows of five-fold coordinated Ti5c atoms, as in panel (b). With non-contact AFM in the repulsive mode [(c) on the same area as in (b)], the two-fold</a:t>
            </a:r>
          </a:p>
          <a:p>
            <a:r>
              <a:rPr lang="en-US" altLang="zh-CN" sz="1200" b="0" i="0" u="none" strike="noStrike" kern="1200" baseline="0" dirty="0">
                <a:solidFill>
                  <a:schemeClr val="tx1"/>
                </a:solidFill>
                <a:latin typeface="Arial" charset="0"/>
                <a:ea typeface="宋体" charset="-122"/>
                <a:cs typeface="+mn-cs"/>
              </a:rPr>
              <a:t>O2c atoms are apparent, and VOs are clearly identified as missing atoms; see Refs. 198, 218, and 219. Middle row [(d)–(f)]: AFM is also an ideal tool to investigate the</a:t>
            </a:r>
          </a:p>
          <a:p>
            <a:r>
              <a:rPr lang="en-US" altLang="zh-CN" sz="1200" b="0" i="0" u="none" strike="noStrike" kern="1200" baseline="0" dirty="0">
                <a:solidFill>
                  <a:schemeClr val="tx1"/>
                </a:solidFill>
                <a:latin typeface="Arial" charset="0"/>
                <a:ea typeface="宋体" charset="-122"/>
                <a:cs typeface="+mn-cs"/>
              </a:rPr>
              <a:t>oxygen surface chemistry on anatase TiO2(101).220 Upon exposure to molecular O2 at low temperatures, two species are apparent as spots with different contrast in</a:t>
            </a:r>
          </a:p>
          <a:p>
            <a:r>
              <a:rPr lang="en-US" altLang="zh-CN" sz="1200" b="0" i="0" u="none" strike="noStrike" kern="1200" baseline="0" dirty="0">
                <a:solidFill>
                  <a:schemeClr val="tx1"/>
                </a:solidFill>
                <a:latin typeface="Arial" charset="0"/>
                <a:ea typeface="宋体" charset="-122"/>
                <a:cs typeface="+mn-cs"/>
              </a:rPr>
              <a:t>panel (d). In force-distance curves (e), these are identified as neutral and singly charged (O2)</a:t>
            </a:r>
            <a:r>
              <a:rPr lang="zh-CN" altLang="en-US" sz="1200" b="0" i="0" u="none" strike="noStrike" kern="1200" baseline="0" dirty="0">
                <a:solidFill>
                  <a:schemeClr val="tx1"/>
                </a:solidFill>
                <a:latin typeface="Arial" charset="0"/>
                <a:ea typeface="宋体" charset="-122"/>
                <a:cs typeface="+mn-cs"/>
              </a:rPr>
              <a:t>􀀀 </a:t>
            </a:r>
            <a:r>
              <a:rPr lang="en-US" altLang="zh-CN" sz="1200" b="0" i="0" u="none" strike="noStrike" kern="1200" baseline="0" dirty="0">
                <a:solidFill>
                  <a:schemeClr val="tx1"/>
                </a:solidFill>
                <a:latin typeface="Arial" charset="0"/>
                <a:ea typeface="宋体" charset="-122"/>
                <a:cs typeface="+mn-cs"/>
              </a:rPr>
              <a:t>species, respectively. By ramping the sample bias voltage </a:t>
            </a:r>
            <a:r>
              <a:rPr lang="en-US" altLang="zh-CN" sz="1200" b="0" i="1" u="none" strike="noStrike" kern="1200" baseline="0" dirty="0">
                <a:solidFill>
                  <a:schemeClr val="tx1"/>
                </a:solidFill>
                <a:latin typeface="Arial" charset="0"/>
                <a:ea typeface="宋体" charset="-122"/>
                <a:cs typeface="+mn-cs"/>
              </a:rPr>
              <a:t>VS</a:t>
            </a:r>
            <a:r>
              <a:rPr lang="en-US" altLang="zh-CN" sz="1200" b="0" i="0" u="none" strike="noStrike" kern="1200" baseline="0" dirty="0">
                <a:solidFill>
                  <a:schemeClr val="tx1"/>
                </a:solidFill>
                <a:latin typeface="Arial" charset="0"/>
                <a:ea typeface="宋体" charset="-122"/>
                <a:cs typeface="+mn-cs"/>
              </a:rPr>
              <a:t>, a neutral O2</a:t>
            </a:r>
          </a:p>
          <a:p>
            <a:r>
              <a:rPr lang="en-US" altLang="zh-CN" sz="1200" b="0" i="0" u="none" strike="noStrike" kern="1200" baseline="0" dirty="0">
                <a:solidFill>
                  <a:schemeClr val="tx1"/>
                </a:solidFill>
                <a:latin typeface="Arial" charset="0"/>
                <a:ea typeface="宋体" charset="-122"/>
                <a:cs typeface="+mn-cs"/>
              </a:rPr>
              <a:t>can be converted into a charged (O2)</a:t>
            </a:r>
            <a:r>
              <a:rPr lang="zh-CN" altLang="en-US" sz="1200" b="0" i="0" u="none" strike="noStrike" kern="1200" baseline="0" dirty="0">
                <a:solidFill>
                  <a:schemeClr val="tx1"/>
                </a:solidFill>
                <a:latin typeface="Arial" charset="0"/>
                <a:ea typeface="宋体" charset="-122"/>
                <a:cs typeface="+mn-cs"/>
              </a:rPr>
              <a:t>􀀀 </a:t>
            </a:r>
            <a:r>
              <a:rPr lang="en-US" altLang="zh-CN" sz="1200" b="0" i="0" u="none" strike="noStrike" kern="1200" baseline="0" dirty="0">
                <a:solidFill>
                  <a:schemeClr val="tx1"/>
                </a:solidFill>
                <a:latin typeface="Arial" charset="0"/>
                <a:ea typeface="宋体" charset="-122"/>
                <a:cs typeface="+mn-cs"/>
              </a:rPr>
              <a:t>underneath the tip; see panel (f). </a:t>
            </a:r>
            <a:endParaRPr lang="zh-CN" altLang="en-US" dirty="0"/>
          </a:p>
        </p:txBody>
      </p:sp>
      <p:sp>
        <p:nvSpPr>
          <p:cNvPr id="4" name="灯片编号占位符 3"/>
          <p:cNvSpPr>
            <a:spLocks noGrp="1"/>
          </p:cNvSpPr>
          <p:nvPr>
            <p:ph type="sldNum" sz="quarter" idx="5"/>
          </p:nvPr>
        </p:nvSpPr>
        <p:spPr/>
        <p:txBody>
          <a:bodyPr/>
          <a:lstStyle/>
          <a:p>
            <a:fld id="{01834BBD-642E-4F9C-94A0-20B6A6CA612D}" type="slidenum">
              <a:rPr lang="en-US" altLang="zh-CN" smtClean="0"/>
              <a:pPr/>
              <a:t>27</a:t>
            </a:fld>
            <a:endParaRPr lang="en-US" altLang="zh-CN"/>
          </a:p>
        </p:txBody>
      </p:sp>
    </p:spTree>
    <p:extLst>
      <p:ext uri="{BB962C8B-B14F-4D97-AF65-F5344CB8AC3E}">
        <p14:creationId xmlns:p14="http://schemas.microsoft.com/office/powerpoint/2010/main" val="273637781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3010" name="幻灯片图像占位符 1"/>
          <p:cNvSpPr>
            <a:spLocks noGrp="1" noRot="1" noChangeAspect="1" noTextEdit="1"/>
          </p:cNvSpPr>
          <p:nvPr>
            <p:ph type="sldImg"/>
          </p:nvPr>
        </p:nvSpPr>
        <p:spPr bwMode="auto">
          <a:xfrm>
            <a:off x="992188" y="768350"/>
            <a:ext cx="5114925" cy="3836988"/>
          </a:xfrm>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3011" name="备注占位符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US" altLang="zh-CN"/>
              <a:t>In order to understand these features, our</a:t>
            </a:r>
            <a:r>
              <a:rPr lang="en-US" altLang="zh-CN" b="1"/>
              <a:t>collaborator</a:t>
            </a:r>
            <a:r>
              <a:rPr lang="en-US" altLang="zh-CN"/>
              <a:t>s</a:t>
            </a:r>
            <a:r>
              <a:rPr lang="en-US" altLang="zh-CN">
                <a:solidFill>
                  <a:srgbClr val="0070C0"/>
                </a:solidFill>
                <a:latin typeface="Arial" charset="0"/>
                <a:cs typeface="Arial" charset="0"/>
              </a:rPr>
              <a:t>Prokop </a:t>
            </a:r>
            <a:r>
              <a:rPr lang="en-US" altLang="zh-CN" dirty="0" err="1">
                <a:solidFill>
                  <a:srgbClr val="0070C0"/>
                </a:solidFill>
                <a:latin typeface="Arial" charset="0"/>
                <a:cs typeface="Arial" charset="0"/>
              </a:rPr>
              <a:t>Hapala</a:t>
            </a:r>
            <a:r>
              <a:rPr lang="en-US" altLang="zh-CN" dirty="0">
                <a:solidFill>
                  <a:srgbClr val="0070C0"/>
                </a:solidFill>
                <a:latin typeface="Arial" charset="0"/>
                <a:cs typeface="Arial" charset="0"/>
              </a:rPr>
              <a:t>, Prof. Pavel </a:t>
            </a:r>
            <a:r>
              <a:rPr lang="en-US" altLang="zh-CN" dirty="0" err="1">
                <a:solidFill>
                  <a:srgbClr val="0070C0"/>
                </a:solidFill>
                <a:latin typeface="Arial" charset="0"/>
                <a:cs typeface="Arial" charset="0"/>
              </a:rPr>
              <a:t>Jelinek</a:t>
            </a:r>
            <a:r>
              <a:rPr lang="en-US" altLang="zh-CN" dirty="0"/>
              <a:t> built a AFM model with L-J potential to simulate the interaction between the probe particle and the molecule. With this model</a:t>
            </a:r>
            <a:r>
              <a:rPr lang="zh-CN" altLang="en-US" dirty="0"/>
              <a:t>，</a:t>
            </a:r>
            <a:r>
              <a:rPr lang="en-US" altLang="zh-CN" dirty="0"/>
              <a:t>they have successfully reproduced the sharp lines at the chemical bond and  between molecules. In our experiment, we have to add a special term----the electrostatic force between the Cl-tip and water molecules.</a:t>
            </a:r>
            <a:endParaRPr lang="zh-CN" altLang="en-US" dirty="0"/>
          </a:p>
        </p:txBody>
      </p:sp>
      <p:sp>
        <p:nvSpPr>
          <p:cNvPr id="40964" name="灯片编号占位符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marL="0" marR="0" lvl="0" indent="0" algn="r" defTabSz="990600" rtl="0" eaLnBrk="1" fontAlgn="base" latinLnBrk="0" hangingPunct="1">
              <a:lnSpc>
                <a:spcPct val="100000"/>
              </a:lnSpc>
              <a:spcBef>
                <a:spcPct val="0"/>
              </a:spcBef>
              <a:spcAft>
                <a:spcPct val="0"/>
              </a:spcAft>
              <a:buClrTx/>
              <a:buSzTx/>
              <a:buFontTx/>
              <a:buNone/>
              <a:tabLst/>
              <a:defRPr/>
            </a:pPr>
            <a:fld id="{A1669452-0499-4F4E-8DBC-88E859F9CC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34</a:t>
            </a:fld>
            <a:endParaRPr kumimoji="0" lang="zh-CN" altLang="en-US" sz="13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992188" y="768350"/>
            <a:ext cx="5114925" cy="3836988"/>
          </a:xfrm>
        </p:spPr>
      </p:sp>
      <p:sp>
        <p:nvSpPr>
          <p:cNvPr id="3" name="备注占位符 2"/>
          <p:cNvSpPr>
            <a:spLocks noGrp="1"/>
          </p:cNvSpPr>
          <p:nvPr>
            <p:ph type="body" idx="1"/>
          </p:nvPr>
        </p:nvSpPr>
        <p:spPr/>
        <p:txBody>
          <a:bodyPr/>
          <a:lstStyle/>
          <a:p>
            <a:r>
              <a:rPr lang="en-US" altLang="zh-CN" dirty="0"/>
              <a:t>Na+3water</a:t>
            </a:r>
            <a:r>
              <a:rPr lang="zh-CN" altLang="en-US" dirty="0"/>
              <a:t>最稳态之间很多亚稳态</a:t>
            </a: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F47B95B8-6D41-4829-AA67-EB20B0AC76AF}"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43</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39721150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r>
              <a:rPr lang="en-US" altLang="zh-CN" sz="1300" dirty="0">
                <a:latin typeface="+mn-lt"/>
                <a:ea typeface="+mn-ea"/>
              </a:rPr>
              <a:t>Comparison between experiment and DFT calculations reveals that these triangles correspond to the flat-lying water molecules in the ice structure, indicating a large area of proton-ordered water molecules inside the ice island. And the ice island is composed of interlocked hydrogen structure with all hydrogen atoms pointing inside the bilayer ice, which is visualized in molecular resolution for the first time.</a:t>
            </a:r>
            <a:endParaRPr lang="zh-CN" altLang="zh-CN" sz="1300" dirty="0">
              <a:latin typeface="+mn-lt"/>
              <a:ea typeface="+mn-ea"/>
            </a:endParaRPr>
          </a:p>
          <a:p>
            <a:r>
              <a:rPr lang="en-US" altLang="zh-CN" sz="1300" dirty="0">
                <a:latin typeface="+mn-lt"/>
                <a:ea typeface="+mn-ea"/>
              </a:rPr>
              <a:t>Closer range images show clear ice structure bones, which gives us a way of studying the ice edge structure.</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51</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07346458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pPr defTabSz="990478" fontAlgn="auto">
              <a:spcBef>
                <a:spcPts val="0"/>
              </a:spcBef>
              <a:spcAft>
                <a:spcPts val="0"/>
              </a:spcAft>
              <a:defRPr/>
            </a:pPr>
            <a:r>
              <a:rPr lang="en-US" altLang="zh-CN" sz="1300" dirty="0">
                <a:latin typeface="+mn-lt"/>
                <a:ea typeface="+mn-ea"/>
              </a:rPr>
              <a:t>As more AFM images are obtained, the pattern is clear. All the regular edges can be classified into 2 types. The one with pentagons and the ones without pentagons. And they happen to   correspond to the armchair and zigzag directions.</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54</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6745847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1246188" y="1279525"/>
            <a:ext cx="4606925" cy="3454400"/>
          </a:xfrm>
        </p:spPr>
      </p:sp>
      <p:sp>
        <p:nvSpPr>
          <p:cNvPr id="3" name="备注占位符 2"/>
          <p:cNvSpPr>
            <a:spLocks noGrp="1"/>
          </p:cNvSpPr>
          <p:nvPr>
            <p:ph type="body" idx="1"/>
          </p:nvPr>
        </p:nvSpPr>
        <p:spPr/>
        <p:txBody>
          <a:bodyPr/>
          <a:lstStyle/>
          <a:p>
            <a:pPr defTabSz="990478" fontAlgn="auto">
              <a:spcBef>
                <a:spcPts val="0"/>
              </a:spcBef>
              <a:spcAft>
                <a:spcPts val="0"/>
              </a:spcAft>
              <a:defRPr/>
            </a:pPr>
            <a:r>
              <a:rPr lang="en-US" altLang="zh-CN" sz="1300" dirty="0">
                <a:latin typeface="+mn-lt"/>
                <a:ea typeface="+mn-ea"/>
              </a:rPr>
              <a:t>As more AFM images are obtained, the pattern is clear. All the regular edges can be classified into 2 types. The one with pentagons and the ones without pentagons. And they happen to   correspond to the armchair and zigzag directions.</a:t>
            </a:r>
            <a:endParaRPr lang="zh-CN" altLang="zh-CN" sz="1300" dirty="0">
              <a:latin typeface="+mn-lt"/>
              <a:ea typeface="+mn-ea"/>
            </a:endParaRPr>
          </a:p>
        </p:txBody>
      </p:sp>
      <p:sp>
        <p:nvSpPr>
          <p:cNvPr id="4" name="灯片编号占位符 3"/>
          <p:cNvSpPr>
            <a:spLocks noGrp="1"/>
          </p:cNvSpPr>
          <p:nvPr>
            <p:ph type="sldNum" sz="quarter" idx="10"/>
          </p:nvPr>
        </p:nvSpPr>
        <p:spPr/>
        <p:txBody>
          <a:bodyPr/>
          <a:lstStyle/>
          <a:p>
            <a:pPr marL="0" marR="0" lvl="0" indent="0" algn="r" defTabSz="990600" rtl="0" eaLnBrk="1" fontAlgn="base" latinLnBrk="0" hangingPunct="1">
              <a:lnSpc>
                <a:spcPct val="100000"/>
              </a:lnSpc>
              <a:spcBef>
                <a:spcPct val="0"/>
              </a:spcBef>
              <a:spcAft>
                <a:spcPct val="0"/>
              </a:spcAft>
              <a:buClrTx/>
              <a:buSzTx/>
              <a:buFontTx/>
              <a:buNone/>
              <a:tabLst/>
              <a:defRPr/>
            </a:pPr>
            <a:fld id="{79F5E0F3-FD4C-49AF-8750-18D3BCA3849E}" type="slidenum">
              <a:rPr kumimoji="0" lang="zh-CN" altLang="en-US" sz="1300" b="0" i="0" u="none" strike="noStrike" kern="1200" cap="none" spc="0" normalizeH="0" baseline="0" noProof="0" smtClean="0">
                <a:ln>
                  <a:noFill/>
                </a:ln>
                <a:solidFill>
                  <a:srgbClr val="000000"/>
                </a:solidFill>
                <a:effectLst/>
                <a:uLnTx/>
                <a:uFillTx/>
                <a:latin typeface="Arial" charset="0"/>
                <a:ea typeface="宋体" charset="-122"/>
                <a:cs typeface="+mn-cs"/>
              </a:rPr>
              <a:pPr marL="0" marR="0" lvl="0" indent="0" algn="r" defTabSz="990600" rtl="0" eaLnBrk="1" fontAlgn="base" latinLnBrk="0" hangingPunct="1">
                <a:lnSpc>
                  <a:spcPct val="100000"/>
                </a:lnSpc>
                <a:spcBef>
                  <a:spcPct val="0"/>
                </a:spcBef>
                <a:spcAft>
                  <a:spcPct val="0"/>
                </a:spcAft>
                <a:buClrTx/>
                <a:buSzTx/>
                <a:buFontTx/>
                <a:buNone/>
                <a:tabLst/>
                <a:defRPr/>
              </a:pPr>
              <a:t>55</a:t>
            </a:fld>
            <a:endParaRPr kumimoji="0" lang="zh-CN" altLang="en-US" sz="1300" b="0" i="0" u="none" strike="noStrike" kern="1200" cap="none" spc="0" normalizeH="0" baseline="0" noProof="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3467458474"/>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2.jpeg"/><Relationship Id="rId2" Type="http://schemas.openxmlformats.org/officeDocument/2006/relationships/image" Target="../media/image3.jpeg"/><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0"/>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0" y="230188"/>
            <a:ext cx="1112838" cy="519112"/>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0" y="638175"/>
            <a:ext cx="1936750" cy="517525"/>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extLst>
      <p:ext uri="{BB962C8B-B14F-4D97-AF65-F5344CB8AC3E}">
        <p14:creationId xmlns:p14="http://schemas.microsoft.com/office/powerpoint/2010/main" val="392047688"/>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extLst>
      <p:ext uri="{BB962C8B-B14F-4D97-AF65-F5344CB8AC3E}">
        <p14:creationId xmlns:p14="http://schemas.microsoft.com/office/powerpoint/2010/main" val="261495383"/>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extLst>
      <p:ext uri="{BB962C8B-B14F-4D97-AF65-F5344CB8AC3E}">
        <p14:creationId xmlns:p14="http://schemas.microsoft.com/office/powerpoint/2010/main" val="412811117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3420666796"/>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6475826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12838748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3"/>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4"/>
            <a:ext cx="2133600" cy="365125"/>
          </a:xfrm>
        </p:spPr>
        <p:txBody>
          <a:bodyPr/>
          <a:lstStyle/>
          <a:p>
            <a:fld id="{0C913308-F349-4B6D-A68A-DD1791B4A57B}" type="slidenum">
              <a:rPr lang="zh-CN" altLang="en-US" smtClean="0"/>
              <a:pPr/>
              <a:t>‹#›</a:t>
            </a:fld>
            <a:endParaRPr lang="zh-CN" altLang="en-US" dirty="0"/>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725109-AEA2-45BE-B4A2-D9EAF6C44983}"/>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8F9430-BC1B-4EF3-93DB-329A17D774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90DC09-9E55-4FE5-B865-1744C5801F7F}"/>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1DB2E7-42B5-4CD0-9080-29D4FFDA4D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F02A18-52BB-4471-A9D4-BEC93E7F37EE}"/>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633049781"/>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A95D-D725-4CDF-9A25-EF975E54C0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137AC-3755-43A0-9FD9-F54D2F9B14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11B90-B104-4E86-819E-FACBBBD2066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E883C-498C-420C-82C3-E737D97F90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072A1D-76AB-4C75-8AAA-A756B2C27C2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647550870"/>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64268-E250-4842-A032-223EC35E1B37}"/>
              </a:ext>
            </a:extLst>
          </p:cNvPr>
          <p:cNvSpPr>
            <a:spLocks noGrp="1"/>
          </p:cNvSpPr>
          <p:nvPr>
            <p:ph type="title"/>
          </p:nvPr>
        </p:nvSpPr>
        <p:spPr>
          <a:xfrm>
            <a:off x="623888" y="1709738"/>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63F428-8007-4679-A1E1-362BD663557A}"/>
              </a:ext>
            </a:extLst>
          </p:cNvPr>
          <p:cNvSpPr>
            <a:spLocks noGrp="1"/>
          </p:cNvSpPr>
          <p:nvPr>
            <p:ph type="body" idx="1"/>
          </p:nvPr>
        </p:nvSpPr>
        <p:spPr>
          <a:xfrm>
            <a:off x="623888" y="4589463"/>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6CB4289-4F45-417F-A398-0B01424B750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18D09BA-03D0-4F0C-A0BC-C280DEB05F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C9059B3-C711-455B-91E4-F8C9591285C6}"/>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7124154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AF032-976F-4E02-8F5F-505A8EF477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50C4ED-8DB8-4890-98DA-AEDC2B3980F5}"/>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D294124-C4C5-4DF9-8ED7-E297FF5D8192}"/>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1A80E9-534C-4679-A2EC-B31A6A81460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C688859-5A3D-4E1C-925F-6D53E1F7FD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F9DDC25-0B71-472B-B225-A4EA0987685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0646333"/>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24EDE-7075-4005-91B3-7219ADD11E92}"/>
              </a:ext>
            </a:extLst>
          </p:cNvPr>
          <p:cNvSpPr>
            <a:spLocks noGrp="1"/>
          </p:cNvSpPr>
          <p:nvPr>
            <p:ph type="title"/>
          </p:nvPr>
        </p:nvSpPr>
        <p:spPr>
          <a:xfrm>
            <a:off x="630238" y="365125"/>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E0CA64-3B21-4503-999D-22DABF0F78DF}"/>
              </a:ext>
            </a:extLst>
          </p:cNvPr>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9D68C20-FD71-4800-9BF1-A928763E7A1A}"/>
              </a:ext>
            </a:extLst>
          </p:cNvPr>
          <p:cNvSpPr>
            <a:spLocks noGrp="1"/>
          </p:cNvSpPr>
          <p:nvPr>
            <p:ph sz="half" idx="2"/>
          </p:nvPr>
        </p:nvSpPr>
        <p:spPr>
          <a:xfrm>
            <a:off x="630238"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358DFE8-C2CA-4820-8DEE-4A5A3BC34A2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486F0D-DB11-4367-97E0-218604349293}"/>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7074A4-3BB1-4181-A565-C701CDCB0DDA}"/>
              </a:ext>
            </a:extLst>
          </p:cNvPr>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83F0B78-D674-47C3-A18F-9C200A26FA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8A9554E-E8CB-4F9D-90E3-12487B701F8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58048153"/>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7A61B4-F404-4E91-BE05-93CE18B8A6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D5C955-2E30-4B4B-BBF0-407CA3456B6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45810CC-D8B3-4F53-9C60-0B56014D8C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C228A7-8498-4059-93FE-562A5CA82625}"/>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816436554"/>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4800C4-7DEE-4A6D-B87F-5A88BD741855}"/>
              </a:ext>
            </a:extLst>
          </p:cNvPr>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D776C45-515E-4F97-9240-0760C8E225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2968770-0F09-4BE6-9110-D76F284B89A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459692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D1D6E-6A67-452E-B05F-F7BA232792BF}"/>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D0FECA-E741-4359-87C5-0F0056ED150C}"/>
              </a:ext>
            </a:extLst>
          </p:cNvPr>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DBF335-E963-402F-8080-00726BDD2610}"/>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33B935F-7E55-413E-8253-EECEB525B6C0}"/>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E633E19-360A-41E3-8B79-42A6ACED900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95930F8-AD0D-4C7E-A9CD-D20D85374D2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8288352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697DF-087E-4448-B6A2-6932F0B8C25E}"/>
              </a:ext>
            </a:extLst>
          </p:cNvPr>
          <p:cNvSpPr>
            <a:spLocks noGrp="1"/>
          </p:cNvSpPr>
          <p:nvPr>
            <p:ph type="title"/>
          </p:nvPr>
        </p:nvSpPr>
        <p:spPr>
          <a:xfrm>
            <a:off x="630238"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90C2058-B3CC-461A-BE64-A7B4DF658557}"/>
              </a:ext>
            </a:extLst>
          </p:cNvPr>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078ECE6-9DE0-4390-82DF-48BC51136F4E}"/>
              </a:ext>
            </a:extLst>
          </p:cNvPr>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1335F0-DCB5-4D43-A679-E0963670FBD6}"/>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159BC2-FFAF-4480-A46F-BB58525B69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4221210-2BAB-42BB-8015-C54D170B6B6C}"/>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546913386"/>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D280-CE3F-4677-9DED-C3B2430626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7C07DF-C4D7-4F82-99F7-18552BAA60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D25FC2-D2B7-45F2-8C6F-4F358C9399FC}"/>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446D01-F45B-4673-B37C-5E29AB5504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72EF70E-9C8D-429E-9C67-F35E90C8928F}"/>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610956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460D68-D517-4F39-AFD9-74B58494F8A2}"/>
              </a:ext>
            </a:extLst>
          </p:cNvPr>
          <p:cNvSpPr>
            <a:spLocks noGrp="1"/>
          </p:cNvSpPr>
          <p:nvPr>
            <p:ph type="title" orient="vert"/>
          </p:nvPr>
        </p:nvSpPr>
        <p:spPr>
          <a:xfrm>
            <a:off x="6543675"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A40232-8766-4AF8-AF5C-605A15E0007A}"/>
              </a:ext>
            </a:extLst>
          </p:cNvPr>
          <p:cNvSpPr>
            <a:spLocks noGrp="1"/>
          </p:cNvSpPr>
          <p:nvPr>
            <p:ph type="body" orient="vert" idx="1"/>
          </p:nvPr>
        </p:nvSpPr>
        <p:spPr>
          <a:xfrm>
            <a:off x="628650"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724903-21A6-49BD-8653-AE1C555FDB8B}"/>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B9E680-4D2E-4633-A835-54B3EF271B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B8B39F-3897-4537-AE1D-EE00FB1922E9}"/>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67330178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solidFill>
                  <a:prstClr val="black">
                    <a:tint val="75000"/>
                  </a:prstClr>
                </a:solidFill>
              </a:rPr>
              <a:pPr/>
              <a:t>‹#›</a:t>
            </a:fld>
            <a:endParaRPr lang="en-US" altLang="zh-CN">
              <a:solidFill>
                <a:prstClr val="black">
                  <a:tint val="75000"/>
                </a:prstClr>
              </a:solidFill>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zh-CN" altLang="en-US"/>
              <a:t>单击此处编辑母版标题样式</a:t>
            </a:r>
            <a:endParaRPr lang="en-US" dirty="0"/>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pic>
        <p:nvPicPr>
          <p:cNvPr id="8" name="Picture 16">
            <a:extLst>
              <a:ext uri="{FF2B5EF4-FFF2-40B4-BE49-F238E27FC236}">
                <a16:creationId xmlns:a16="http://schemas.microsoft.com/office/drawing/2014/main" id="{C1D1BBBE-DF90-4882-8054-533E91D6139A}"/>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20463" y="5962651"/>
            <a:ext cx="771525" cy="787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round/>
                <a:headEnd/>
                <a:tailEnd/>
              </a14:hiddenLine>
            </a:ext>
          </a:extLst>
        </p:spPr>
      </p:pic>
    </p:spTree>
    <p:extLst>
      <p:ext uri="{BB962C8B-B14F-4D97-AF65-F5344CB8AC3E}">
        <p14:creationId xmlns:p14="http://schemas.microsoft.com/office/powerpoint/2010/main" val="227071342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132761430"/>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zh-CN" altLang="en-US"/>
              <a:t>单击此处编辑母版标题样式</a:t>
            </a:r>
            <a:endParaRPr lang="en-US" dirty="0"/>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859545703"/>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6286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4629150" y="1825625"/>
            <a:ext cx="38862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55747106"/>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Content Placeholder 3"/>
          <p:cNvSpPr>
            <a:spLocks noGrp="1"/>
          </p:cNvSpPr>
          <p:nvPr>
            <p:ph sz="half" idx="2"/>
          </p:nvPr>
        </p:nvSpPr>
        <p:spPr>
          <a:xfrm>
            <a:off x="629842" y="2505075"/>
            <a:ext cx="3868340"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Content Placeholder 5"/>
          <p:cNvSpPr>
            <a:spLocks noGrp="1"/>
          </p:cNvSpPr>
          <p:nvPr>
            <p:ph sz="quarter" idx="4"/>
          </p:nvPr>
        </p:nvSpPr>
        <p:spPr>
          <a:xfrm>
            <a:off x="4629150" y="2505075"/>
            <a:ext cx="3887391"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06334194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51464872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2706671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45130298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Date Placeholder 4"/>
          <p:cNvSpPr>
            <a:spLocks noGrp="1"/>
          </p:cNvSpPr>
          <p:nvPr>
            <p:ph type="dt" sz="half" idx="10"/>
          </p:nvPr>
        </p:nvSpPr>
        <p:spPr/>
        <p:txBody>
          <a:bodyPr/>
          <a:lstStyle/>
          <a:p>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1363275515"/>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3898068250"/>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type="vertTitleAndTx" preserve="1">
  <p:cSld name="竖排标题与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D1269E00-312B-4B16-8BE5-8CE7DC18930C}" type="slidenum">
              <a:rPr lang="zh-CN" altLang="en-US" smtClean="0"/>
              <a:t>‹#›</a:t>
            </a:fld>
            <a:endParaRPr lang="zh-CN" altLang="en-US"/>
          </a:p>
        </p:txBody>
      </p:sp>
    </p:spTree>
    <p:extLst>
      <p:ext uri="{BB962C8B-B14F-4D97-AF65-F5344CB8AC3E}">
        <p14:creationId xmlns:p14="http://schemas.microsoft.com/office/powerpoint/2010/main" val="423510374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1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653693016"/>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showMasterSp="0"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a:prstGeom prst="rect">
            <a:avLst/>
          </a:prstGeo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Tree>
    <p:extLst>
      <p:ext uri="{BB962C8B-B14F-4D97-AF65-F5344CB8AC3E}">
        <p14:creationId xmlns:p14="http://schemas.microsoft.com/office/powerpoint/2010/main" val="288286566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showMasterSp="0" userDrawn="1">
  <p:cSld name="两项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81818672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2"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2"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4"/>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1" y="230188"/>
            <a:ext cx="1122423" cy="523220"/>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2" y="638175"/>
            <a:ext cx="1954381" cy="523220"/>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extLst>
      <p:ext uri="{BB962C8B-B14F-4D97-AF65-F5344CB8AC3E}">
        <p14:creationId xmlns:p14="http://schemas.microsoft.com/office/powerpoint/2010/main" val="154254233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extLst>
      <p:ext uri="{BB962C8B-B14F-4D97-AF65-F5344CB8AC3E}">
        <p14:creationId xmlns:p14="http://schemas.microsoft.com/office/powerpoint/2010/main" val="2828888572"/>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4"/>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extLst>
      <p:ext uri="{BB962C8B-B14F-4D97-AF65-F5344CB8AC3E}">
        <p14:creationId xmlns:p14="http://schemas.microsoft.com/office/powerpoint/2010/main" val="306931347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extLst>
      <p:ext uri="{BB962C8B-B14F-4D97-AF65-F5344CB8AC3E}">
        <p14:creationId xmlns:p14="http://schemas.microsoft.com/office/powerpoint/2010/main" val="271967054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7"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7"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extLst>
      <p:ext uri="{BB962C8B-B14F-4D97-AF65-F5344CB8AC3E}">
        <p14:creationId xmlns:p14="http://schemas.microsoft.com/office/powerpoint/2010/main" val="355923138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extLst>
      <p:ext uri="{BB962C8B-B14F-4D97-AF65-F5344CB8AC3E}">
        <p14:creationId xmlns:p14="http://schemas.microsoft.com/office/powerpoint/2010/main" val="243187302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extLst>
      <p:ext uri="{BB962C8B-B14F-4D97-AF65-F5344CB8AC3E}">
        <p14:creationId xmlns:p14="http://schemas.microsoft.com/office/powerpoint/2010/main" val="9682141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2"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4"/>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2" y="1435103"/>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extLst>
      <p:ext uri="{BB962C8B-B14F-4D97-AF65-F5344CB8AC3E}">
        <p14:creationId xmlns:p14="http://schemas.microsoft.com/office/powerpoint/2010/main" val="284178958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extLst>
      <p:ext uri="{BB962C8B-B14F-4D97-AF65-F5344CB8AC3E}">
        <p14:creationId xmlns:p14="http://schemas.microsoft.com/office/powerpoint/2010/main" val="4045887370"/>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extLst>
      <p:ext uri="{BB962C8B-B14F-4D97-AF65-F5344CB8AC3E}">
        <p14:creationId xmlns:p14="http://schemas.microsoft.com/office/powerpoint/2010/main" val="73991550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extLst>
      <p:ext uri="{BB962C8B-B14F-4D97-AF65-F5344CB8AC3E}">
        <p14:creationId xmlns:p14="http://schemas.microsoft.com/office/powerpoint/2010/main" val="4104571474"/>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pPr/>
              <a:t>‹#›</a:t>
            </a:fld>
            <a:endParaRPr lang="en-US" altLang="zh-CN"/>
          </a:p>
        </p:txBody>
      </p:sp>
    </p:spTree>
    <p:extLst>
      <p:ext uri="{BB962C8B-B14F-4D97-AF65-F5344CB8AC3E}">
        <p14:creationId xmlns:p14="http://schemas.microsoft.com/office/powerpoint/2010/main" val="4007745421"/>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xAndObj" preserve="1">
  <p:cSld name="标题，文本与内容">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1139825"/>
          </a:xfrm>
        </p:spPr>
        <p:txBody>
          <a:bodyPr/>
          <a:lstStyle/>
          <a:p>
            <a:r>
              <a:rPr lang="zh-CN" altLang="en-US"/>
              <a:t>单击此处编辑母版标题样式</a:t>
            </a:r>
          </a:p>
        </p:txBody>
      </p:sp>
      <p:sp>
        <p:nvSpPr>
          <p:cNvPr id="3" name="文本占位符 2"/>
          <p:cNvSpPr>
            <a:spLocks noGrp="1"/>
          </p:cNvSpPr>
          <p:nvPr>
            <p:ph type="body" sz="half" idx="1"/>
          </p:nvPr>
        </p:nvSpPr>
        <p:spPr>
          <a:xfrm>
            <a:off x="457200" y="1600204"/>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4"/>
            <a:ext cx="4038600" cy="45307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a:xfrm>
            <a:off x="6553200" y="6243638"/>
            <a:ext cx="2133600" cy="457200"/>
          </a:xfrm>
        </p:spPr>
        <p:txBody>
          <a:bodyPr/>
          <a:lstStyle>
            <a:lvl1pPr>
              <a:defRPr/>
            </a:lvl1pPr>
          </a:lstStyle>
          <a:p>
            <a:fld id="{24BC9C72-09BE-4AE8-B193-DF2F33202225}" type="slidenum">
              <a:rPr lang="en-US" altLang="zh-CN"/>
              <a:pPr/>
              <a:t>‹#›</a:t>
            </a:fld>
            <a:endParaRPr lang="en-US" altLang="zh-CN"/>
          </a:p>
        </p:txBody>
      </p:sp>
    </p:spTree>
    <p:extLst>
      <p:ext uri="{BB962C8B-B14F-4D97-AF65-F5344CB8AC3E}">
        <p14:creationId xmlns:p14="http://schemas.microsoft.com/office/powerpoint/2010/main" val="2610666188"/>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1139825"/>
          </a:xfrm>
        </p:spPr>
        <p:txBody>
          <a:bodyPr/>
          <a:lstStyle/>
          <a:p>
            <a:r>
              <a:rPr lang="zh-CN" altLang="en-US"/>
              <a:t>单击此处编辑母版标题样式</a:t>
            </a:r>
          </a:p>
        </p:txBody>
      </p:sp>
      <p:sp>
        <p:nvSpPr>
          <p:cNvPr id="3" name="表格占位符 2"/>
          <p:cNvSpPr>
            <a:spLocks noGrp="1"/>
          </p:cNvSpPr>
          <p:nvPr>
            <p:ph type="tbl" idx="1"/>
          </p:nvPr>
        </p:nvSpPr>
        <p:spPr>
          <a:xfrm>
            <a:off x="457200" y="1600204"/>
            <a:ext cx="8229600" cy="4530725"/>
          </a:xfrm>
        </p:spPr>
        <p:txBody>
          <a:bodyPr/>
          <a:lstStyle/>
          <a:p>
            <a:endParaRPr lang="zh-CN" altLang="en-US"/>
          </a:p>
        </p:txBody>
      </p:sp>
      <p:sp>
        <p:nvSpPr>
          <p:cNvPr id="4" name="灯片编号占位符 3"/>
          <p:cNvSpPr>
            <a:spLocks noGrp="1"/>
          </p:cNvSpPr>
          <p:nvPr>
            <p:ph type="sldNum" sz="quarter" idx="10"/>
          </p:nvPr>
        </p:nvSpPr>
        <p:spPr>
          <a:xfrm>
            <a:off x="6553200" y="6243638"/>
            <a:ext cx="2133600" cy="457200"/>
          </a:xfrm>
        </p:spPr>
        <p:txBody>
          <a:bodyPr/>
          <a:lstStyle>
            <a:lvl1pPr>
              <a:defRPr/>
            </a:lvl1pPr>
          </a:lstStyle>
          <a:p>
            <a:fld id="{DC869221-05E5-41B4-8B34-9BAB119698E6}" type="slidenum">
              <a:rPr lang="en-US" altLang="zh-CN"/>
              <a:pPr/>
              <a:t>‹#›</a:t>
            </a:fld>
            <a:endParaRPr lang="en-US" altLang="zh-CN"/>
          </a:p>
        </p:txBody>
      </p:sp>
    </p:spTree>
    <p:extLst>
      <p:ext uri="{BB962C8B-B14F-4D97-AF65-F5344CB8AC3E}">
        <p14:creationId xmlns:p14="http://schemas.microsoft.com/office/powerpoint/2010/main" val="1025631607"/>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userDrawn="1">
  <p:cSld name="2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719083326"/>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userDrawn="1">
  <p:cSld name="3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057398414"/>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userDrawn="1">
  <p:cSld name="6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4988602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userDrawn="1">
  <p:cSld name="7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4216782924"/>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userDrawn="1">
  <p:cSld name="1_标题和内容">
    <p:spTree>
      <p:nvGrpSpPr>
        <p:cNvPr id="1" name=""/>
        <p:cNvGrpSpPr/>
        <p:nvPr/>
      </p:nvGrpSpPr>
      <p:grpSpPr>
        <a:xfrm>
          <a:off x="0" y="0"/>
          <a:ext cx="0" cy="0"/>
          <a:chOff x="0" y="0"/>
          <a:chExt cx="0" cy="0"/>
        </a:xfrm>
      </p:grpSpPr>
      <p:sp>
        <p:nvSpPr>
          <p:cNvPr id="6" name="灯片编号占位符 5"/>
          <p:cNvSpPr>
            <a:spLocks noGrp="1"/>
          </p:cNvSpPr>
          <p:nvPr>
            <p:ph type="sldNum" sz="quarter" idx="12"/>
          </p:nvPr>
        </p:nvSpPr>
        <p:spPr>
          <a:xfrm>
            <a:off x="6660232" y="6525348"/>
            <a:ext cx="2133600" cy="365125"/>
          </a:xfrm>
        </p:spPr>
        <p:txBody>
          <a:bodyPr/>
          <a:lstStyle/>
          <a:p>
            <a:fld id="{0C913308-F349-4B6D-A68A-DD1791B4A57B}" type="slidenum">
              <a:rPr lang="zh-CN" altLang="en-US" smtClean="0"/>
              <a:pPr/>
              <a:t>‹#›</a:t>
            </a:fld>
            <a:endParaRPr lang="zh-CN" altLang="en-US" dirty="0"/>
          </a:p>
        </p:txBody>
      </p:sp>
    </p:spTree>
    <p:extLst>
      <p:ext uri="{BB962C8B-B14F-4D97-AF65-F5344CB8AC3E}">
        <p14:creationId xmlns:p14="http://schemas.microsoft.com/office/powerpoint/2010/main" val="2223576186"/>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userDrawn="1">
  <p:cSld name="8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2659535200"/>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10_标题和内容">
    <p:spTree>
      <p:nvGrpSpPr>
        <p:cNvPr id="1" name=""/>
        <p:cNvGrpSpPr/>
        <p:nvPr/>
      </p:nvGrpSpPr>
      <p:grpSpPr>
        <a:xfrm>
          <a:off x="0" y="0"/>
          <a:ext cx="0" cy="0"/>
          <a:chOff x="0" y="0"/>
          <a:chExt cx="0" cy="0"/>
        </a:xfrm>
      </p:grpSpPr>
    </p:spTree>
    <p:extLst>
      <p:ext uri="{BB962C8B-B14F-4D97-AF65-F5344CB8AC3E}">
        <p14:creationId xmlns:p14="http://schemas.microsoft.com/office/powerpoint/2010/main" val="382597936"/>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E725109-AEA2-45BE-B4A2-D9EAF6C44983}"/>
              </a:ext>
            </a:extLst>
          </p:cNvPr>
          <p:cNvSpPr>
            <a:spLocks noGrp="1"/>
          </p:cNvSpPr>
          <p:nvPr>
            <p:ph type="ctrTitle"/>
          </p:nvPr>
        </p:nvSpPr>
        <p:spPr>
          <a:xfrm>
            <a:off x="1143000" y="1122363"/>
            <a:ext cx="6858000" cy="2387600"/>
          </a:xfrm>
        </p:spPr>
        <p:txBody>
          <a:bodyPr anchor="b"/>
          <a:lstStyle>
            <a:lvl1pPr algn="ctr">
              <a:defRPr sz="6000"/>
            </a:lvl1pPr>
          </a:lstStyle>
          <a:p>
            <a:r>
              <a:rPr lang="zh-CN" altLang="en-US"/>
              <a:t>单击此处编辑母版标题样式</a:t>
            </a:r>
          </a:p>
        </p:txBody>
      </p:sp>
      <p:sp>
        <p:nvSpPr>
          <p:cNvPr id="3" name="副标题 2">
            <a:extLst>
              <a:ext uri="{FF2B5EF4-FFF2-40B4-BE49-F238E27FC236}">
                <a16:creationId xmlns:a16="http://schemas.microsoft.com/office/drawing/2014/main" id="{218F9430-BC1B-4EF3-93DB-329A17D77422}"/>
              </a:ext>
            </a:extLst>
          </p:cNvPr>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p>
        </p:txBody>
      </p:sp>
      <p:sp>
        <p:nvSpPr>
          <p:cNvPr id="4" name="日期占位符 3">
            <a:extLst>
              <a:ext uri="{FF2B5EF4-FFF2-40B4-BE49-F238E27FC236}">
                <a16:creationId xmlns:a16="http://schemas.microsoft.com/office/drawing/2014/main" id="{9D90DC09-9E55-4FE5-B865-1744C5801F7F}"/>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EB1DB2E7-42B5-4CD0-9080-29D4FFDA4D9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FF02A18-52BB-4471-A9D4-BEC93E7F37EE}"/>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3065614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A8CA95D-D725-4CDF-9A25-EF975E54C07B}"/>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64E137AC-3755-43A0-9FD9-F54D2F9B14F4}"/>
              </a:ext>
            </a:extLst>
          </p:cNvPr>
          <p:cNvSpPr>
            <a:spLocks noGrp="1"/>
          </p:cNvSpPr>
          <p:nvPr>
            <p:ph idx="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11411B90-B104-4E86-819E-FACBBBD2066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CD0E883C-498C-420C-82C3-E737D97F908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BB072A1D-76AB-4C75-8AAA-A756B2C27C2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78662723"/>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CD64268-E250-4842-A032-223EC35E1B37}"/>
              </a:ext>
            </a:extLst>
          </p:cNvPr>
          <p:cNvSpPr>
            <a:spLocks noGrp="1"/>
          </p:cNvSpPr>
          <p:nvPr>
            <p:ph type="title"/>
          </p:nvPr>
        </p:nvSpPr>
        <p:spPr>
          <a:xfrm>
            <a:off x="623888" y="1709742"/>
            <a:ext cx="7886700" cy="2852737"/>
          </a:xfrm>
        </p:spPr>
        <p:txBody>
          <a:bodyPr anchor="b"/>
          <a:lstStyle>
            <a:lvl1pPr>
              <a:defRPr sz="6000"/>
            </a:lvl1pPr>
          </a:lstStyle>
          <a:p>
            <a:r>
              <a:rPr lang="zh-CN" altLang="en-US"/>
              <a:t>单击此处编辑母版标题样式</a:t>
            </a:r>
          </a:p>
        </p:txBody>
      </p:sp>
      <p:sp>
        <p:nvSpPr>
          <p:cNvPr id="3" name="文本占位符 2">
            <a:extLst>
              <a:ext uri="{FF2B5EF4-FFF2-40B4-BE49-F238E27FC236}">
                <a16:creationId xmlns:a16="http://schemas.microsoft.com/office/drawing/2014/main" id="{2B63F428-8007-4679-A1E1-362BD663557A}"/>
              </a:ext>
            </a:extLst>
          </p:cNvPr>
          <p:cNvSpPr>
            <a:spLocks noGrp="1"/>
          </p:cNvSpPr>
          <p:nvPr>
            <p:ph type="body" idx="1"/>
          </p:nvPr>
        </p:nvSpPr>
        <p:spPr>
          <a:xfrm>
            <a:off x="623888" y="4589467"/>
            <a:ext cx="78867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a:extLst>
              <a:ext uri="{FF2B5EF4-FFF2-40B4-BE49-F238E27FC236}">
                <a16:creationId xmlns:a16="http://schemas.microsoft.com/office/drawing/2014/main" id="{06CB4289-4F45-417F-A398-0B01424B750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318D09BA-03D0-4F0C-A0BC-C280DEB05FE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FC9059B3-C711-455B-91E4-F8C9591285C6}"/>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61264695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2D7AF032-976F-4E02-8F5F-505A8EF477A5}"/>
              </a:ext>
            </a:extLst>
          </p:cNvPr>
          <p:cNvSpPr>
            <a:spLocks noGrp="1"/>
          </p:cNvSpPr>
          <p:nvPr>
            <p:ph type="title"/>
          </p:nvPr>
        </p:nvSpPr>
        <p:spPr/>
        <p:txBody>
          <a:bodyPr/>
          <a:lstStyle/>
          <a:p>
            <a:r>
              <a:rPr lang="zh-CN" altLang="en-US"/>
              <a:t>单击此处编辑母版标题样式</a:t>
            </a:r>
          </a:p>
        </p:txBody>
      </p:sp>
      <p:sp>
        <p:nvSpPr>
          <p:cNvPr id="3" name="内容占位符 2">
            <a:extLst>
              <a:ext uri="{FF2B5EF4-FFF2-40B4-BE49-F238E27FC236}">
                <a16:creationId xmlns:a16="http://schemas.microsoft.com/office/drawing/2014/main" id="{4850C4ED-8DB8-4890-98DA-AEDC2B3980F5}"/>
              </a:ext>
            </a:extLst>
          </p:cNvPr>
          <p:cNvSpPr>
            <a:spLocks noGrp="1"/>
          </p:cNvSpPr>
          <p:nvPr>
            <p:ph sz="half" idx="1"/>
          </p:nvPr>
        </p:nvSpPr>
        <p:spPr>
          <a:xfrm>
            <a:off x="62865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a:extLst>
              <a:ext uri="{FF2B5EF4-FFF2-40B4-BE49-F238E27FC236}">
                <a16:creationId xmlns:a16="http://schemas.microsoft.com/office/drawing/2014/main" id="{8D294124-C4C5-4DF9-8ED7-E297FF5D8192}"/>
              </a:ext>
            </a:extLst>
          </p:cNvPr>
          <p:cNvSpPr>
            <a:spLocks noGrp="1"/>
          </p:cNvSpPr>
          <p:nvPr>
            <p:ph sz="half" idx="2"/>
          </p:nvPr>
        </p:nvSpPr>
        <p:spPr>
          <a:xfrm>
            <a:off x="4648200" y="1825625"/>
            <a:ext cx="386715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a:extLst>
              <a:ext uri="{FF2B5EF4-FFF2-40B4-BE49-F238E27FC236}">
                <a16:creationId xmlns:a16="http://schemas.microsoft.com/office/drawing/2014/main" id="{931A80E9-534C-4679-A2EC-B31A6A81460E}"/>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3C688859-5A3D-4E1C-925F-6D53E1F7FD77}"/>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5F9DDC25-0B71-472B-B225-A4EA0987685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924137253"/>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3924EDE-7075-4005-91B3-7219ADD11E92}"/>
              </a:ext>
            </a:extLst>
          </p:cNvPr>
          <p:cNvSpPr>
            <a:spLocks noGrp="1"/>
          </p:cNvSpPr>
          <p:nvPr>
            <p:ph type="title"/>
          </p:nvPr>
        </p:nvSpPr>
        <p:spPr>
          <a:xfrm>
            <a:off x="630238" y="365129"/>
            <a:ext cx="7886700" cy="1325563"/>
          </a:xfrm>
        </p:spPr>
        <p:txBody>
          <a:bodyPr/>
          <a:lstStyle/>
          <a:p>
            <a:r>
              <a:rPr lang="zh-CN" altLang="en-US"/>
              <a:t>单击此处编辑母版标题样式</a:t>
            </a:r>
          </a:p>
        </p:txBody>
      </p:sp>
      <p:sp>
        <p:nvSpPr>
          <p:cNvPr id="3" name="文本占位符 2">
            <a:extLst>
              <a:ext uri="{FF2B5EF4-FFF2-40B4-BE49-F238E27FC236}">
                <a16:creationId xmlns:a16="http://schemas.microsoft.com/office/drawing/2014/main" id="{9EE0CA64-3B21-4503-999D-22DABF0F78DF}"/>
              </a:ext>
            </a:extLst>
          </p:cNvPr>
          <p:cNvSpPr>
            <a:spLocks noGrp="1"/>
          </p:cNvSpPr>
          <p:nvPr>
            <p:ph type="body" idx="1"/>
          </p:nvPr>
        </p:nvSpPr>
        <p:spPr>
          <a:xfrm>
            <a:off x="630239"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a:extLst>
              <a:ext uri="{FF2B5EF4-FFF2-40B4-BE49-F238E27FC236}">
                <a16:creationId xmlns:a16="http://schemas.microsoft.com/office/drawing/2014/main" id="{79D68C20-FD71-4800-9BF1-A928763E7A1A}"/>
              </a:ext>
            </a:extLst>
          </p:cNvPr>
          <p:cNvSpPr>
            <a:spLocks noGrp="1"/>
          </p:cNvSpPr>
          <p:nvPr>
            <p:ph sz="half" idx="2"/>
          </p:nvPr>
        </p:nvSpPr>
        <p:spPr>
          <a:xfrm>
            <a:off x="630239" y="2505075"/>
            <a:ext cx="386873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a:extLst>
              <a:ext uri="{FF2B5EF4-FFF2-40B4-BE49-F238E27FC236}">
                <a16:creationId xmlns:a16="http://schemas.microsoft.com/office/drawing/2014/main" id="{4358DFE8-C2CA-4820-8DEE-4A5A3BC34A2A}"/>
              </a:ext>
            </a:extLst>
          </p:cNvPr>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a:extLst>
              <a:ext uri="{FF2B5EF4-FFF2-40B4-BE49-F238E27FC236}">
                <a16:creationId xmlns:a16="http://schemas.microsoft.com/office/drawing/2014/main" id="{82486F0D-DB11-4367-97E0-218604349293}"/>
              </a:ext>
            </a:extLst>
          </p:cNvPr>
          <p:cNvSpPr>
            <a:spLocks noGrp="1"/>
          </p:cNvSpPr>
          <p:nvPr>
            <p:ph sz="quarter" idx="4"/>
          </p:nvPr>
        </p:nvSpPr>
        <p:spPr>
          <a:xfrm>
            <a:off x="4629150" y="2505075"/>
            <a:ext cx="38877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a:extLst>
              <a:ext uri="{FF2B5EF4-FFF2-40B4-BE49-F238E27FC236}">
                <a16:creationId xmlns:a16="http://schemas.microsoft.com/office/drawing/2014/main" id="{0F7074A4-3BB1-4181-A565-C701CDCB0DDA}"/>
              </a:ext>
            </a:extLst>
          </p:cNvPr>
          <p:cNvSpPr>
            <a:spLocks noGrp="1"/>
          </p:cNvSpPr>
          <p:nvPr>
            <p:ph type="dt" sz="half" idx="10"/>
          </p:nvPr>
        </p:nvSpPr>
        <p:spPr/>
        <p:txBody>
          <a:bodyPr/>
          <a:lstStyle/>
          <a:p>
            <a:endParaRPr lang="zh-CN" altLang="en-US">
              <a:solidFill>
                <a:prstClr val="black">
                  <a:tint val="75000"/>
                </a:prstClr>
              </a:solidFill>
            </a:endParaRPr>
          </a:p>
        </p:txBody>
      </p:sp>
      <p:sp>
        <p:nvSpPr>
          <p:cNvPr id="8" name="页脚占位符 7">
            <a:extLst>
              <a:ext uri="{FF2B5EF4-FFF2-40B4-BE49-F238E27FC236}">
                <a16:creationId xmlns:a16="http://schemas.microsoft.com/office/drawing/2014/main" id="{083F0B78-D674-47C3-A18F-9C200A26FADB}"/>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a:extLst>
              <a:ext uri="{FF2B5EF4-FFF2-40B4-BE49-F238E27FC236}">
                <a16:creationId xmlns:a16="http://schemas.microsoft.com/office/drawing/2014/main" id="{F8A9554E-E8CB-4F9D-90E3-12487B701F8D}"/>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260322754"/>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627A61B4-F404-4E91-BE05-93CE18B8A6FC}"/>
              </a:ext>
            </a:extLst>
          </p:cNvPr>
          <p:cNvSpPr>
            <a:spLocks noGrp="1"/>
          </p:cNvSpPr>
          <p:nvPr>
            <p:ph type="title"/>
          </p:nvPr>
        </p:nvSpPr>
        <p:spPr/>
        <p:txBody>
          <a:bodyPr/>
          <a:lstStyle/>
          <a:p>
            <a:r>
              <a:rPr lang="zh-CN" altLang="en-US"/>
              <a:t>单击此处编辑母版标题样式</a:t>
            </a:r>
          </a:p>
        </p:txBody>
      </p:sp>
      <p:sp>
        <p:nvSpPr>
          <p:cNvPr id="3" name="日期占位符 2">
            <a:extLst>
              <a:ext uri="{FF2B5EF4-FFF2-40B4-BE49-F238E27FC236}">
                <a16:creationId xmlns:a16="http://schemas.microsoft.com/office/drawing/2014/main" id="{6CD5C955-2E30-4B4B-BBF0-407CA3456B6D}"/>
              </a:ext>
            </a:extLst>
          </p:cNvPr>
          <p:cNvSpPr>
            <a:spLocks noGrp="1"/>
          </p:cNvSpPr>
          <p:nvPr>
            <p:ph type="dt" sz="half" idx="10"/>
          </p:nvPr>
        </p:nvSpPr>
        <p:spPr/>
        <p:txBody>
          <a:bodyPr/>
          <a:lstStyle/>
          <a:p>
            <a:endParaRPr lang="zh-CN" altLang="en-US">
              <a:solidFill>
                <a:prstClr val="black">
                  <a:tint val="75000"/>
                </a:prstClr>
              </a:solidFill>
            </a:endParaRPr>
          </a:p>
        </p:txBody>
      </p:sp>
      <p:sp>
        <p:nvSpPr>
          <p:cNvPr id="4" name="页脚占位符 3">
            <a:extLst>
              <a:ext uri="{FF2B5EF4-FFF2-40B4-BE49-F238E27FC236}">
                <a16:creationId xmlns:a16="http://schemas.microsoft.com/office/drawing/2014/main" id="{945810CC-D8B3-4F53-9C60-0B56014D8C55}"/>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a:extLst>
              <a:ext uri="{FF2B5EF4-FFF2-40B4-BE49-F238E27FC236}">
                <a16:creationId xmlns:a16="http://schemas.microsoft.com/office/drawing/2014/main" id="{B8C228A7-8498-4059-93FE-562A5CA82625}"/>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0294719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a:extLst>
              <a:ext uri="{FF2B5EF4-FFF2-40B4-BE49-F238E27FC236}">
                <a16:creationId xmlns:a16="http://schemas.microsoft.com/office/drawing/2014/main" id="{CC4800C4-7DEE-4A6D-B87F-5A88BD741855}"/>
              </a:ext>
            </a:extLst>
          </p:cNvPr>
          <p:cNvSpPr>
            <a:spLocks noGrp="1"/>
          </p:cNvSpPr>
          <p:nvPr>
            <p:ph type="dt" sz="half" idx="10"/>
          </p:nvPr>
        </p:nvSpPr>
        <p:spPr/>
        <p:txBody>
          <a:bodyPr/>
          <a:lstStyle/>
          <a:p>
            <a:endParaRPr lang="zh-CN" altLang="en-US">
              <a:solidFill>
                <a:prstClr val="black">
                  <a:tint val="75000"/>
                </a:prstClr>
              </a:solidFill>
            </a:endParaRPr>
          </a:p>
        </p:txBody>
      </p:sp>
      <p:sp>
        <p:nvSpPr>
          <p:cNvPr id="3" name="页脚占位符 2">
            <a:extLst>
              <a:ext uri="{FF2B5EF4-FFF2-40B4-BE49-F238E27FC236}">
                <a16:creationId xmlns:a16="http://schemas.microsoft.com/office/drawing/2014/main" id="{2D776C45-515E-4F97-9240-0760C8E22501}"/>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a:extLst>
              <a:ext uri="{FF2B5EF4-FFF2-40B4-BE49-F238E27FC236}">
                <a16:creationId xmlns:a16="http://schemas.microsoft.com/office/drawing/2014/main" id="{52968770-0F09-4BE6-9110-D76F284B89A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713069507"/>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DCD1D6E-6A67-452E-B05F-F7BA232792BF}"/>
              </a:ext>
            </a:extLst>
          </p:cNvPr>
          <p:cNvSpPr>
            <a:spLocks noGrp="1"/>
          </p:cNvSpPr>
          <p:nvPr>
            <p:ph type="title"/>
          </p:nvPr>
        </p:nvSpPr>
        <p:spPr>
          <a:xfrm>
            <a:off x="630240" y="457200"/>
            <a:ext cx="2949575" cy="1600200"/>
          </a:xfrm>
        </p:spPr>
        <p:txBody>
          <a:bodyPr anchor="b"/>
          <a:lstStyle>
            <a:lvl1pPr>
              <a:defRPr sz="3200"/>
            </a:lvl1pPr>
          </a:lstStyle>
          <a:p>
            <a:r>
              <a:rPr lang="zh-CN" altLang="en-US"/>
              <a:t>单击此处编辑母版标题样式</a:t>
            </a:r>
          </a:p>
        </p:txBody>
      </p:sp>
      <p:sp>
        <p:nvSpPr>
          <p:cNvPr id="3" name="内容占位符 2">
            <a:extLst>
              <a:ext uri="{FF2B5EF4-FFF2-40B4-BE49-F238E27FC236}">
                <a16:creationId xmlns:a16="http://schemas.microsoft.com/office/drawing/2014/main" id="{A3D0FECA-E741-4359-87C5-0F0056ED150C}"/>
              </a:ext>
            </a:extLst>
          </p:cNvPr>
          <p:cNvSpPr>
            <a:spLocks noGrp="1"/>
          </p:cNvSpPr>
          <p:nvPr>
            <p:ph idx="1"/>
          </p:nvPr>
        </p:nvSpPr>
        <p:spPr>
          <a:xfrm>
            <a:off x="3887788" y="987429"/>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a:extLst>
              <a:ext uri="{FF2B5EF4-FFF2-40B4-BE49-F238E27FC236}">
                <a16:creationId xmlns:a16="http://schemas.microsoft.com/office/drawing/2014/main" id="{65DBF335-E963-402F-8080-00726BDD2610}"/>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33B935F-7E55-413E-8253-EECEB525B6C0}"/>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2E633E19-360A-41E3-8B79-42A6ACED9008}"/>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895930F8-AD0D-4C7E-A9CD-D20D85374D22}"/>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077984757"/>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56697DF-087E-4448-B6A2-6932F0B8C25E}"/>
              </a:ext>
            </a:extLst>
          </p:cNvPr>
          <p:cNvSpPr>
            <a:spLocks noGrp="1"/>
          </p:cNvSpPr>
          <p:nvPr>
            <p:ph type="title"/>
          </p:nvPr>
        </p:nvSpPr>
        <p:spPr>
          <a:xfrm>
            <a:off x="630240" y="457200"/>
            <a:ext cx="2949575" cy="1600200"/>
          </a:xfrm>
        </p:spPr>
        <p:txBody>
          <a:bodyPr anchor="b"/>
          <a:lstStyle>
            <a:lvl1pPr>
              <a:defRPr sz="3200"/>
            </a:lvl1pPr>
          </a:lstStyle>
          <a:p>
            <a:r>
              <a:rPr lang="zh-CN" altLang="en-US"/>
              <a:t>单击此处编辑母版标题样式</a:t>
            </a:r>
          </a:p>
        </p:txBody>
      </p:sp>
      <p:sp>
        <p:nvSpPr>
          <p:cNvPr id="3" name="图片占位符 2">
            <a:extLst>
              <a:ext uri="{FF2B5EF4-FFF2-40B4-BE49-F238E27FC236}">
                <a16:creationId xmlns:a16="http://schemas.microsoft.com/office/drawing/2014/main" id="{890C2058-B3CC-461A-BE64-A7B4DF658557}"/>
              </a:ext>
            </a:extLst>
          </p:cNvPr>
          <p:cNvSpPr>
            <a:spLocks noGrp="1"/>
          </p:cNvSpPr>
          <p:nvPr>
            <p:ph type="pic" idx="1"/>
          </p:nvPr>
        </p:nvSpPr>
        <p:spPr>
          <a:xfrm>
            <a:off x="3887788" y="987429"/>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a:extLst>
              <a:ext uri="{FF2B5EF4-FFF2-40B4-BE49-F238E27FC236}">
                <a16:creationId xmlns:a16="http://schemas.microsoft.com/office/drawing/2014/main" id="{6078ECE6-9DE0-4390-82DF-48BC51136F4E}"/>
              </a:ext>
            </a:extLst>
          </p:cNvPr>
          <p:cNvSpPr>
            <a:spLocks noGrp="1"/>
          </p:cNvSpPr>
          <p:nvPr>
            <p:ph type="body" sz="half" idx="2"/>
          </p:nvPr>
        </p:nvSpPr>
        <p:spPr>
          <a:xfrm>
            <a:off x="630240"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a:extLst>
              <a:ext uri="{FF2B5EF4-FFF2-40B4-BE49-F238E27FC236}">
                <a16:creationId xmlns:a16="http://schemas.microsoft.com/office/drawing/2014/main" id="{2F1335F0-DCB5-4D43-A679-E0963670FBD6}"/>
              </a:ext>
            </a:extLst>
          </p:cNvPr>
          <p:cNvSpPr>
            <a:spLocks noGrp="1"/>
          </p:cNvSpPr>
          <p:nvPr>
            <p:ph type="dt" sz="half" idx="10"/>
          </p:nvPr>
        </p:nvSpPr>
        <p:spPr/>
        <p:txBody>
          <a:bodyPr/>
          <a:lstStyle/>
          <a:p>
            <a:endParaRPr lang="zh-CN" altLang="en-US">
              <a:solidFill>
                <a:prstClr val="black">
                  <a:tint val="75000"/>
                </a:prstClr>
              </a:solidFill>
            </a:endParaRPr>
          </a:p>
        </p:txBody>
      </p:sp>
      <p:sp>
        <p:nvSpPr>
          <p:cNvPr id="6" name="页脚占位符 5">
            <a:extLst>
              <a:ext uri="{FF2B5EF4-FFF2-40B4-BE49-F238E27FC236}">
                <a16:creationId xmlns:a16="http://schemas.microsoft.com/office/drawing/2014/main" id="{AC159BC2-FFAF-4480-A46F-BB58525B6969}"/>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a:extLst>
              <a:ext uri="{FF2B5EF4-FFF2-40B4-BE49-F238E27FC236}">
                <a16:creationId xmlns:a16="http://schemas.microsoft.com/office/drawing/2014/main" id="{E4221210-2BAB-42BB-8015-C54D170B6B6C}"/>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441432468"/>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C79D280-CE3F-4677-9DED-C3B243062695}"/>
              </a:ext>
            </a:extLst>
          </p:cNvPr>
          <p:cNvSpPr>
            <a:spLocks noGrp="1"/>
          </p:cNvSpPr>
          <p:nvPr>
            <p:ph type="title"/>
          </p:nvPr>
        </p:nvSpPr>
        <p:spPr/>
        <p:txBody>
          <a:bodyPr/>
          <a:lstStyle/>
          <a:p>
            <a:r>
              <a:rPr lang="zh-CN" altLang="en-US"/>
              <a:t>单击此处编辑母版标题样式</a:t>
            </a:r>
          </a:p>
        </p:txBody>
      </p:sp>
      <p:sp>
        <p:nvSpPr>
          <p:cNvPr id="3" name="竖排文字占位符 2">
            <a:extLst>
              <a:ext uri="{FF2B5EF4-FFF2-40B4-BE49-F238E27FC236}">
                <a16:creationId xmlns:a16="http://schemas.microsoft.com/office/drawing/2014/main" id="{D47C07DF-C4D7-4F82-99F7-18552BAA60A4}"/>
              </a:ext>
            </a:extLst>
          </p:cNvPr>
          <p:cNvSpPr>
            <a:spLocks noGrp="1"/>
          </p:cNvSpPr>
          <p:nvPr>
            <p:ph type="body" orient="vert" idx="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63D25FC2-D2B7-45F2-8C6F-4F358C9399FC}"/>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62446D01-F45B-4673-B37C-5E29AB55049F}"/>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672EF70E-9C8D-429E-9C67-F35E90C8928F}"/>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06284844"/>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a:extLst>
              <a:ext uri="{FF2B5EF4-FFF2-40B4-BE49-F238E27FC236}">
                <a16:creationId xmlns:a16="http://schemas.microsoft.com/office/drawing/2014/main" id="{42460D68-D517-4F39-AFD9-74B58494F8A2}"/>
              </a:ext>
            </a:extLst>
          </p:cNvPr>
          <p:cNvSpPr>
            <a:spLocks noGrp="1"/>
          </p:cNvSpPr>
          <p:nvPr>
            <p:ph type="title" orient="vert"/>
          </p:nvPr>
        </p:nvSpPr>
        <p:spPr>
          <a:xfrm>
            <a:off x="6543676" y="365125"/>
            <a:ext cx="1971675" cy="5811838"/>
          </a:xfrm>
        </p:spPr>
        <p:txBody>
          <a:bodyPr vert="eaVert"/>
          <a:lstStyle/>
          <a:p>
            <a:r>
              <a:rPr lang="zh-CN" altLang="en-US"/>
              <a:t>单击此处编辑母版标题样式</a:t>
            </a:r>
          </a:p>
        </p:txBody>
      </p:sp>
      <p:sp>
        <p:nvSpPr>
          <p:cNvPr id="3" name="竖排文字占位符 2">
            <a:extLst>
              <a:ext uri="{FF2B5EF4-FFF2-40B4-BE49-F238E27FC236}">
                <a16:creationId xmlns:a16="http://schemas.microsoft.com/office/drawing/2014/main" id="{F1A40232-8766-4AF8-AF5C-605A15E0007A}"/>
              </a:ext>
            </a:extLst>
          </p:cNvPr>
          <p:cNvSpPr>
            <a:spLocks noGrp="1"/>
          </p:cNvSpPr>
          <p:nvPr>
            <p:ph type="body" orient="vert" idx="1"/>
          </p:nvPr>
        </p:nvSpPr>
        <p:spPr>
          <a:xfrm>
            <a:off x="628652" y="365125"/>
            <a:ext cx="5762625"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a:extLst>
              <a:ext uri="{FF2B5EF4-FFF2-40B4-BE49-F238E27FC236}">
                <a16:creationId xmlns:a16="http://schemas.microsoft.com/office/drawing/2014/main" id="{84724903-21A6-49BD-8653-AE1C555FDB8B}"/>
              </a:ext>
            </a:extLst>
          </p:cNvPr>
          <p:cNvSpPr>
            <a:spLocks noGrp="1"/>
          </p:cNvSpPr>
          <p:nvPr>
            <p:ph type="dt" sz="half" idx="10"/>
          </p:nvPr>
        </p:nvSpPr>
        <p:spPr/>
        <p:txBody>
          <a:bodyPr/>
          <a:lstStyle/>
          <a:p>
            <a:endParaRPr lang="zh-CN" altLang="en-US">
              <a:solidFill>
                <a:prstClr val="black">
                  <a:tint val="75000"/>
                </a:prstClr>
              </a:solidFill>
            </a:endParaRPr>
          </a:p>
        </p:txBody>
      </p:sp>
      <p:sp>
        <p:nvSpPr>
          <p:cNvPr id="5" name="页脚占位符 4">
            <a:extLst>
              <a:ext uri="{FF2B5EF4-FFF2-40B4-BE49-F238E27FC236}">
                <a16:creationId xmlns:a16="http://schemas.microsoft.com/office/drawing/2014/main" id="{2FB9E680-4D2E-4633-A835-54B3EF271BA3}"/>
              </a:ext>
            </a:extLst>
          </p:cNvPr>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a:extLst>
              <a:ext uri="{FF2B5EF4-FFF2-40B4-BE49-F238E27FC236}">
                <a16:creationId xmlns:a16="http://schemas.microsoft.com/office/drawing/2014/main" id="{74B8B39F-3897-4537-AE1D-EE00FB1922E9}"/>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351564326"/>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objOnly">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7813"/>
            <a:ext cx="8229600" cy="5853112"/>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灯片编号占位符 2"/>
          <p:cNvSpPr>
            <a:spLocks noGrp="1"/>
          </p:cNvSpPr>
          <p:nvPr>
            <p:ph type="sldNum" sz="quarter" idx="10"/>
          </p:nvPr>
        </p:nvSpPr>
        <p:spPr>
          <a:xfrm>
            <a:off x="6553200" y="6243638"/>
            <a:ext cx="2133600" cy="457200"/>
          </a:xfrm>
        </p:spPr>
        <p:txBody>
          <a:bodyPr/>
          <a:lstStyle>
            <a:lvl1pPr>
              <a:defRPr/>
            </a:lvl1pPr>
          </a:lstStyle>
          <a:p>
            <a:fld id="{1C3B8E2D-9C71-4FE1-AB0F-50FC6ABF5494}" type="slidenum">
              <a:rPr lang="en-US" altLang="zh-CN">
                <a:solidFill>
                  <a:prstClr val="black">
                    <a:tint val="75000"/>
                  </a:prstClr>
                </a:solidFill>
              </a:rPr>
              <a:pPr/>
              <a:t>‹#›</a:t>
            </a:fld>
            <a:endParaRPr lang="en-US" altLang="zh-CN">
              <a:solidFill>
                <a:prstClr val="black">
                  <a:tint val="75000"/>
                </a:prstClr>
              </a:solidFill>
            </a:endParaRPr>
          </a:p>
        </p:txBody>
      </p:sp>
    </p:spTree>
    <p:extLst>
      <p:ext uri="{BB962C8B-B14F-4D97-AF65-F5344CB8AC3E}">
        <p14:creationId xmlns:p14="http://schemas.microsoft.com/office/powerpoint/2010/main" val="936195926"/>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2130425"/>
            <a:ext cx="7772400" cy="1470025"/>
          </a:xfrm>
        </p:spPr>
        <p:txBody>
          <a:bodyPr/>
          <a:lstStyle/>
          <a:p>
            <a:r>
              <a:rPr lang="zh-CN" altLang="en-US"/>
              <a:t>单击此处编辑母版标题样式</a:t>
            </a:r>
          </a:p>
        </p:txBody>
      </p:sp>
      <p:sp>
        <p:nvSpPr>
          <p:cNvPr id="3" name="副标题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zh-CN" altLang="en-US"/>
              <a:t>单击此处编辑母版副标题样式</a:t>
            </a:r>
          </a:p>
        </p:txBody>
      </p:sp>
      <p:sp>
        <p:nvSpPr>
          <p:cNvPr id="4" name="Rectangle 4">
            <a:extLst>
              <a:ext uri="{FF2B5EF4-FFF2-40B4-BE49-F238E27FC236}">
                <a16:creationId xmlns:a16="http://schemas.microsoft.com/office/drawing/2014/main" id="{78BDDBC8-5A21-4EEF-BA64-AFFB4035BB96}"/>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1770B2E4-4036-4A39-ABB6-7ADEAC5D4BD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55681CD6-FDD2-4E93-B1A7-2E89A4260B50}"/>
              </a:ext>
            </a:extLst>
          </p:cNvPr>
          <p:cNvSpPr>
            <a:spLocks noGrp="1" noChangeArrowheads="1"/>
          </p:cNvSpPr>
          <p:nvPr>
            <p:ph type="sldNum" sz="quarter" idx="12"/>
          </p:nvPr>
        </p:nvSpPr>
        <p:spPr>
          <a:ln/>
        </p:spPr>
        <p:txBody>
          <a:bodyPr/>
          <a:lstStyle>
            <a:lvl1pPr>
              <a:defRPr/>
            </a:lvl1pPr>
          </a:lstStyle>
          <a:p>
            <a:pPr>
              <a:defRPr/>
            </a:pPr>
            <a:fld id="{356BA6C9-931D-4E72-9840-F569084EC622}" type="slidenum">
              <a:rPr lang="en-US" altLang="zh-CN"/>
              <a:pPr>
                <a:defRPr/>
              </a:pPr>
              <a:t>‹#›</a:t>
            </a:fld>
            <a:endParaRPr lang="en-US" altLang="zh-CN"/>
          </a:p>
        </p:txBody>
      </p:sp>
    </p:spTree>
    <p:extLst>
      <p:ext uri="{BB962C8B-B14F-4D97-AF65-F5344CB8AC3E}">
        <p14:creationId xmlns:p14="http://schemas.microsoft.com/office/powerpoint/2010/main" val="754277640"/>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36607938-E1CC-41B3-8425-E103D83D8AED}"/>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DA1801E4-8A7E-4420-ADC4-F9477C64FD9F}"/>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55F8FA36-6A76-4A16-B2A3-EEB82D10B208}"/>
              </a:ext>
            </a:extLst>
          </p:cNvPr>
          <p:cNvSpPr>
            <a:spLocks noGrp="1" noChangeArrowheads="1"/>
          </p:cNvSpPr>
          <p:nvPr>
            <p:ph type="sldNum" sz="quarter" idx="12"/>
          </p:nvPr>
        </p:nvSpPr>
        <p:spPr>
          <a:ln/>
        </p:spPr>
        <p:txBody>
          <a:bodyPr/>
          <a:lstStyle>
            <a:lvl1pPr>
              <a:defRPr/>
            </a:lvl1pPr>
          </a:lstStyle>
          <a:p>
            <a:pPr>
              <a:defRPr/>
            </a:pPr>
            <a:fld id="{4D3CA772-9947-4C84-885C-46CAF104DFE4}" type="slidenum">
              <a:rPr lang="en-US" altLang="zh-CN"/>
              <a:pPr>
                <a:defRPr/>
              </a:pPr>
              <a:t>‹#›</a:t>
            </a:fld>
            <a:endParaRPr lang="en-US" altLang="zh-CN"/>
          </a:p>
        </p:txBody>
      </p:sp>
    </p:spTree>
    <p:extLst>
      <p:ext uri="{BB962C8B-B14F-4D97-AF65-F5344CB8AC3E}">
        <p14:creationId xmlns:p14="http://schemas.microsoft.com/office/powerpoint/2010/main" val="3194774025"/>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nchor="t"/>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Rectangle 4">
            <a:extLst>
              <a:ext uri="{FF2B5EF4-FFF2-40B4-BE49-F238E27FC236}">
                <a16:creationId xmlns:a16="http://schemas.microsoft.com/office/drawing/2014/main" id="{DA4B008E-BB97-4563-9675-5EBC43E6308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C99F9846-8459-42DC-9A27-C01519221931}"/>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F8BE796B-BE8E-403C-ADC5-333E6CFCD576}"/>
              </a:ext>
            </a:extLst>
          </p:cNvPr>
          <p:cNvSpPr>
            <a:spLocks noGrp="1" noChangeArrowheads="1"/>
          </p:cNvSpPr>
          <p:nvPr>
            <p:ph type="sldNum" sz="quarter" idx="12"/>
          </p:nvPr>
        </p:nvSpPr>
        <p:spPr>
          <a:ln/>
        </p:spPr>
        <p:txBody>
          <a:bodyPr/>
          <a:lstStyle>
            <a:lvl1pPr>
              <a:defRPr/>
            </a:lvl1pPr>
          </a:lstStyle>
          <a:p>
            <a:pPr>
              <a:defRPr/>
            </a:pPr>
            <a:fld id="{FD17EB8B-0527-4701-9AC9-0E73454FA4B6}" type="slidenum">
              <a:rPr lang="en-US" altLang="zh-CN"/>
              <a:pPr>
                <a:defRPr/>
              </a:pPr>
              <a:t>‹#›</a:t>
            </a:fld>
            <a:endParaRPr lang="en-US" altLang="zh-CN"/>
          </a:p>
        </p:txBody>
      </p:sp>
    </p:spTree>
    <p:extLst>
      <p:ext uri="{BB962C8B-B14F-4D97-AF65-F5344CB8AC3E}">
        <p14:creationId xmlns:p14="http://schemas.microsoft.com/office/powerpoint/2010/main" val="2072687115"/>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Rectangle 4">
            <a:extLst>
              <a:ext uri="{FF2B5EF4-FFF2-40B4-BE49-F238E27FC236}">
                <a16:creationId xmlns:a16="http://schemas.microsoft.com/office/drawing/2014/main" id="{1F6A5163-F782-405E-80A7-C1798A2D760E}"/>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DAFD3253-C686-4EDF-8C01-8CFC0089F256}"/>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67D39409-5312-4C16-AFD3-D9A1007E216F}"/>
              </a:ext>
            </a:extLst>
          </p:cNvPr>
          <p:cNvSpPr>
            <a:spLocks noGrp="1" noChangeArrowheads="1"/>
          </p:cNvSpPr>
          <p:nvPr>
            <p:ph type="sldNum" sz="quarter" idx="12"/>
          </p:nvPr>
        </p:nvSpPr>
        <p:spPr>
          <a:ln/>
        </p:spPr>
        <p:txBody>
          <a:bodyPr/>
          <a:lstStyle>
            <a:lvl1pPr>
              <a:defRPr/>
            </a:lvl1pPr>
          </a:lstStyle>
          <a:p>
            <a:pPr>
              <a:defRPr/>
            </a:pPr>
            <a:fld id="{0FEF4C2B-C9F0-45A8-94F2-78D110AF966D}" type="slidenum">
              <a:rPr lang="en-US" altLang="zh-CN"/>
              <a:pPr>
                <a:defRPr/>
              </a:pPr>
              <a:t>‹#›</a:t>
            </a:fld>
            <a:endParaRPr lang="en-US" altLang="zh-CN"/>
          </a:p>
        </p:txBody>
      </p:sp>
    </p:spTree>
    <p:extLst>
      <p:ext uri="{BB962C8B-B14F-4D97-AF65-F5344CB8AC3E}">
        <p14:creationId xmlns:p14="http://schemas.microsoft.com/office/powerpoint/2010/main" val="131918997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Rectangle 4">
            <a:extLst>
              <a:ext uri="{FF2B5EF4-FFF2-40B4-BE49-F238E27FC236}">
                <a16:creationId xmlns:a16="http://schemas.microsoft.com/office/drawing/2014/main" id="{93764D08-12AA-4D98-82F3-2461D1EA7B2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8" name="Rectangle 5">
            <a:extLst>
              <a:ext uri="{FF2B5EF4-FFF2-40B4-BE49-F238E27FC236}">
                <a16:creationId xmlns:a16="http://schemas.microsoft.com/office/drawing/2014/main" id="{AB7747CA-6EA4-4D90-8FC1-9874F7B8BF5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9" name="Rectangle 6">
            <a:extLst>
              <a:ext uri="{FF2B5EF4-FFF2-40B4-BE49-F238E27FC236}">
                <a16:creationId xmlns:a16="http://schemas.microsoft.com/office/drawing/2014/main" id="{04674D95-0B56-4263-A04A-3878E7EF16EA}"/>
              </a:ext>
            </a:extLst>
          </p:cNvPr>
          <p:cNvSpPr>
            <a:spLocks noGrp="1" noChangeArrowheads="1"/>
          </p:cNvSpPr>
          <p:nvPr>
            <p:ph type="sldNum" sz="quarter" idx="12"/>
          </p:nvPr>
        </p:nvSpPr>
        <p:spPr>
          <a:ln/>
        </p:spPr>
        <p:txBody>
          <a:bodyPr/>
          <a:lstStyle>
            <a:lvl1pPr>
              <a:defRPr/>
            </a:lvl1pPr>
          </a:lstStyle>
          <a:p>
            <a:pPr>
              <a:defRPr/>
            </a:pPr>
            <a:fld id="{FB1D486A-35DD-47D8-942A-B0BB354BE649}" type="slidenum">
              <a:rPr lang="en-US" altLang="zh-CN"/>
              <a:pPr>
                <a:defRPr/>
              </a:pPr>
              <a:t>‹#›</a:t>
            </a:fld>
            <a:endParaRPr lang="en-US" altLang="zh-CN"/>
          </a:p>
        </p:txBody>
      </p:sp>
    </p:spTree>
    <p:extLst>
      <p:ext uri="{BB962C8B-B14F-4D97-AF65-F5344CB8AC3E}">
        <p14:creationId xmlns:p14="http://schemas.microsoft.com/office/powerpoint/2010/main" val="3106867390"/>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Rectangle 4">
            <a:extLst>
              <a:ext uri="{FF2B5EF4-FFF2-40B4-BE49-F238E27FC236}">
                <a16:creationId xmlns:a16="http://schemas.microsoft.com/office/drawing/2014/main" id="{29C8D2F4-39C0-44B2-B916-5BB38297149A}"/>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E4112231-12EC-4591-A48E-CF5BDDBD3A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EF76777F-4D9A-4CDE-929A-F6A391954CB2}"/>
              </a:ext>
            </a:extLst>
          </p:cNvPr>
          <p:cNvSpPr>
            <a:spLocks noGrp="1" noChangeArrowheads="1"/>
          </p:cNvSpPr>
          <p:nvPr>
            <p:ph type="sldNum" sz="quarter" idx="12"/>
          </p:nvPr>
        </p:nvSpPr>
        <p:spPr>
          <a:ln/>
        </p:spPr>
        <p:txBody>
          <a:bodyPr/>
          <a:lstStyle>
            <a:lvl1pPr>
              <a:defRPr/>
            </a:lvl1pPr>
          </a:lstStyle>
          <a:p>
            <a:pPr>
              <a:defRPr/>
            </a:pPr>
            <a:fld id="{AE4EF220-3A35-42C5-B767-06146A72B2F5}" type="slidenum">
              <a:rPr lang="en-US" altLang="zh-CN"/>
              <a:pPr>
                <a:defRPr/>
              </a:pPr>
              <a:t>‹#›</a:t>
            </a:fld>
            <a:endParaRPr lang="en-US" altLang="zh-CN"/>
          </a:p>
        </p:txBody>
      </p:sp>
    </p:spTree>
    <p:extLst>
      <p:ext uri="{BB962C8B-B14F-4D97-AF65-F5344CB8AC3E}">
        <p14:creationId xmlns:p14="http://schemas.microsoft.com/office/powerpoint/2010/main" val="317543983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399B87E-6FF2-4D0C-B6C8-0FD6077FBA54}"/>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3" name="Rectangle 5">
            <a:extLst>
              <a:ext uri="{FF2B5EF4-FFF2-40B4-BE49-F238E27FC236}">
                <a16:creationId xmlns:a16="http://schemas.microsoft.com/office/drawing/2014/main" id="{26CC7BB6-361C-4EC9-96E5-7D3F86F819DE}"/>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4" name="Rectangle 6">
            <a:extLst>
              <a:ext uri="{FF2B5EF4-FFF2-40B4-BE49-F238E27FC236}">
                <a16:creationId xmlns:a16="http://schemas.microsoft.com/office/drawing/2014/main" id="{EA9449F0-DEDC-4387-86F0-942748880F9F}"/>
              </a:ext>
            </a:extLst>
          </p:cNvPr>
          <p:cNvSpPr>
            <a:spLocks noGrp="1" noChangeArrowheads="1"/>
          </p:cNvSpPr>
          <p:nvPr>
            <p:ph type="sldNum" sz="quarter" idx="12"/>
          </p:nvPr>
        </p:nvSpPr>
        <p:spPr>
          <a:ln/>
        </p:spPr>
        <p:txBody>
          <a:bodyPr/>
          <a:lstStyle>
            <a:lvl1pPr>
              <a:defRPr/>
            </a:lvl1pPr>
          </a:lstStyle>
          <a:p>
            <a:pPr>
              <a:defRPr/>
            </a:pPr>
            <a:fld id="{5705C19B-7395-483E-9C37-ECF1851FB6FF}" type="slidenum">
              <a:rPr lang="en-US" altLang="zh-CN"/>
              <a:pPr>
                <a:defRPr/>
              </a:pPr>
              <a:t>‹#›</a:t>
            </a:fld>
            <a:endParaRPr lang="en-US" altLang="zh-CN"/>
          </a:p>
        </p:txBody>
      </p:sp>
    </p:spTree>
    <p:extLst>
      <p:ext uri="{BB962C8B-B14F-4D97-AF65-F5344CB8AC3E}">
        <p14:creationId xmlns:p14="http://schemas.microsoft.com/office/powerpoint/2010/main" val="1312711732"/>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BBB8199A-B053-4457-B6C7-128B19CE83B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CE2DEDB3-1C72-4072-9ABC-05E499C6D12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CCBDE6BE-A06F-4975-B264-8419D09B5B74}"/>
              </a:ext>
            </a:extLst>
          </p:cNvPr>
          <p:cNvSpPr>
            <a:spLocks noGrp="1" noChangeArrowheads="1"/>
          </p:cNvSpPr>
          <p:nvPr>
            <p:ph type="sldNum" sz="quarter" idx="12"/>
          </p:nvPr>
        </p:nvSpPr>
        <p:spPr>
          <a:ln/>
        </p:spPr>
        <p:txBody>
          <a:bodyPr/>
          <a:lstStyle>
            <a:lvl1pPr>
              <a:defRPr/>
            </a:lvl1pPr>
          </a:lstStyle>
          <a:p>
            <a:pPr>
              <a:defRPr/>
            </a:pPr>
            <a:fld id="{314F3D6E-2729-42B3-8026-ECFC5F6D865A}" type="slidenum">
              <a:rPr lang="en-US" altLang="zh-CN"/>
              <a:pPr>
                <a:defRPr/>
              </a:pPr>
              <a:t>‹#›</a:t>
            </a:fld>
            <a:endParaRPr lang="en-US" altLang="zh-CN"/>
          </a:p>
        </p:txBody>
      </p:sp>
    </p:spTree>
    <p:extLst>
      <p:ext uri="{BB962C8B-B14F-4D97-AF65-F5344CB8AC3E}">
        <p14:creationId xmlns:p14="http://schemas.microsoft.com/office/powerpoint/2010/main" val="3723685345"/>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zh-CN" altLang="en-US" noProof="0"/>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Rectangle 4">
            <a:extLst>
              <a:ext uri="{FF2B5EF4-FFF2-40B4-BE49-F238E27FC236}">
                <a16:creationId xmlns:a16="http://schemas.microsoft.com/office/drawing/2014/main" id="{A7D04341-30DD-4892-A333-4AC8D08D670B}"/>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6" name="Rectangle 5">
            <a:extLst>
              <a:ext uri="{FF2B5EF4-FFF2-40B4-BE49-F238E27FC236}">
                <a16:creationId xmlns:a16="http://schemas.microsoft.com/office/drawing/2014/main" id="{FBFFEAA7-65C8-4C1A-A68C-FF6A21CAB072}"/>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7" name="Rectangle 6">
            <a:extLst>
              <a:ext uri="{FF2B5EF4-FFF2-40B4-BE49-F238E27FC236}">
                <a16:creationId xmlns:a16="http://schemas.microsoft.com/office/drawing/2014/main" id="{2006010D-328E-429A-BA32-D3A941F5A0F8}"/>
              </a:ext>
            </a:extLst>
          </p:cNvPr>
          <p:cNvSpPr>
            <a:spLocks noGrp="1" noChangeArrowheads="1"/>
          </p:cNvSpPr>
          <p:nvPr>
            <p:ph type="sldNum" sz="quarter" idx="12"/>
          </p:nvPr>
        </p:nvSpPr>
        <p:spPr>
          <a:ln/>
        </p:spPr>
        <p:txBody>
          <a:bodyPr/>
          <a:lstStyle>
            <a:lvl1pPr>
              <a:defRPr/>
            </a:lvl1pPr>
          </a:lstStyle>
          <a:p>
            <a:pPr>
              <a:defRPr/>
            </a:pPr>
            <a:fld id="{8C447A30-059C-4832-901C-8454E79D57F6}" type="slidenum">
              <a:rPr lang="en-US" altLang="zh-CN"/>
              <a:pPr>
                <a:defRPr/>
              </a:pPr>
              <a:t>‹#›</a:t>
            </a:fld>
            <a:endParaRPr lang="en-US" altLang="zh-CN"/>
          </a:p>
        </p:txBody>
      </p:sp>
    </p:spTree>
    <p:extLst>
      <p:ext uri="{BB962C8B-B14F-4D97-AF65-F5344CB8AC3E}">
        <p14:creationId xmlns:p14="http://schemas.microsoft.com/office/powerpoint/2010/main" val="1703091903"/>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C6AEB198-9A7C-4A72-AB45-3FB7F0E6DD60}"/>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30E4C307-D107-4BDA-88EE-DD674C3B882D}"/>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CE811CE0-472E-45A3-9DDF-6B1B39D1D6F2}"/>
              </a:ext>
            </a:extLst>
          </p:cNvPr>
          <p:cNvSpPr>
            <a:spLocks noGrp="1" noChangeArrowheads="1"/>
          </p:cNvSpPr>
          <p:nvPr>
            <p:ph type="sldNum" sz="quarter" idx="12"/>
          </p:nvPr>
        </p:nvSpPr>
        <p:spPr>
          <a:ln/>
        </p:spPr>
        <p:txBody>
          <a:bodyPr/>
          <a:lstStyle>
            <a:lvl1pPr>
              <a:defRPr/>
            </a:lvl1pPr>
          </a:lstStyle>
          <a:p>
            <a:pPr>
              <a:defRPr/>
            </a:pPr>
            <a:fld id="{E9432FD2-08CB-42D7-953E-8FEE3DE49B8C}" type="slidenum">
              <a:rPr lang="en-US" altLang="zh-CN"/>
              <a:pPr>
                <a:defRPr/>
              </a:pPr>
              <a:t>‹#›</a:t>
            </a:fld>
            <a:endParaRPr lang="en-US" altLang="zh-CN"/>
          </a:p>
        </p:txBody>
      </p:sp>
    </p:spTree>
    <p:extLst>
      <p:ext uri="{BB962C8B-B14F-4D97-AF65-F5344CB8AC3E}">
        <p14:creationId xmlns:p14="http://schemas.microsoft.com/office/powerpoint/2010/main" val="264527814"/>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4638"/>
            <a:ext cx="2057400" cy="5851525"/>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4638"/>
            <a:ext cx="6019800" cy="5851525"/>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Rectangle 4">
            <a:extLst>
              <a:ext uri="{FF2B5EF4-FFF2-40B4-BE49-F238E27FC236}">
                <a16:creationId xmlns:a16="http://schemas.microsoft.com/office/drawing/2014/main" id="{F0044149-3E16-4113-B4B2-AA12533AC109}"/>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07D110D9-812D-4679-A06E-C3DD977B5679}"/>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D1A6AEC8-8845-4453-9C62-25D414BDCADB}"/>
              </a:ext>
            </a:extLst>
          </p:cNvPr>
          <p:cNvSpPr>
            <a:spLocks noGrp="1" noChangeArrowheads="1"/>
          </p:cNvSpPr>
          <p:nvPr>
            <p:ph type="sldNum" sz="quarter" idx="12"/>
          </p:nvPr>
        </p:nvSpPr>
        <p:spPr>
          <a:ln/>
        </p:spPr>
        <p:txBody>
          <a:bodyPr/>
          <a:lstStyle>
            <a:lvl1pPr>
              <a:defRPr/>
            </a:lvl1pPr>
          </a:lstStyle>
          <a:p>
            <a:pPr>
              <a:defRPr/>
            </a:pPr>
            <a:fld id="{4DD4D30C-C9A4-4912-912C-718A39AB5E80}" type="slidenum">
              <a:rPr lang="en-US" altLang="zh-CN"/>
              <a:pPr>
                <a:defRPr/>
              </a:pPr>
              <a:t>‹#›</a:t>
            </a:fld>
            <a:endParaRPr lang="en-US" altLang="zh-CN"/>
          </a:p>
        </p:txBody>
      </p:sp>
    </p:spTree>
    <p:extLst>
      <p:ext uri="{BB962C8B-B14F-4D97-AF65-F5344CB8AC3E}">
        <p14:creationId xmlns:p14="http://schemas.microsoft.com/office/powerpoint/2010/main" val="4227631701"/>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274638"/>
            <a:ext cx="8229600" cy="5851525"/>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3" name="Rectangle 4">
            <a:extLst>
              <a:ext uri="{FF2B5EF4-FFF2-40B4-BE49-F238E27FC236}">
                <a16:creationId xmlns:a16="http://schemas.microsoft.com/office/drawing/2014/main" id="{AB858992-D27C-40F3-98EF-EB075303E801}"/>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4" name="Rectangle 5">
            <a:extLst>
              <a:ext uri="{FF2B5EF4-FFF2-40B4-BE49-F238E27FC236}">
                <a16:creationId xmlns:a16="http://schemas.microsoft.com/office/drawing/2014/main" id="{BABBF75C-5031-4EC9-8FC2-74482D2ECC64}"/>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5" name="Rectangle 6">
            <a:extLst>
              <a:ext uri="{FF2B5EF4-FFF2-40B4-BE49-F238E27FC236}">
                <a16:creationId xmlns:a16="http://schemas.microsoft.com/office/drawing/2014/main" id="{68C4AAAD-60ED-4B2D-BDAE-2D94719299E5}"/>
              </a:ext>
            </a:extLst>
          </p:cNvPr>
          <p:cNvSpPr>
            <a:spLocks noGrp="1" noChangeArrowheads="1"/>
          </p:cNvSpPr>
          <p:nvPr>
            <p:ph type="sldNum" sz="quarter" idx="12"/>
          </p:nvPr>
        </p:nvSpPr>
        <p:spPr>
          <a:ln/>
        </p:spPr>
        <p:txBody>
          <a:bodyPr/>
          <a:lstStyle>
            <a:lvl1pPr>
              <a:defRPr/>
            </a:lvl1pPr>
          </a:lstStyle>
          <a:p>
            <a:pPr>
              <a:defRPr/>
            </a:pPr>
            <a:fld id="{E3934C1D-8FC3-44DE-9A43-0649D5A5488C}" type="slidenum">
              <a:rPr lang="en-US" altLang="zh-CN"/>
              <a:pPr>
                <a:defRPr/>
              </a:pPr>
              <a:t>‹#›</a:t>
            </a:fld>
            <a:endParaRPr lang="en-US" altLang="zh-CN"/>
          </a:p>
        </p:txBody>
      </p:sp>
    </p:spTree>
    <p:extLst>
      <p:ext uri="{BB962C8B-B14F-4D97-AF65-F5344CB8AC3E}">
        <p14:creationId xmlns:p14="http://schemas.microsoft.com/office/powerpoint/2010/main" val="3072647029"/>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p>
            <a:r>
              <a:rPr lang="zh-CN" altLang="en-US"/>
              <a:t>单击此处编辑母版标题样式</a:t>
            </a:r>
          </a:p>
        </p:txBody>
      </p:sp>
      <p:sp>
        <p:nvSpPr>
          <p:cNvPr id="3" name="表格占位符 2"/>
          <p:cNvSpPr>
            <a:spLocks noGrp="1"/>
          </p:cNvSpPr>
          <p:nvPr>
            <p:ph type="tbl" idx="1"/>
          </p:nvPr>
        </p:nvSpPr>
        <p:spPr>
          <a:xfrm>
            <a:off x="457200" y="1600200"/>
            <a:ext cx="8229600" cy="4525963"/>
          </a:xfrm>
        </p:spPr>
        <p:txBody>
          <a:bodyPr/>
          <a:lstStyle/>
          <a:p>
            <a:pPr lvl="0"/>
            <a:endParaRPr lang="zh-CN" altLang="en-US" noProof="0"/>
          </a:p>
        </p:txBody>
      </p:sp>
      <p:sp>
        <p:nvSpPr>
          <p:cNvPr id="4" name="Rectangle 4">
            <a:extLst>
              <a:ext uri="{FF2B5EF4-FFF2-40B4-BE49-F238E27FC236}">
                <a16:creationId xmlns:a16="http://schemas.microsoft.com/office/drawing/2014/main" id="{EF074932-00E1-4F77-BBB4-80279B3FA7A2}"/>
              </a:ext>
            </a:extLst>
          </p:cNvPr>
          <p:cNvSpPr>
            <a:spLocks noGrp="1" noChangeArrowheads="1"/>
          </p:cNvSpPr>
          <p:nvPr>
            <p:ph type="dt" sz="half" idx="10"/>
          </p:nvPr>
        </p:nvSpPr>
        <p:spPr>
          <a:ln/>
        </p:spPr>
        <p:txBody>
          <a:bodyPr/>
          <a:lstStyle>
            <a:lvl1pPr>
              <a:defRPr/>
            </a:lvl1pPr>
          </a:lstStyle>
          <a:p>
            <a:pPr>
              <a:defRPr/>
            </a:pPr>
            <a:endParaRPr lang="en-US" altLang="zh-CN"/>
          </a:p>
        </p:txBody>
      </p:sp>
      <p:sp>
        <p:nvSpPr>
          <p:cNvPr id="5" name="Rectangle 5">
            <a:extLst>
              <a:ext uri="{FF2B5EF4-FFF2-40B4-BE49-F238E27FC236}">
                <a16:creationId xmlns:a16="http://schemas.microsoft.com/office/drawing/2014/main" id="{4CA1F283-2AE8-4ED9-8C5F-48E0BE2EA5A8}"/>
              </a:ext>
            </a:extLst>
          </p:cNvPr>
          <p:cNvSpPr>
            <a:spLocks noGrp="1" noChangeArrowheads="1"/>
          </p:cNvSpPr>
          <p:nvPr>
            <p:ph type="ftr" sz="quarter" idx="11"/>
          </p:nvPr>
        </p:nvSpPr>
        <p:spPr>
          <a:ln/>
        </p:spPr>
        <p:txBody>
          <a:bodyPr/>
          <a:lstStyle>
            <a:lvl1pPr>
              <a:defRPr/>
            </a:lvl1pPr>
          </a:lstStyle>
          <a:p>
            <a:pPr>
              <a:defRPr/>
            </a:pPr>
            <a:endParaRPr lang="en-US" altLang="zh-CN"/>
          </a:p>
        </p:txBody>
      </p:sp>
      <p:sp>
        <p:nvSpPr>
          <p:cNvPr id="6" name="Rectangle 6">
            <a:extLst>
              <a:ext uri="{FF2B5EF4-FFF2-40B4-BE49-F238E27FC236}">
                <a16:creationId xmlns:a16="http://schemas.microsoft.com/office/drawing/2014/main" id="{7014E3D7-CE19-4BDC-9A14-42328946E78E}"/>
              </a:ext>
            </a:extLst>
          </p:cNvPr>
          <p:cNvSpPr>
            <a:spLocks noGrp="1" noChangeArrowheads="1"/>
          </p:cNvSpPr>
          <p:nvPr>
            <p:ph type="sldNum" sz="quarter" idx="12"/>
          </p:nvPr>
        </p:nvSpPr>
        <p:spPr>
          <a:ln/>
        </p:spPr>
        <p:txBody>
          <a:bodyPr/>
          <a:lstStyle>
            <a:lvl1pPr>
              <a:defRPr/>
            </a:lvl1pPr>
          </a:lstStyle>
          <a:p>
            <a:pPr>
              <a:defRPr/>
            </a:pPr>
            <a:fld id="{A6A73B70-D5C4-4112-8119-870FEF7DC2C3}" type="slidenum">
              <a:rPr lang="en-US" altLang="zh-CN"/>
              <a:pPr>
                <a:defRPr/>
              </a:pPr>
              <a:t>‹#›</a:t>
            </a:fld>
            <a:endParaRPr lang="en-US" altLang="zh-CN"/>
          </a:p>
        </p:txBody>
      </p:sp>
    </p:spTree>
    <p:extLst>
      <p:ext uri="{BB962C8B-B14F-4D97-AF65-F5344CB8AC3E}">
        <p14:creationId xmlns:p14="http://schemas.microsoft.com/office/powerpoint/2010/main" val="2816835062"/>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showMasterSp="0" type="title" preserve="1">
  <p:cSld name="标题幻灯片">
    <p:spTree>
      <p:nvGrpSpPr>
        <p:cNvPr id="1" name=""/>
        <p:cNvGrpSpPr/>
        <p:nvPr/>
      </p:nvGrpSpPr>
      <p:grpSpPr>
        <a:xfrm>
          <a:off x="0" y="0"/>
          <a:ext cx="0" cy="0"/>
          <a:chOff x="0" y="0"/>
          <a:chExt cx="0" cy="0"/>
        </a:xfrm>
      </p:grpSpPr>
      <p:sp>
        <p:nvSpPr>
          <p:cNvPr id="7170" name="Rectangle 2"/>
          <p:cNvSpPr>
            <a:spLocks noGrp="1" noChangeArrowheads="1"/>
          </p:cNvSpPr>
          <p:nvPr>
            <p:ph type="ctrTitle"/>
          </p:nvPr>
        </p:nvSpPr>
        <p:spPr>
          <a:xfrm>
            <a:off x="914400" y="1524000"/>
            <a:ext cx="7623175" cy="1752600"/>
          </a:xfrm>
        </p:spPr>
        <p:txBody>
          <a:bodyPr/>
          <a:lstStyle>
            <a:lvl1pPr>
              <a:defRPr sz="5000"/>
            </a:lvl1pPr>
          </a:lstStyle>
          <a:p>
            <a:r>
              <a:rPr lang="zh-CN" altLang="en-US"/>
              <a:t>单击此处编辑母版标题样式</a:t>
            </a:r>
          </a:p>
        </p:txBody>
      </p:sp>
      <p:sp>
        <p:nvSpPr>
          <p:cNvPr id="7171" name="Rectangle 3"/>
          <p:cNvSpPr>
            <a:spLocks noGrp="1" noChangeArrowheads="1"/>
          </p:cNvSpPr>
          <p:nvPr>
            <p:ph type="subTitle" idx="1"/>
          </p:nvPr>
        </p:nvSpPr>
        <p:spPr>
          <a:xfrm>
            <a:off x="1981200" y="3962400"/>
            <a:ext cx="6553200" cy="1752600"/>
          </a:xfrm>
        </p:spPr>
        <p:txBody>
          <a:bodyPr/>
          <a:lstStyle>
            <a:lvl1pPr marL="0" indent="0">
              <a:buFont typeface="Wingdings" pitchFamily="2" charset="2"/>
              <a:buNone/>
              <a:defRPr sz="2800"/>
            </a:lvl1pPr>
          </a:lstStyle>
          <a:p>
            <a:r>
              <a:rPr lang="zh-CN" altLang="en-US" dirty="0"/>
              <a:t>单击此处编辑母版副标题样式</a:t>
            </a:r>
          </a:p>
        </p:txBody>
      </p:sp>
      <p:sp>
        <p:nvSpPr>
          <p:cNvPr id="7172" name="Rectangle 4"/>
          <p:cNvSpPr>
            <a:spLocks noGrp="1" noChangeArrowheads="1"/>
          </p:cNvSpPr>
          <p:nvPr>
            <p:ph type="dt" sz="half" idx="2"/>
          </p:nvPr>
        </p:nvSpPr>
        <p:spPr bwMode="auto">
          <a:xfrm>
            <a:off x="457200" y="6243638"/>
            <a:ext cx="2133600" cy="457200"/>
          </a:xfrm>
          <a:prstGeom prst="rect">
            <a:avLst/>
          </a:prstGeom>
          <a:noFill/>
          <a:ln>
            <a:miter lim="800000"/>
            <a:headEnd/>
            <a:tailEnd/>
          </a:ln>
        </p:spPr>
        <p:txBody>
          <a:bodyPr vert="horz" wrap="square" lIns="91440" tIns="45720" rIns="91440" bIns="45720" numCol="1" anchor="b" anchorCtr="0" compatLnSpc="1">
            <a:prstTxWarp prst="textNoShape">
              <a:avLst/>
            </a:prstTxWarp>
          </a:bodyPr>
          <a:lstStyle>
            <a:lvl1pPr>
              <a:defRPr sz="1200">
                <a:latin typeface="+mj-lt"/>
              </a:defRPr>
            </a:lvl1pPr>
          </a:lstStyle>
          <a:p>
            <a:endParaRPr lang="en-US" altLang="zh-CN"/>
          </a:p>
        </p:txBody>
      </p:sp>
      <p:sp>
        <p:nvSpPr>
          <p:cNvPr id="7174" name="Rectangle 6"/>
          <p:cNvSpPr>
            <a:spLocks noGrp="1" noChangeArrowheads="1"/>
          </p:cNvSpPr>
          <p:nvPr>
            <p:ph type="sldNum" sz="quarter" idx="4"/>
          </p:nvPr>
        </p:nvSpPr>
        <p:spPr/>
        <p:txBody>
          <a:bodyPr/>
          <a:lstStyle>
            <a:lvl1pPr>
              <a:defRPr/>
            </a:lvl1pPr>
          </a:lstStyle>
          <a:p>
            <a:fld id="{5431EC66-49B7-418E-9FA8-215FFD181F07}" type="slidenum">
              <a:rPr lang="en-US" altLang="zh-CN"/>
              <a:pPr/>
              <a:t>‹#›</a:t>
            </a:fld>
            <a:endParaRPr lang="en-US" altLang="zh-CN"/>
          </a:p>
        </p:txBody>
      </p:sp>
      <p:sp>
        <p:nvSpPr>
          <p:cNvPr id="7175" name="Freeform 7"/>
          <p:cNvSpPr>
            <a:spLocks noChangeArrowheads="1"/>
          </p:cNvSpPr>
          <p:nvPr/>
        </p:nvSpPr>
        <p:spPr bwMode="auto">
          <a:xfrm>
            <a:off x="609600" y="1219200"/>
            <a:ext cx="7924800" cy="9144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25400" cap="flat" cmpd="sng">
            <a:solidFill>
              <a:schemeClr val="accent1"/>
            </a:solidFill>
            <a:prstDash val="solid"/>
            <a:miter lim="800000"/>
            <a:headEnd/>
            <a:tailEnd/>
          </a:ln>
        </p:spPr>
        <p:txBody>
          <a:bodyPr/>
          <a:lstStyle/>
          <a:p>
            <a:endParaRPr lang="zh-CN" altLang="en-US"/>
          </a:p>
        </p:txBody>
      </p:sp>
      <p:sp>
        <p:nvSpPr>
          <p:cNvPr id="7176" name="Line 8"/>
          <p:cNvSpPr>
            <a:spLocks noChangeShapeType="1"/>
          </p:cNvSpPr>
          <p:nvPr/>
        </p:nvSpPr>
        <p:spPr bwMode="auto">
          <a:xfrm>
            <a:off x="1981200" y="3962400"/>
            <a:ext cx="6511925" cy="0"/>
          </a:xfrm>
          <a:prstGeom prst="line">
            <a:avLst/>
          </a:prstGeom>
          <a:noFill/>
          <a:ln w="19050">
            <a:solidFill>
              <a:schemeClr val="accent1"/>
            </a:solidFill>
            <a:round/>
            <a:headEnd/>
            <a:tailEnd/>
          </a:ln>
          <a:effectLst/>
        </p:spPr>
        <p:txBody>
          <a:bodyPr/>
          <a:lstStyle/>
          <a:p>
            <a:endParaRPr lang="zh-CN" altLang="en-US"/>
          </a:p>
        </p:txBody>
      </p:sp>
      <p:pic>
        <p:nvPicPr>
          <p:cNvPr id="7177" name="Picture 9" descr="banner_pku"/>
          <p:cNvPicPr>
            <a:picLocks noChangeAspect="1" noChangeArrowheads="1"/>
          </p:cNvPicPr>
          <p:nvPr userDrawn="1"/>
        </p:nvPicPr>
        <p:blipFill>
          <a:blip r:embed="rId2" cstate="print"/>
          <a:srcRect l="33928"/>
          <a:stretch>
            <a:fillRect/>
          </a:stretch>
        </p:blipFill>
        <p:spPr bwMode="auto">
          <a:xfrm>
            <a:off x="2667000" y="25400"/>
            <a:ext cx="5867400" cy="1171575"/>
          </a:xfrm>
          <a:prstGeom prst="rect">
            <a:avLst/>
          </a:prstGeom>
          <a:noFill/>
        </p:spPr>
      </p:pic>
      <p:pic>
        <p:nvPicPr>
          <p:cNvPr id="7178" name="Picture 10" descr="pkulogo"/>
          <p:cNvPicPr>
            <a:picLocks noChangeAspect="1" noChangeArrowheads="1"/>
          </p:cNvPicPr>
          <p:nvPr userDrawn="1"/>
        </p:nvPicPr>
        <p:blipFill>
          <a:blip r:embed="rId3" cstate="print"/>
          <a:srcRect/>
          <a:stretch>
            <a:fillRect/>
          </a:stretch>
        </p:blipFill>
        <p:spPr bwMode="auto">
          <a:xfrm>
            <a:off x="596900" y="149225"/>
            <a:ext cx="960438" cy="960438"/>
          </a:xfrm>
          <a:prstGeom prst="rect">
            <a:avLst/>
          </a:prstGeom>
          <a:noFill/>
        </p:spPr>
      </p:pic>
      <p:sp>
        <p:nvSpPr>
          <p:cNvPr id="7179" name="Text Box 11"/>
          <p:cNvSpPr txBox="1">
            <a:spLocks noChangeArrowheads="1"/>
          </p:cNvSpPr>
          <p:nvPr userDrawn="1"/>
        </p:nvSpPr>
        <p:spPr bwMode="auto">
          <a:xfrm>
            <a:off x="1555750" y="230188"/>
            <a:ext cx="1112838" cy="519112"/>
          </a:xfrm>
          <a:prstGeom prst="rect">
            <a:avLst/>
          </a:prstGeom>
          <a:noFill/>
          <a:ln w="9525">
            <a:noFill/>
            <a:miter lim="800000"/>
            <a:headEnd/>
            <a:tailEnd/>
          </a:ln>
          <a:effectLst/>
        </p:spPr>
        <p:txBody>
          <a:bodyPr wrap="none">
            <a:spAutoFit/>
          </a:bodyPr>
          <a:lstStyle/>
          <a:p>
            <a:r>
              <a:rPr lang="en-US" altLang="zh-CN" sz="2800" b="1"/>
              <a:t>ICQM</a:t>
            </a:r>
          </a:p>
        </p:txBody>
      </p:sp>
      <p:sp>
        <p:nvSpPr>
          <p:cNvPr id="7180" name="Text Box 12"/>
          <p:cNvSpPr txBox="1">
            <a:spLocks noChangeArrowheads="1"/>
          </p:cNvSpPr>
          <p:nvPr userDrawn="1"/>
        </p:nvSpPr>
        <p:spPr bwMode="auto">
          <a:xfrm>
            <a:off x="1555750" y="638175"/>
            <a:ext cx="1936750" cy="517525"/>
          </a:xfrm>
          <a:prstGeom prst="rect">
            <a:avLst/>
          </a:prstGeom>
          <a:noFill/>
          <a:ln w="9525">
            <a:noFill/>
            <a:miter lim="800000"/>
            <a:headEnd/>
            <a:tailEnd/>
          </a:ln>
          <a:effectLst/>
        </p:spPr>
        <p:txBody>
          <a:bodyPr wrap="none">
            <a:spAutoFit/>
          </a:bodyPr>
          <a:lstStyle/>
          <a:p>
            <a:r>
              <a:rPr lang="en-US" altLang="en-US" sz="1400" b="1" i="1"/>
              <a:t>I</a:t>
            </a:r>
            <a:r>
              <a:rPr lang="en-US" altLang="en-US" sz="1400" i="1"/>
              <a:t>nternational </a:t>
            </a:r>
            <a:r>
              <a:rPr lang="en-US" altLang="en-US" sz="1400" b="1" i="1"/>
              <a:t>C</a:t>
            </a:r>
            <a:r>
              <a:rPr lang="en-US" altLang="en-US" sz="1400" i="1"/>
              <a:t>enter </a:t>
            </a:r>
            <a:br>
              <a:rPr lang="en-US" altLang="zh-CN" sz="1400" i="1"/>
            </a:br>
            <a:r>
              <a:rPr lang="en-US" altLang="en-US" sz="1400" i="1"/>
              <a:t>for </a:t>
            </a:r>
            <a:r>
              <a:rPr lang="en-US" altLang="en-US" sz="1400" b="1" i="1"/>
              <a:t>Q</a:t>
            </a:r>
            <a:r>
              <a:rPr lang="en-US" altLang="en-US" sz="1400" i="1"/>
              <a:t>uantum </a:t>
            </a:r>
            <a:r>
              <a:rPr lang="en-US" altLang="en-US" sz="1400" b="1" i="1"/>
              <a:t>M</a:t>
            </a:r>
            <a:r>
              <a:rPr lang="en-US" altLang="en-US" sz="1400" i="1"/>
              <a:t>aterials</a:t>
            </a:r>
            <a:endParaRPr lang="en-US" altLang="zh-CN" sz="1400" i="1"/>
          </a:p>
        </p:txBody>
      </p:sp>
    </p:spTree>
    <p:extLst>
      <p:ext uri="{BB962C8B-B14F-4D97-AF65-F5344CB8AC3E}">
        <p14:creationId xmlns:p14="http://schemas.microsoft.com/office/powerpoint/2010/main" val="40166157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47329A4E-1959-4B2C-B3DA-260D845A3608}" type="slidenum">
              <a:rPr lang="en-US" altLang="zh-CN"/>
              <a:pPr/>
              <a:t>‹#›</a:t>
            </a:fld>
            <a:endParaRPr lang="en-US" altLang="zh-CN"/>
          </a:p>
        </p:txBody>
      </p:sp>
    </p:spTree>
    <p:extLst>
      <p:ext uri="{BB962C8B-B14F-4D97-AF65-F5344CB8AC3E}">
        <p14:creationId xmlns:p14="http://schemas.microsoft.com/office/powerpoint/2010/main" val="3486182937"/>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4406900"/>
            <a:ext cx="7772400" cy="1362075"/>
          </a:xfrm>
        </p:spPr>
        <p:txBody>
          <a:bodyPr/>
          <a:lstStyle>
            <a:lvl1pPr algn="l">
              <a:defRPr sz="4000" b="1" cap="all"/>
            </a:lvl1pPr>
          </a:lstStyle>
          <a:p>
            <a:r>
              <a:rPr lang="zh-CN" altLang="en-US"/>
              <a:t>单击此处编辑母版标题样式</a:t>
            </a:r>
          </a:p>
        </p:txBody>
      </p:sp>
      <p:sp>
        <p:nvSpPr>
          <p:cNvPr id="3" name="文本占位符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zh-CN" altLang="en-US"/>
              <a:t>单击此处编辑母版文本样式</a:t>
            </a:r>
          </a:p>
        </p:txBody>
      </p:sp>
      <p:sp>
        <p:nvSpPr>
          <p:cNvPr id="4" name="灯片编号占位符 3"/>
          <p:cNvSpPr>
            <a:spLocks noGrp="1"/>
          </p:cNvSpPr>
          <p:nvPr>
            <p:ph type="sldNum" sz="quarter" idx="10"/>
          </p:nvPr>
        </p:nvSpPr>
        <p:spPr/>
        <p:txBody>
          <a:bodyPr/>
          <a:lstStyle>
            <a:lvl1pPr>
              <a:defRPr/>
            </a:lvl1pPr>
          </a:lstStyle>
          <a:p>
            <a:fld id="{C8206011-0947-46BB-8B67-54FF0EBF3032}" type="slidenum">
              <a:rPr lang="en-US" altLang="zh-CN"/>
              <a:pPr/>
              <a:t>‹#›</a:t>
            </a:fld>
            <a:endParaRPr lang="en-US" altLang="zh-CN"/>
          </a:p>
        </p:txBody>
      </p:sp>
    </p:spTree>
    <p:extLst>
      <p:ext uri="{BB962C8B-B14F-4D97-AF65-F5344CB8AC3E}">
        <p14:creationId xmlns:p14="http://schemas.microsoft.com/office/powerpoint/2010/main" val="3711105759"/>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p:nvPr>
        </p:nvSpPr>
        <p:spPr>
          <a:xfrm>
            <a:off x="457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p:nvPr>
        </p:nvSpPr>
        <p:spPr>
          <a:xfrm>
            <a:off x="4648200" y="1600200"/>
            <a:ext cx="4038600" cy="45307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灯片编号占位符 4"/>
          <p:cNvSpPr>
            <a:spLocks noGrp="1"/>
          </p:cNvSpPr>
          <p:nvPr>
            <p:ph type="sldNum" sz="quarter" idx="10"/>
          </p:nvPr>
        </p:nvSpPr>
        <p:spPr/>
        <p:txBody>
          <a:bodyPr/>
          <a:lstStyle>
            <a:lvl1pPr>
              <a:defRPr/>
            </a:lvl1pPr>
          </a:lstStyle>
          <a:p>
            <a:fld id="{40936F30-DFD9-4248-B373-31F92F0DD2B7}" type="slidenum">
              <a:rPr lang="en-US" altLang="zh-CN"/>
              <a:pPr/>
              <a:t>‹#›</a:t>
            </a:fld>
            <a:endParaRPr lang="en-US" altLang="zh-CN"/>
          </a:p>
        </p:txBody>
      </p:sp>
    </p:spTree>
    <p:extLst>
      <p:ext uri="{BB962C8B-B14F-4D97-AF65-F5344CB8AC3E}">
        <p14:creationId xmlns:p14="http://schemas.microsoft.com/office/powerpoint/2010/main" val="3812326673"/>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74638"/>
            <a:ext cx="8229600" cy="1143000"/>
          </a:xfrm>
        </p:spPr>
        <p:txBody>
          <a:bodyPr/>
          <a:lstStyle>
            <a:lvl1pPr>
              <a:defRPr/>
            </a:lvl1pPr>
          </a:lstStyle>
          <a:p>
            <a:r>
              <a:rPr lang="zh-CN" altLang="en-US"/>
              <a:t>单击此处编辑母版标题样式</a:t>
            </a:r>
          </a:p>
        </p:txBody>
      </p:sp>
      <p:sp>
        <p:nvSpPr>
          <p:cNvPr id="3" name="文本占位符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4" name="内容占位符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p>
        </p:txBody>
      </p:sp>
      <p:sp>
        <p:nvSpPr>
          <p:cNvPr id="6" name="内容占位符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灯片编号占位符 6"/>
          <p:cNvSpPr>
            <a:spLocks noGrp="1"/>
          </p:cNvSpPr>
          <p:nvPr>
            <p:ph type="sldNum" sz="quarter" idx="10"/>
          </p:nvPr>
        </p:nvSpPr>
        <p:spPr/>
        <p:txBody>
          <a:bodyPr/>
          <a:lstStyle>
            <a:lvl1pPr>
              <a:defRPr/>
            </a:lvl1pPr>
          </a:lstStyle>
          <a:p>
            <a:fld id="{BCC79A4F-4B96-4826-99EA-B4BBF81D5B07}" type="slidenum">
              <a:rPr lang="en-US" altLang="zh-CN"/>
              <a:pPr/>
              <a:t>‹#›</a:t>
            </a:fld>
            <a:endParaRPr lang="en-US" altLang="zh-CN"/>
          </a:p>
        </p:txBody>
      </p:sp>
    </p:spTree>
    <p:extLst>
      <p:ext uri="{BB962C8B-B14F-4D97-AF65-F5344CB8AC3E}">
        <p14:creationId xmlns:p14="http://schemas.microsoft.com/office/powerpoint/2010/main" val="3409019407"/>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灯片编号占位符 2"/>
          <p:cNvSpPr>
            <a:spLocks noGrp="1"/>
          </p:cNvSpPr>
          <p:nvPr>
            <p:ph type="sldNum" sz="quarter" idx="10"/>
          </p:nvPr>
        </p:nvSpPr>
        <p:spPr/>
        <p:txBody>
          <a:bodyPr/>
          <a:lstStyle>
            <a:lvl1pPr>
              <a:defRPr/>
            </a:lvl1pPr>
          </a:lstStyle>
          <a:p>
            <a:fld id="{AF39CD97-1788-46AA-9356-00E0BE67CD54}" type="slidenum">
              <a:rPr lang="en-US" altLang="zh-CN"/>
              <a:pPr/>
              <a:t>‹#›</a:t>
            </a:fld>
            <a:endParaRPr lang="en-US" altLang="zh-CN"/>
          </a:p>
        </p:txBody>
      </p:sp>
    </p:spTree>
    <p:extLst>
      <p:ext uri="{BB962C8B-B14F-4D97-AF65-F5344CB8AC3E}">
        <p14:creationId xmlns:p14="http://schemas.microsoft.com/office/powerpoint/2010/main" val="2516923271"/>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灯片编号占位符 1"/>
          <p:cNvSpPr>
            <a:spLocks noGrp="1"/>
          </p:cNvSpPr>
          <p:nvPr>
            <p:ph type="sldNum" sz="quarter" idx="10"/>
          </p:nvPr>
        </p:nvSpPr>
        <p:spPr/>
        <p:txBody>
          <a:bodyPr/>
          <a:lstStyle>
            <a:lvl1pPr>
              <a:defRPr/>
            </a:lvl1pPr>
          </a:lstStyle>
          <a:p>
            <a:fld id="{A3AAA095-ED11-47B4-AA2A-ED362BA3A492}" type="slidenum">
              <a:rPr lang="en-US" altLang="zh-CN"/>
              <a:pPr/>
              <a:t>‹#›</a:t>
            </a:fld>
            <a:endParaRPr lang="en-US" altLang="zh-CN"/>
          </a:p>
        </p:txBody>
      </p:sp>
    </p:spTree>
    <p:extLst>
      <p:ext uri="{BB962C8B-B14F-4D97-AF65-F5344CB8AC3E}">
        <p14:creationId xmlns:p14="http://schemas.microsoft.com/office/powerpoint/2010/main" val="2687915309"/>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73050"/>
            <a:ext cx="3008313" cy="1162050"/>
          </a:xfrm>
        </p:spPr>
        <p:txBody>
          <a:bodyPr anchor="b"/>
          <a:lstStyle>
            <a:lvl1pPr algn="l">
              <a:defRPr sz="2000" b="1"/>
            </a:lvl1pPr>
          </a:lstStyle>
          <a:p>
            <a:r>
              <a:rPr lang="zh-CN" altLang="en-US"/>
              <a:t>单击此处编辑母版标题样式</a:t>
            </a:r>
          </a:p>
        </p:txBody>
      </p:sp>
      <p:sp>
        <p:nvSpPr>
          <p:cNvPr id="3" name="内容占位符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EB22D5D1-22E7-4F45-B225-D7416EA01852}" type="slidenum">
              <a:rPr lang="en-US" altLang="zh-CN"/>
              <a:pPr/>
              <a:t>‹#›</a:t>
            </a:fld>
            <a:endParaRPr lang="en-US" altLang="zh-CN"/>
          </a:p>
        </p:txBody>
      </p:sp>
    </p:spTree>
    <p:extLst>
      <p:ext uri="{BB962C8B-B14F-4D97-AF65-F5344CB8AC3E}">
        <p14:creationId xmlns:p14="http://schemas.microsoft.com/office/powerpoint/2010/main" val="3671716022"/>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4800600"/>
            <a:ext cx="5486400" cy="566738"/>
          </a:xfrm>
        </p:spPr>
        <p:txBody>
          <a:bodyPr anchor="b"/>
          <a:lstStyle>
            <a:lvl1pPr algn="l">
              <a:defRPr sz="2000" b="1"/>
            </a:lvl1pPr>
          </a:lstStyle>
          <a:p>
            <a:r>
              <a:rPr lang="zh-CN" altLang="en-US"/>
              <a:t>单击此处编辑母版标题样式</a:t>
            </a:r>
          </a:p>
        </p:txBody>
      </p:sp>
      <p:sp>
        <p:nvSpPr>
          <p:cNvPr id="3" name="图片占位符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zh-CN" altLang="en-US"/>
              <a:t>单击此处编辑母版文本样式</a:t>
            </a:r>
          </a:p>
        </p:txBody>
      </p:sp>
      <p:sp>
        <p:nvSpPr>
          <p:cNvPr id="5" name="灯片编号占位符 4"/>
          <p:cNvSpPr>
            <a:spLocks noGrp="1"/>
          </p:cNvSpPr>
          <p:nvPr>
            <p:ph type="sldNum" sz="quarter" idx="10"/>
          </p:nvPr>
        </p:nvSpPr>
        <p:spPr/>
        <p:txBody>
          <a:bodyPr/>
          <a:lstStyle>
            <a:lvl1pPr>
              <a:defRPr/>
            </a:lvl1pPr>
          </a:lstStyle>
          <a:p>
            <a:fld id="{DCDF24A6-4C48-4FEB-B353-B54711AAC986}" type="slidenum">
              <a:rPr lang="en-US" altLang="zh-CN"/>
              <a:pPr/>
              <a:t>‹#›</a:t>
            </a:fld>
            <a:endParaRPr lang="en-US" altLang="zh-CN"/>
          </a:p>
        </p:txBody>
      </p:sp>
    </p:spTree>
    <p:extLst>
      <p:ext uri="{BB962C8B-B14F-4D97-AF65-F5344CB8AC3E}">
        <p14:creationId xmlns:p14="http://schemas.microsoft.com/office/powerpoint/2010/main" val="3330010674"/>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1239E48A-5D68-45BF-84C5-2F7FB8E66796}" type="slidenum">
              <a:rPr lang="en-US" altLang="zh-CN"/>
              <a:pPr/>
              <a:t>‹#›</a:t>
            </a:fld>
            <a:endParaRPr lang="en-US" altLang="zh-CN"/>
          </a:p>
        </p:txBody>
      </p:sp>
    </p:spTree>
    <p:extLst>
      <p:ext uri="{BB962C8B-B14F-4D97-AF65-F5344CB8AC3E}">
        <p14:creationId xmlns:p14="http://schemas.microsoft.com/office/powerpoint/2010/main" val="1933246002"/>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277813"/>
            <a:ext cx="2057400" cy="5853112"/>
          </a:xfrm>
        </p:spPr>
        <p:txBody>
          <a:bodyPr vert="eaVert"/>
          <a:lstStyle/>
          <a:p>
            <a:r>
              <a:rPr lang="zh-CN" altLang="en-US"/>
              <a:t>单击此处编辑母版标题样式</a:t>
            </a:r>
          </a:p>
        </p:txBody>
      </p:sp>
      <p:sp>
        <p:nvSpPr>
          <p:cNvPr id="3" name="竖排文字占位符 2"/>
          <p:cNvSpPr>
            <a:spLocks noGrp="1"/>
          </p:cNvSpPr>
          <p:nvPr>
            <p:ph type="body" orient="vert" idx="1"/>
          </p:nvPr>
        </p:nvSpPr>
        <p:spPr>
          <a:xfrm>
            <a:off x="457200" y="277813"/>
            <a:ext cx="6019800" cy="5853112"/>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灯片编号占位符 3"/>
          <p:cNvSpPr>
            <a:spLocks noGrp="1"/>
          </p:cNvSpPr>
          <p:nvPr>
            <p:ph type="sldNum" sz="quarter" idx="10"/>
          </p:nvPr>
        </p:nvSpPr>
        <p:spPr/>
        <p:txBody>
          <a:bodyPr/>
          <a:lstStyle>
            <a:lvl1pPr>
              <a:defRPr/>
            </a:lvl1pPr>
          </a:lstStyle>
          <a:p>
            <a:fld id="{BE8DB66D-FB58-4DF4-8DA7-99311C9171CA}" type="slidenum">
              <a:rPr lang="en-US" altLang="zh-CN"/>
              <a:pPr/>
              <a:t>‹#›</a:t>
            </a:fld>
            <a:endParaRPr lang="en-US" altLang="zh-CN"/>
          </a:p>
        </p:txBody>
      </p:sp>
    </p:spTree>
    <p:extLst>
      <p:ext uri="{BB962C8B-B14F-4D97-AF65-F5344CB8AC3E}">
        <p14:creationId xmlns:p14="http://schemas.microsoft.com/office/powerpoint/2010/main" val="191142511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2.jpe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4.xml"/><Relationship Id="rId13" Type="http://schemas.openxmlformats.org/officeDocument/2006/relationships/theme" Target="../theme/theme2.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slideLayout" Target="../slideLayouts/slideLayout28.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6.xml"/><Relationship Id="rId13" Type="http://schemas.openxmlformats.org/officeDocument/2006/relationships/slideLayout" Target="../slideLayouts/slideLayout41.xml"/><Relationship Id="rId3" Type="http://schemas.openxmlformats.org/officeDocument/2006/relationships/slideLayout" Target="../slideLayouts/slideLayout31.xml"/><Relationship Id="rId7" Type="http://schemas.openxmlformats.org/officeDocument/2006/relationships/slideLayout" Target="../slideLayouts/slideLayout35.xml"/><Relationship Id="rId12" Type="http://schemas.openxmlformats.org/officeDocument/2006/relationships/slideLayout" Target="../slideLayouts/slideLayout40.xml"/><Relationship Id="rId2" Type="http://schemas.openxmlformats.org/officeDocument/2006/relationships/slideLayout" Target="../slideLayouts/slideLayout30.xml"/><Relationship Id="rId16" Type="http://schemas.openxmlformats.org/officeDocument/2006/relationships/image" Target="../media/image2.jpeg"/><Relationship Id="rId1" Type="http://schemas.openxmlformats.org/officeDocument/2006/relationships/slideLayout" Target="../slideLayouts/slideLayout29.xml"/><Relationship Id="rId6" Type="http://schemas.openxmlformats.org/officeDocument/2006/relationships/slideLayout" Target="../slideLayouts/slideLayout34.xml"/><Relationship Id="rId11" Type="http://schemas.openxmlformats.org/officeDocument/2006/relationships/slideLayout" Target="../slideLayouts/slideLayout39.xml"/><Relationship Id="rId5" Type="http://schemas.openxmlformats.org/officeDocument/2006/relationships/slideLayout" Target="../slideLayouts/slideLayout33.xml"/><Relationship Id="rId15" Type="http://schemas.openxmlformats.org/officeDocument/2006/relationships/theme" Target="../theme/theme3.xml"/><Relationship Id="rId10" Type="http://schemas.openxmlformats.org/officeDocument/2006/relationships/slideLayout" Target="../slideLayouts/slideLayout38.xml"/><Relationship Id="rId4" Type="http://schemas.openxmlformats.org/officeDocument/2006/relationships/slideLayout" Target="../slideLayouts/slideLayout32.xml"/><Relationship Id="rId9" Type="http://schemas.openxmlformats.org/officeDocument/2006/relationships/slideLayout" Target="../slideLayouts/slideLayout37.xml"/><Relationship Id="rId14" Type="http://schemas.openxmlformats.org/officeDocument/2006/relationships/slideLayout" Target="../slideLayouts/slideLayout42.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50.xml"/><Relationship Id="rId13" Type="http://schemas.openxmlformats.org/officeDocument/2006/relationships/slideLayout" Target="../slideLayouts/slideLayout55.xml"/><Relationship Id="rId18" Type="http://schemas.openxmlformats.org/officeDocument/2006/relationships/slideLayout" Target="../slideLayouts/slideLayout60.xml"/><Relationship Id="rId3" Type="http://schemas.openxmlformats.org/officeDocument/2006/relationships/slideLayout" Target="../slideLayouts/slideLayout45.xml"/><Relationship Id="rId21" Type="http://schemas.openxmlformats.org/officeDocument/2006/relationships/slideLayout" Target="../slideLayouts/slideLayout63.xml"/><Relationship Id="rId7" Type="http://schemas.openxmlformats.org/officeDocument/2006/relationships/slideLayout" Target="../slideLayouts/slideLayout49.xml"/><Relationship Id="rId12" Type="http://schemas.openxmlformats.org/officeDocument/2006/relationships/slideLayout" Target="../slideLayouts/slideLayout54.xml"/><Relationship Id="rId17" Type="http://schemas.openxmlformats.org/officeDocument/2006/relationships/slideLayout" Target="../slideLayouts/slideLayout59.xml"/><Relationship Id="rId2" Type="http://schemas.openxmlformats.org/officeDocument/2006/relationships/slideLayout" Target="../slideLayouts/slideLayout44.xml"/><Relationship Id="rId16" Type="http://schemas.openxmlformats.org/officeDocument/2006/relationships/slideLayout" Target="../slideLayouts/slideLayout58.xml"/><Relationship Id="rId20" Type="http://schemas.openxmlformats.org/officeDocument/2006/relationships/slideLayout" Target="../slideLayouts/slideLayout62.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slideLayout" Target="../slideLayouts/slideLayout53.xml"/><Relationship Id="rId24" Type="http://schemas.openxmlformats.org/officeDocument/2006/relationships/image" Target="../media/image2.jpeg"/><Relationship Id="rId5" Type="http://schemas.openxmlformats.org/officeDocument/2006/relationships/slideLayout" Target="../slideLayouts/slideLayout47.xml"/><Relationship Id="rId15" Type="http://schemas.openxmlformats.org/officeDocument/2006/relationships/slideLayout" Target="../slideLayouts/slideLayout57.xml"/><Relationship Id="rId23" Type="http://schemas.openxmlformats.org/officeDocument/2006/relationships/image" Target="../media/image1.jpeg"/><Relationship Id="rId10" Type="http://schemas.openxmlformats.org/officeDocument/2006/relationships/slideLayout" Target="../slideLayouts/slideLayout52.xml"/><Relationship Id="rId19" Type="http://schemas.openxmlformats.org/officeDocument/2006/relationships/slideLayout" Target="../slideLayouts/slideLayout61.xml"/><Relationship Id="rId4" Type="http://schemas.openxmlformats.org/officeDocument/2006/relationships/slideLayout" Target="../slideLayouts/slideLayout46.xml"/><Relationship Id="rId9" Type="http://schemas.openxmlformats.org/officeDocument/2006/relationships/slideLayout" Target="../slideLayouts/slideLayout51.xml"/><Relationship Id="rId14" Type="http://schemas.openxmlformats.org/officeDocument/2006/relationships/slideLayout" Target="../slideLayouts/slideLayout56.xml"/><Relationship Id="rId22"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71.xml"/><Relationship Id="rId13" Type="http://schemas.openxmlformats.org/officeDocument/2006/relationships/theme" Target="../theme/theme5.xml"/><Relationship Id="rId3" Type="http://schemas.openxmlformats.org/officeDocument/2006/relationships/slideLayout" Target="../slideLayouts/slideLayout66.xml"/><Relationship Id="rId7" Type="http://schemas.openxmlformats.org/officeDocument/2006/relationships/slideLayout" Target="../slideLayouts/slideLayout70.xml"/><Relationship Id="rId12" Type="http://schemas.openxmlformats.org/officeDocument/2006/relationships/slideLayout" Target="../slideLayouts/slideLayout75.xml"/><Relationship Id="rId2" Type="http://schemas.openxmlformats.org/officeDocument/2006/relationships/slideLayout" Target="../slideLayouts/slideLayout65.xml"/><Relationship Id="rId1" Type="http://schemas.openxmlformats.org/officeDocument/2006/relationships/slideLayout" Target="../slideLayouts/slideLayout64.xml"/><Relationship Id="rId6" Type="http://schemas.openxmlformats.org/officeDocument/2006/relationships/slideLayout" Target="../slideLayouts/slideLayout69.xml"/><Relationship Id="rId11" Type="http://schemas.openxmlformats.org/officeDocument/2006/relationships/slideLayout" Target="../slideLayouts/slideLayout74.xml"/><Relationship Id="rId5" Type="http://schemas.openxmlformats.org/officeDocument/2006/relationships/slideLayout" Target="../slideLayouts/slideLayout68.xml"/><Relationship Id="rId10" Type="http://schemas.openxmlformats.org/officeDocument/2006/relationships/slideLayout" Target="../slideLayouts/slideLayout73.xml"/><Relationship Id="rId4" Type="http://schemas.openxmlformats.org/officeDocument/2006/relationships/slideLayout" Target="../slideLayouts/slideLayout67.xml"/><Relationship Id="rId9" Type="http://schemas.openxmlformats.org/officeDocument/2006/relationships/slideLayout" Target="../slideLayouts/slideLayout72.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83.xml"/><Relationship Id="rId13" Type="http://schemas.openxmlformats.org/officeDocument/2006/relationships/slideLayout" Target="../slideLayouts/slideLayout88.xml"/><Relationship Id="rId3" Type="http://schemas.openxmlformats.org/officeDocument/2006/relationships/slideLayout" Target="../slideLayouts/slideLayout78.xml"/><Relationship Id="rId7" Type="http://schemas.openxmlformats.org/officeDocument/2006/relationships/slideLayout" Target="../slideLayouts/slideLayout82.xml"/><Relationship Id="rId12" Type="http://schemas.openxmlformats.org/officeDocument/2006/relationships/slideLayout" Target="../slideLayouts/slideLayout87.xml"/><Relationship Id="rId2" Type="http://schemas.openxmlformats.org/officeDocument/2006/relationships/slideLayout" Target="../slideLayouts/slideLayout77.xml"/><Relationship Id="rId1" Type="http://schemas.openxmlformats.org/officeDocument/2006/relationships/slideLayout" Target="../slideLayouts/slideLayout76.xml"/><Relationship Id="rId6" Type="http://schemas.openxmlformats.org/officeDocument/2006/relationships/slideLayout" Target="../slideLayouts/slideLayout81.xml"/><Relationship Id="rId11" Type="http://schemas.openxmlformats.org/officeDocument/2006/relationships/slideLayout" Target="../slideLayouts/slideLayout86.xml"/><Relationship Id="rId5" Type="http://schemas.openxmlformats.org/officeDocument/2006/relationships/slideLayout" Target="../slideLayouts/slideLayout80.xml"/><Relationship Id="rId10" Type="http://schemas.openxmlformats.org/officeDocument/2006/relationships/slideLayout" Target="../slideLayouts/slideLayout85.xml"/><Relationship Id="rId4" Type="http://schemas.openxmlformats.org/officeDocument/2006/relationships/slideLayout" Target="../slideLayouts/slideLayout79.xml"/><Relationship Id="rId9" Type="http://schemas.openxmlformats.org/officeDocument/2006/relationships/slideLayout" Target="../slideLayouts/slideLayout84.xml"/><Relationship Id="rId14" Type="http://schemas.openxmlformats.org/officeDocument/2006/relationships/theme" Target="../theme/theme6.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96.xml"/><Relationship Id="rId13" Type="http://schemas.openxmlformats.org/officeDocument/2006/relationships/slideLayout" Target="../slideLayouts/slideLayout101.xml"/><Relationship Id="rId18" Type="http://schemas.openxmlformats.org/officeDocument/2006/relationships/theme" Target="../theme/theme7.xml"/><Relationship Id="rId3" Type="http://schemas.openxmlformats.org/officeDocument/2006/relationships/slideLayout" Target="../slideLayouts/slideLayout91.xml"/><Relationship Id="rId7" Type="http://schemas.openxmlformats.org/officeDocument/2006/relationships/slideLayout" Target="../slideLayouts/slideLayout95.xml"/><Relationship Id="rId12" Type="http://schemas.openxmlformats.org/officeDocument/2006/relationships/slideLayout" Target="../slideLayouts/slideLayout100.xml"/><Relationship Id="rId17" Type="http://schemas.openxmlformats.org/officeDocument/2006/relationships/slideLayout" Target="../slideLayouts/slideLayout105.xml"/><Relationship Id="rId2" Type="http://schemas.openxmlformats.org/officeDocument/2006/relationships/slideLayout" Target="../slideLayouts/slideLayout90.xml"/><Relationship Id="rId16" Type="http://schemas.openxmlformats.org/officeDocument/2006/relationships/slideLayout" Target="../slideLayouts/slideLayout104.xml"/><Relationship Id="rId20" Type="http://schemas.openxmlformats.org/officeDocument/2006/relationships/image" Target="../media/image2.jpeg"/><Relationship Id="rId1" Type="http://schemas.openxmlformats.org/officeDocument/2006/relationships/slideLayout" Target="../slideLayouts/slideLayout89.xml"/><Relationship Id="rId6" Type="http://schemas.openxmlformats.org/officeDocument/2006/relationships/slideLayout" Target="../slideLayouts/slideLayout94.xml"/><Relationship Id="rId11" Type="http://schemas.openxmlformats.org/officeDocument/2006/relationships/slideLayout" Target="../slideLayouts/slideLayout99.xml"/><Relationship Id="rId5" Type="http://schemas.openxmlformats.org/officeDocument/2006/relationships/slideLayout" Target="../slideLayouts/slideLayout93.xml"/><Relationship Id="rId15" Type="http://schemas.openxmlformats.org/officeDocument/2006/relationships/slideLayout" Target="../slideLayouts/slideLayout103.xml"/><Relationship Id="rId10" Type="http://schemas.openxmlformats.org/officeDocument/2006/relationships/slideLayout" Target="../slideLayouts/slideLayout98.xml"/><Relationship Id="rId19" Type="http://schemas.openxmlformats.org/officeDocument/2006/relationships/image" Target="../media/image1.jpeg"/><Relationship Id="rId4" Type="http://schemas.openxmlformats.org/officeDocument/2006/relationships/slideLayout" Target="../slideLayouts/slideLayout92.xml"/><Relationship Id="rId9" Type="http://schemas.openxmlformats.org/officeDocument/2006/relationships/slideLayout" Target="../slideLayouts/slideLayout97.xml"/><Relationship Id="rId14" Type="http://schemas.openxmlformats.org/officeDocument/2006/relationships/slideLayout" Target="../slideLayouts/slideLayout10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18" cstate="print"/>
          <a:srcRect l="23978"/>
          <a:stretch>
            <a:fillRect/>
          </a:stretch>
        </p:blipFill>
        <p:spPr bwMode="auto">
          <a:xfrm>
            <a:off x="6507163" y="12700"/>
            <a:ext cx="2627312" cy="669925"/>
          </a:xfrm>
          <a:prstGeom prst="rect">
            <a:avLst/>
          </a:prstGeom>
          <a:noFill/>
        </p:spPr>
      </p:pic>
      <p:pic>
        <p:nvPicPr>
          <p:cNvPr id="6154" name="Picture 10" descr="pkulogo"/>
          <p:cNvPicPr>
            <a:picLocks noChangeAspect="1" noChangeArrowheads="1"/>
          </p:cNvPicPr>
          <p:nvPr/>
        </p:nvPicPr>
        <p:blipFill>
          <a:blip r:embed="rId19" cstate="print"/>
          <a:srcRect/>
          <a:stretch>
            <a:fillRect/>
          </a:stretch>
        </p:blipFill>
        <p:spPr bwMode="auto">
          <a:xfrm>
            <a:off x="34925" y="5876925"/>
            <a:ext cx="935038" cy="935038"/>
          </a:xfrm>
          <a:prstGeom prst="rect">
            <a:avLst/>
          </a:prstGeom>
          <a:noFill/>
        </p:spPr>
      </p:pic>
      <p:sp>
        <p:nvSpPr>
          <p:cNvPr id="6155" name="Text Box 11"/>
          <p:cNvSpPr txBox="1">
            <a:spLocks noChangeArrowheads="1"/>
          </p:cNvSpPr>
          <p:nvPr/>
        </p:nvSpPr>
        <p:spPr bwMode="auto">
          <a:xfrm>
            <a:off x="6662738" y="-26988"/>
            <a:ext cx="933450" cy="519113"/>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cSld>
  <p:clrMap bg1="lt1" tx1="dk1" bg2="lt2" tx2="dk2" accent1="accent1" accent2="accent2" accent3="accent3" accent4="accent4" accent5="accent5" accent6="accent6" hlink="hlink" folHlink="folHlink"/>
  <p:sldLayoutIdLst>
    <p:sldLayoutId id="2147483650"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 id="2147483661" r:id="rId12"/>
    <p:sldLayoutId id="2147483662" r:id="rId13"/>
    <p:sldLayoutId id="2147483663" r:id="rId14"/>
    <p:sldLayoutId id="2147483665" r:id="rId15"/>
    <p:sldLayoutId id="2147483670" r:id="rId16"/>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59847B-ABB4-4566-8CFA-93CE22E306FA}"/>
              </a:ext>
            </a:extLst>
          </p:cNvPr>
          <p:cNvSpPr>
            <a:spLocks noGrp="1"/>
          </p:cNvSpPr>
          <p:nvPr>
            <p:ph type="title"/>
          </p:nvPr>
        </p:nvSpPr>
        <p:spPr>
          <a:xfrm>
            <a:off x="628650" y="365125"/>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F38F69-EB79-40AE-B85D-66454B3B4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36A5A66A-D555-4A02-8B91-21D401585D4A}"/>
              </a:ext>
            </a:extLst>
          </p:cNvPr>
          <p:cNvSpPr>
            <a:spLocks noGrp="1"/>
          </p:cNvSpPr>
          <p:nvPr>
            <p:ph type="dt" sz="half" idx="2"/>
          </p:nvPr>
        </p:nvSpPr>
        <p:spPr>
          <a:xfrm>
            <a:off x="628650" y="6356350"/>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5" name="页脚占位符 4">
            <a:extLst>
              <a:ext uri="{FF2B5EF4-FFF2-40B4-BE49-F238E27FC236}">
                <a16:creationId xmlns:a16="http://schemas.microsoft.com/office/drawing/2014/main" id="{86F9D550-F861-44B6-9652-CCAC2107FE9F}"/>
              </a:ext>
            </a:extLst>
          </p:cNvPr>
          <p:cNvSpPr>
            <a:spLocks noGrp="1"/>
          </p:cNvSpPr>
          <p:nvPr>
            <p:ph type="ftr" sz="quarter" idx="3"/>
          </p:nvPr>
        </p:nvSpPr>
        <p:spPr>
          <a:xfrm>
            <a:off x="3028950" y="6356350"/>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6" name="灯片编号占位符 5">
            <a:extLst>
              <a:ext uri="{FF2B5EF4-FFF2-40B4-BE49-F238E27FC236}">
                <a16:creationId xmlns:a16="http://schemas.microsoft.com/office/drawing/2014/main" id="{2280425F-BE7D-4554-BECC-8929BF3EC96B}"/>
              </a:ext>
            </a:extLst>
          </p:cNvPr>
          <p:cNvSpPr>
            <a:spLocks noGrp="1"/>
          </p:cNvSpPr>
          <p:nvPr>
            <p:ph type="sldNum" sz="quarter" idx="4"/>
          </p:nvPr>
        </p:nvSpPr>
        <p:spPr>
          <a:xfrm>
            <a:off x="6457950" y="6356350"/>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FECE36-76A2-4661-A8FD-E84B9F452F57}" type="slidenum">
              <a:rPr lang="zh-CN" altLang="en-US" smtClean="0">
                <a:solidFill>
                  <a:prstClr val="black">
                    <a:tint val="75000"/>
                  </a:prstClr>
                </a:solidFill>
                <a:ea typeface="等线"/>
              </a:rPr>
              <a:pPr defTabSz="457200" fontAlgn="auto">
                <a:spcBef>
                  <a:spcPts val="0"/>
                </a:spcBef>
                <a:spcAft>
                  <a:spcPts val="0"/>
                </a:spcAft>
              </a:pPr>
              <a:t>‹#›</a:t>
            </a:fld>
            <a:endParaRPr lang="zh-CN" altLang="en-US">
              <a:solidFill>
                <a:prstClr val="black">
                  <a:tint val="75000"/>
                </a:prstClr>
              </a:solidFill>
              <a:ea typeface="等线"/>
            </a:endParaRPr>
          </a:p>
        </p:txBody>
      </p:sp>
      <p:sp>
        <p:nvSpPr>
          <p:cNvPr id="9" name="矩形 8">
            <a:extLst>
              <a:ext uri="{FF2B5EF4-FFF2-40B4-BE49-F238E27FC236}">
                <a16:creationId xmlns:a16="http://schemas.microsoft.com/office/drawing/2014/main" id="{BE46928C-4E06-4D1D-96CC-4852D56461D2}"/>
              </a:ext>
            </a:extLst>
          </p:cNvPr>
          <p:cNvSpPr/>
          <p:nvPr userDrawn="1"/>
        </p:nvSpPr>
        <p:spPr>
          <a:xfrm>
            <a:off x="0" y="0"/>
            <a:ext cx="9144000" cy="566670"/>
          </a:xfrm>
          <a:prstGeom prst="rect">
            <a:avLst/>
          </a:prstGeom>
          <a:gradFill>
            <a:gsLst>
              <a:gs pos="0">
                <a:srgbClr val="10218B"/>
              </a:gs>
              <a:gs pos="50000">
                <a:srgbClr val="14218B"/>
              </a:gs>
              <a:gs pos="100000">
                <a:srgbClr val="10218B"/>
              </a:gs>
            </a:gsLst>
          </a:gradFill>
          <a:effectLst>
            <a:outerShdw blurRad="50800" dist="38100" dir="5400000" algn="t" rotWithShape="0">
              <a:schemeClr val="bg2">
                <a:lumMod val="50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457200"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2170727262"/>
      </p:ext>
    </p:extLst>
  </p:cSld>
  <p:clrMap bg1="lt1" tx1="dk1" bg2="lt2" tx2="dk2" accent1="accent1" accent2="accent2" accent3="accent3" accent4="accent4" accent5="accent5" accent6="accent6" hlink="hlink" folHlink="folHlink"/>
  <p:sldLayoutIdLst>
    <p:sldLayoutId id="2147483693" r:id="rId1"/>
    <p:sldLayoutId id="2147483694" r:id="rId2"/>
    <p:sldLayoutId id="2147483695" r:id="rId3"/>
    <p:sldLayoutId id="2147483696" r:id="rId4"/>
    <p:sldLayoutId id="2147483697" r:id="rId5"/>
    <p:sldLayoutId id="2147483698" r:id="rId6"/>
    <p:sldLayoutId id="2147483699" r:id="rId7"/>
    <p:sldLayoutId id="2147483700" r:id="rId8"/>
    <p:sldLayoutId id="2147483701" r:id="rId9"/>
    <p:sldLayoutId id="2147483702" r:id="rId10"/>
    <p:sldLayoutId id="2147483703" r:id="rId11"/>
    <p:sldLayoutId id="2147483704"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zh-CN" altLang="en-US"/>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1269E00-312B-4B16-8BE5-8CE7DC18930C}" type="slidenum">
              <a:rPr lang="zh-CN" altLang="en-US" smtClean="0"/>
              <a:t>‹#›</a:t>
            </a:fld>
            <a:endParaRPr lang="zh-CN" altLang="en-US"/>
          </a:p>
        </p:txBody>
      </p:sp>
      <p:pic>
        <p:nvPicPr>
          <p:cNvPr id="8" name="Picture 10" descr="pkulogo">
            <a:extLst>
              <a:ext uri="{FF2B5EF4-FFF2-40B4-BE49-F238E27FC236}">
                <a16:creationId xmlns:a16="http://schemas.microsoft.com/office/drawing/2014/main" id="{B231E61A-6212-4771-A8C8-26BDF69725FD}"/>
              </a:ext>
            </a:extLst>
          </p:cNvPr>
          <p:cNvPicPr>
            <a:picLocks noChangeAspect="1" noChangeArrowheads="1"/>
          </p:cNvPicPr>
          <p:nvPr userDrawn="1"/>
        </p:nvPicPr>
        <p:blipFill>
          <a:blip r:embed="rId16" cstate="print"/>
          <a:srcRect/>
          <a:stretch>
            <a:fillRect/>
          </a:stretch>
        </p:blipFill>
        <p:spPr bwMode="auto">
          <a:xfrm>
            <a:off x="34925" y="5876925"/>
            <a:ext cx="935038" cy="935038"/>
          </a:xfrm>
          <a:prstGeom prst="rect">
            <a:avLst/>
          </a:prstGeom>
          <a:noFill/>
        </p:spPr>
      </p:pic>
    </p:spTree>
    <p:extLst>
      <p:ext uri="{BB962C8B-B14F-4D97-AF65-F5344CB8AC3E}">
        <p14:creationId xmlns:p14="http://schemas.microsoft.com/office/powerpoint/2010/main" val="2055365859"/>
      </p:ext>
    </p:extLst>
  </p:cSld>
  <p:clrMap bg1="lt1" tx1="dk1" bg2="lt2" tx2="dk2" accent1="accent1" accent2="accent2" accent3="accent3" accent4="accent4" accent5="accent5" accent6="accent6" hlink="hlink" folHlink="folHlink"/>
  <p:sldLayoutIdLst>
    <p:sldLayoutId id="2147483836" r:id="rId1"/>
    <p:sldLayoutId id="2147483837" r:id="rId2"/>
    <p:sldLayoutId id="2147483838" r:id="rId3"/>
    <p:sldLayoutId id="2147483839" r:id="rId4"/>
    <p:sldLayoutId id="2147483840" r:id="rId5"/>
    <p:sldLayoutId id="2147483841" r:id="rId6"/>
    <p:sldLayoutId id="2147483842" r:id="rId7"/>
    <p:sldLayoutId id="2147483843" r:id="rId8"/>
    <p:sldLayoutId id="2147483844" r:id="rId9"/>
    <p:sldLayoutId id="2147483845" r:id="rId10"/>
    <p:sldLayoutId id="2147483846" r:id="rId11"/>
    <p:sldLayoutId id="2147483847" r:id="rId12"/>
    <p:sldLayoutId id="2147483848" r:id="rId13"/>
    <p:sldLayoutId id="2147483849" r:id="rId14"/>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7"/>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4"/>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23" cstate="print"/>
          <a:srcRect l="23978"/>
          <a:stretch>
            <a:fillRect/>
          </a:stretch>
        </p:blipFill>
        <p:spPr bwMode="auto">
          <a:xfrm>
            <a:off x="6507163" y="12704"/>
            <a:ext cx="2627312" cy="669925"/>
          </a:xfrm>
          <a:prstGeom prst="rect">
            <a:avLst/>
          </a:prstGeom>
          <a:noFill/>
        </p:spPr>
      </p:pic>
      <p:pic>
        <p:nvPicPr>
          <p:cNvPr id="6154" name="Picture 10" descr="pkulogo"/>
          <p:cNvPicPr>
            <a:picLocks noChangeAspect="1" noChangeArrowheads="1"/>
          </p:cNvPicPr>
          <p:nvPr/>
        </p:nvPicPr>
        <p:blipFill>
          <a:blip r:embed="rId24" cstate="print"/>
          <a:srcRect/>
          <a:stretch>
            <a:fillRect/>
          </a:stretch>
        </p:blipFill>
        <p:spPr bwMode="auto">
          <a:xfrm>
            <a:off x="34926" y="5876925"/>
            <a:ext cx="935038" cy="935038"/>
          </a:xfrm>
          <a:prstGeom prst="rect">
            <a:avLst/>
          </a:prstGeom>
          <a:noFill/>
        </p:spPr>
      </p:pic>
      <p:sp>
        <p:nvSpPr>
          <p:cNvPr id="6155" name="Text Box 11"/>
          <p:cNvSpPr txBox="1">
            <a:spLocks noChangeArrowheads="1"/>
          </p:cNvSpPr>
          <p:nvPr/>
        </p:nvSpPr>
        <p:spPr bwMode="auto">
          <a:xfrm>
            <a:off x="6662740" y="-26988"/>
            <a:ext cx="941283" cy="523220"/>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extLst>
      <p:ext uri="{BB962C8B-B14F-4D97-AF65-F5344CB8AC3E}">
        <p14:creationId xmlns:p14="http://schemas.microsoft.com/office/powerpoint/2010/main" val="529988143"/>
      </p:ext>
    </p:extLst>
  </p:cSld>
  <p:clrMap bg1="lt1" tx1="dk1" bg2="lt2" tx2="dk2" accent1="accent1" accent2="accent2" accent3="accent3" accent4="accent4" accent5="accent5" accent6="accent6" hlink="hlink" folHlink="folHlink"/>
  <p:sldLayoutIdLst>
    <p:sldLayoutId id="2147483851" r:id="rId1"/>
    <p:sldLayoutId id="2147483852" r:id="rId2"/>
    <p:sldLayoutId id="2147483853" r:id="rId3"/>
    <p:sldLayoutId id="2147483854" r:id="rId4"/>
    <p:sldLayoutId id="2147483855" r:id="rId5"/>
    <p:sldLayoutId id="2147483856" r:id="rId6"/>
    <p:sldLayoutId id="2147483857" r:id="rId7"/>
    <p:sldLayoutId id="2147483858" r:id="rId8"/>
    <p:sldLayoutId id="2147483859" r:id="rId9"/>
    <p:sldLayoutId id="2147483860" r:id="rId10"/>
    <p:sldLayoutId id="2147483861" r:id="rId11"/>
    <p:sldLayoutId id="2147483862" r:id="rId12"/>
    <p:sldLayoutId id="2147483863" r:id="rId13"/>
    <p:sldLayoutId id="2147483864" r:id="rId14"/>
    <p:sldLayoutId id="2147483865" r:id="rId15"/>
    <p:sldLayoutId id="2147483866" r:id="rId16"/>
    <p:sldLayoutId id="2147483868" r:id="rId17"/>
    <p:sldLayoutId id="2147483869" r:id="rId18"/>
    <p:sldLayoutId id="2147483870" r:id="rId19"/>
    <p:sldLayoutId id="2147483871" r:id="rId20"/>
    <p:sldLayoutId id="2147483873" r:id="rId21"/>
  </p:sldLayoutIdLst>
  <p:hf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a:extLst>
              <a:ext uri="{FF2B5EF4-FFF2-40B4-BE49-F238E27FC236}">
                <a16:creationId xmlns:a16="http://schemas.microsoft.com/office/drawing/2014/main" id="{6259847B-ABB4-4566-8CFA-93CE22E306FA}"/>
              </a:ext>
            </a:extLst>
          </p:cNvPr>
          <p:cNvSpPr>
            <a:spLocks noGrp="1"/>
          </p:cNvSpPr>
          <p:nvPr>
            <p:ph type="title"/>
          </p:nvPr>
        </p:nvSpPr>
        <p:spPr>
          <a:xfrm>
            <a:off x="628650" y="365129"/>
            <a:ext cx="78867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a:extLst>
              <a:ext uri="{FF2B5EF4-FFF2-40B4-BE49-F238E27FC236}">
                <a16:creationId xmlns:a16="http://schemas.microsoft.com/office/drawing/2014/main" id="{4FF38F69-EB79-40AE-B85D-66454B3B424B}"/>
              </a:ext>
            </a:extLst>
          </p:cNvPr>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zh-CN" altLang="en-US" dirty="0"/>
              <a:t>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a:extLst>
              <a:ext uri="{FF2B5EF4-FFF2-40B4-BE49-F238E27FC236}">
                <a16:creationId xmlns:a16="http://schemas.microsoft.com/office/drawing/2014/main" id="{36A5A66A-D555-4A02-8B91-21D401585D4A}"/>
              </a:ext>
            </a:extLst>
          </p:cNvPr>
          <p:cNvSpPr>
            <a:spLocks noGrp="1"/>
          </p:cNvSpPr>
          <p:nvPr>
            <p:ph type="dt" sz="half" idx="2"/>
          </p:nvPr>
        </p:nvSpPr>
        <p:spPr>
          <a:xfrm>
            <a:off x="628650" y="6356354"/>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5" name="页脚占位符 4">
            <a:extLst>
              <a:ext uri="{FF2B5EF4-FFF2-40B4-BE49-F238E27FC236}">
                <a16:creationId xmlns:a16="http://schemas.microsoft.com/office/drawing/2014/main" id="{86F9D550-F861-44B6-9652-CCAC2107FE9F}"/>
              </a:ext>
            </a:extLst>
          </p:cNvPr>
          <p:cNvSpPr>
            <a:spLocks noGrp="1"/>
          </p:cNvSpPr>
          <p:nvPr>
            <p:ph type="ftr" sz="quarter" idx="3"/>
          </p:nvPr>
        </p:nvSpPr>
        <p:spPr>
          <a:xfrm>
            <a:off x="3028950" y="6356354"/>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457200" fontAlgn="auto">
              <a:spcBef>
                <a:spcPts val="0"/>
              </a:spcBef>
              <a:spcAft>
                <a:spcPts val="0"/>
              </a:spcAft>
            </a:pPr>
            <a:endParaRPr lang="zh-CN" altLang="en-US">
              <a:solidFill>
                <a:prstClr val="black">
                  <a:tint val="75000"/>
                </a:prstClr>
              </a:solidFill>
              <a:ea typeface="等线"/>
            </a:endParaRPr>
          </a:p>
        </p:txBody>
      </p:sp>
      <p:sp>
        <p:nvSpPr>
          <p:cNvPr id="6" name="灯片编号占位符 5">
            <a:extLst>
              <a:ext uri="{FF2B5EF4-FFF2-40B4-BE49-F238E27FC236}">
                <a16:creationId xmlns:a16="http://schemas.microsoft.com/office/drawing/2014/main" id="{2280425F-BE7D-4554-BECC-8929BF3EC96B}"/>
              </a:ext>
            </a:extLst>
          </p:cNvPr>
          <p:cNvSpPr>
            <a:spLocks noGrp="1"/>
          </p:cNvSpPr>
          <p:nvPr>
            <p:ph type="sldNum" sz="quarter" idx="4"/>
          </p:nvPr>
        </p:nvSpPr>
        <p:spPr>
          <a:xfrm>
            <a:off x="6457950" y="6356354"/>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457200" fontAlgn="auto">
              <a:spcBef>
                <a:spcPts val="0"/>
              </a:spcBef>
              <a:spcAft>
                <a:spcPts val="0"/>
              </a:spcAft>
            </a:pPr>
            <a:fld id="{BBFECE36-76A2-4661-A8FD-E84B9F452F57}" type="slidenum">
              <a:rPr lang="zh-CN" altLang="en-US" smtClean="0">
                <a:solidFill>
                  <a:prstClr val="black">
                    <a:tint val="75000"/>
                  </a:prstClr>
                </a:solidFill>
                <a:ea typeface="等线"/>
              </a:rPr>
              <a:pPr defTabSz="457200" fontAlgn="auto">
                <a:spcBef>
                  <a:spcPts val="0"/>
                </a:spcBef>
                <a:spcAft>
                  <a:spcPts val="0"/>
                </a:spcAft>
              </a:pPr>
              <a:t>‹#›</a:t>
            </a:fld>
            <a:endParaRPr lang="zh-CN" altLang="en-US">
              <a:solidFill>
                <a:prstClr val="black">
                  <a:tint val="75000"/>
                </a:prstClr>
              </a:solidFill>
              <a:ea typeface="等线"/>
            </a:endParaRPr>
          </a:p>
        </p:txBody>
      </p:sp>
      <p:sp>
        <p:nvSpPr>
          <p:cNvPr id="9" name="矩形 8">
            <a:extLst>
              <a:ext uri="{FF2B5EF4-FFF2-40B4-BE49-F238E27FC236}">
                <a16:creationId xmlns:a16="http://schemas.microsoft.com/office/drawing/2014/main" id="{BE46928C-4E06-4D1D-96CC-4852D56461D2}"/>
              </a:ext>
            </a:extLst>
          </p:cNvPr>
          <p:cNvSpPr/>
          <p:nvPr userDrawn="1"/>
        </p:nvSpPr>
        <p:spPr>
          <a:xfrm>
            <a:off x="0" y="0"/>
            <a:ext cx="9144000" cy="566670"/>
          </a:xfrm>
          <a:prstGeom prst="rect">
            <a:avLst/>
          </a:prstGeom>
          <a:gradFill>
            <a:gsLst>
              <a:gs pos="0">
                <a:srgbClr val="10218B"/>
              </a:gs>
              <a:gs pos="50000">
                <a:srgbClr val="14218B"/>
              </a:gs>
              <a:gs pos="100000">
                <a:srgbClr val="10218B"/>
              </a:gs>
            </a:gsLst>
          </a:gradFill>
          <a:effectLst>
            <a:outerShdw blurRad="50800" dist="38100" dir="5400000" algn="t" rotWithShape="0">
              <a:schemeClr val="bg2">
                <a:lumMod val="50000"/>
                <a:alpha val="40000"/>
              </a:schemeClr>
            </a:outerShdw>
          </a:effectLst>
        </p:spPr>
        <p:style>
          <a:lnRef idx="0">
            <a:schemeClr val="accent5"/>
          </a:lnRef>
          <a:fillRef idx="3">
            <a:schemeClr val="accent5"/>
          </a:fillRef>
          <a:effectRef idx="3">
            <a:schemeClr val="accent5"/>
          </a:effectRef>
          <a:fontRef idx="minor">
            <a:schemeClr val="lt1"/>
          </a:fontRef>
        </p:style>
        <p:txBody>
          <a:bodyPr rtlCol="0" anchor="ctr"/>
          <a:lstStyle/>
          <a:p>
            <a:pPr algn="ctr" defTabSz="457200" fontAlgn="auto">
              <a:spcBef>
                <a:spcPts val="0"/>
              </a:spcBef>
              <a:spcAft>
                <a:spcPts val="0"/>
              </a:spcAft>
            </a:pPr>
            <a:endParaRPr lang="zh-CN" altLang="en-US">
              <a:solidFill>
                <a:prstClr val="white"/>
              </a:solidFill>
            </a:endParaRPr>
          </a:p>
        </p:txBody>
      </p:sp>
    </p:spTree>
    <p:extLst>
      <p:ext uri="{BB962C8B-B14F-4D97-AF65-F5344CB8AC3E}">
        <p14:creationId xmlns:p14="http://schemas.microsoft.com/office/powerpoint/2010/main" val="1049398803"/>
      </p:ext>
    </p:extLst>
  </p:cSld>
  <p:clrMap bg1="lt1" tx1="dk1" bg2="lt2" tx2="dk2" accent1="accent1" accent2="accent2" accent3="accent3" accent4="accent4" accent5="accent5" accent6="accent6" hlink="hlink" folHlink="folHlink"/>
  <p:sldLayoutIdLst>
    <p:sldLayoutId id="2147483877" r:id="rId1"/>
    <p:sldLayoutId id="2147483878" r:id="rId2"/>
    <p:sldLayoutId id="2147483879" r:id="rId3"/>
    <p:sldLayoutId id="2147483880" r:id="rId4"/>
    <p:sldLayoutId id="2147483881" r:id="rId5"/>
    <p:sldLayoutId id="2147483882" r:id="rId6"/>
    <p:sldLayoutId id="2147483883" r:id="rId7"/>
    <p:sldLayoutId id="2147483884" r:id="rId8"/>
    <p:sldLayoutId id="2147483885" r:id="rId9"/>
    <p:sldLayoutId id="2147483886" r:id="rId10"/>
    <p:sldLayoutId id="2147483887" r:id="rId11"/>
    <p:sldLayoutId id="2147483888" r:id="rId12"/>
  </p:sldLayoutIdLst>
  <p:hf hdr="0" ftr="0" dt="0"/>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70FB45E-3D00-4D0D-9F32-6053FEFA5324}"/>
              </a:ext>
            </a:extLst>
          </p:cNvPr>
          <p:cNvSpPr>
            <a:spLocks noGrp="1" noChangeArrowheads="1"/>
          </p:cNvSpPr>
          <p:nvPr>
            <p:ph type="title"/>
          </p:nvPr>
        </p:nvSpPr>
        <p:spPr bwMode="auto">
          <a:xfrm>
            <a:off x="457200" y="274638"/>
            <a:ext cx="8229600" cy="1143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ctr" anchorCtr="0" compatLnSpc="1">
            <a:prstTxWarp prst="textNoShape">
              <a:avLst/>
            </a:prstTxWarp>
          </a:bodyPr>
          <a:lstStyle/>
          <a:p>
            <a:pPr lvl="0"/>
            <a:r>
              <a:rPr lang="zh-CN" altLang="en-US"/>
              <a:t>单击此处编辑母版标题样式</a:t>
            </a:r>
          </a:p>
        </p:txBody>
      </p:sp>
      <p:sp>
        <p:nvSpPr>
          <p:cNvPr id="1027" name="Rectangle 3">
            <a:extLst>
              <a:ext uri="{FF2B5EF4-FFF2-40B4-BE49-F238E27FC236}">
                <a16:creationId xmlns:a16="http://schemas.microsoft.com/office/drawing/2014/main" id="{85F631C3-5026-4719-99BE-13A6D61177AB}"/>
              </a:ext>
            </a:extLst>
          </p:cNvPr>
          <p:cNvSpPr>
            <a:spLocks noGrp="1" noChangeArrowheads="1"/>
          </p:cNvSpPr>
          <p:nvPr>
            <p:ph type="body" idx="1"/>
          </p:nvPr>
        </p:nvSpPr>
        <p:spPr bwMode="auto">
          <a:xfrm>
            <a:off x="457200" y="1600200"/>
            <a:ext cx="8229600" cy="45259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148484" name="Rectangle 4">
            <a:extLst>
              <a:ext uri="{FF2B5EF4-FFF2-40B4-BE49-F238E27FC236}">
                <a16:creationId xmlns:a16="http://schemas.microsoft.com/office/drawing/2014/main" id="{A42F280D-CF2F-436C-80C8-54D513B301BA}"/>
              </a:ext>
            </a:extLst>
          </p:cNvPr>
          <p:cNvSpPr>
            <a:spLocks noGrp="1" noChangeArrowheads="1"/>
          </p:cNvSpPr>
          <p:nvPr>
            <p:ph type="dt" sz="half" idx="2"/>
          </p:nvPr>
        </p:nvSpPr>
        <p:spPr bwMode="auto">
          <a:xfrm>
            <a:off x="457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eaLnBrk="1" hangingPunct="1">
              <a:defRPr sz="1400">
                <a:latin typeface="Arial" charset="0"/>
              </a:defRPr>
            </a:lvl1pPr>
          </a:lstStyle>
          <a:p>
            <a:pPr>
              <a:defRPr/>
            </a:pPr>
            <a:endParaRPr lang="en-US" altLang="zh-CN"/>
          </a:p>
        </p:txBody>
      </p:sp>
      <p:sp>
        <p:nvSpPr>
          <p:cNvPr id="148485" name="Rectangle 5">
            <a:extLst>
              <a:ext uri="{FF2B5EF4-FFF2-40B4-BE49-F238E27FC236}">
                <a16:creationId xmlns:a16="http://schemas.microsoft.com/office/drawing/2014/main" id="{CC7D2F24-7C8D-4DA3-854C-93425563DDF9}"/>
              </a:ext>
            </a:extLst>
          </p:cNvPr>
          <p:cNvSpPr>
            <a:spLocks noGrp="1" noChangeArrowheads="1"/>
          </p:cNvSpPr>
          <p:nvPr>
            <p:ph type="ftr" sz="quarter" idx="3"/>
          </p:nvPr>
        </p:nvSpPr>
        <p:spPr bwMode="auto">
          <a:xfrm>
            <a:off x="3124200" y="6245225"/>
            <a:ext cx="2895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ctr" eaLnBrk="1" hangingPunct="1">
              <a:defRPr sz="1400">
                <a:latin typeface="Arial" charset="0"/>
              </a:defRPr>
            </a:lvl1pPr>
          </a:lstStyle>
          <a:p>
            <a:pPr>
              <a:defRPr/>
            </a:pPr>
            <a:endParaRPr lang="en-US" altLang="zh-CN"/>
          </a:p>
        </p:txBody>
      </p:sp>
      <p:sp>
        <p:nvSpPr>
          <p:cNvPr id="148486" name="Rectangle 6">
            <a:extLst>
              <a:ext uri="{FF2B5EF4-FFF2-40B4-BE49-F238E27FC236}">
                <a16:creationId xmlns:a16="http://schemas.microsoft.com/office/drawing/2014/main" id="{AEBF6C50-54F9-4D92-B3DE-851249D5D304}"/>
              </a:ext>
            </a:extLst>
          </p:cNvPr>
          <p:cNvSpPr>
            <a:spLocks noGrp="1" noChangeArrowheads="1"/>
          </p:cNvSpPr>
          <p:nvPr>
            <p:ph type="sldNum" sz="quarter" idx="4"/>
          </p:nvPr>
        </p:nvSpPr>
        <p:spPr bwMode="auto">
          <a:xfrm>
            <a:off x="6553200" y="6245225"/>
            <a:ext cx="2133600" cy="47625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eaLnBrk="1" hangingPunct="1">
              <a:defRPr sz="1400" smtClean="0"/>
            </a:lvl1pPr>
          </a:lstStyle>
          <a:p>
            <a:pPr>
              <a:defRPr/>
            </a:pPr>
            <a:fld id="{70D7C317-CB93-4638-92BA-914D75C3B41B}" type="slidenum">
              <a:rPr lang="en-US" altLang="zh-CN"/>
              <a:pPr>
                <a:defRPr/>
              </a:pPr>
              <a:t>‹#›</a:t>
            </a:fld>
            <a:endParaRPr lang="en-US" altLang="zh-CN"/>
          </a:p>
        </p:txBody>
      </p:sp>
    </p:spTree>
    <p:extLst>
      <p:ext uri="{BB962C8B-B14F-4D97-AF65-F5344CB8AC3E}">
        <p14:creationId xmlns:p14="http://schemas.microsoft.com/office/powerpoint/2010/main" val="2839851129"/>
      </p:ext>
    </p:extLst>
  </p:cSld>
  <p:clrMap bg1="lt1" tx1="dk1" bg2="lt2" tx2="dk2" accent1="accent1" accent2="accent2" accent3="accent3" accent4="accent4" accent5="accent5" accent6="accent6" hlink="hlink" folHlink="folHlink"/>
  <p:sldLayoutIdLst>
    <p:sldLayoutId id="2147483890" r:id="rId1"/>
    <p:sldLayoutId id="2147483891" r:id="rId2"/>
    <p:sldLayoutId id="2147483892" r:id="rId3"/>
    <p:sldLayoutId id="2147483893" r:id="rId4"/>
    <p:sldLayoutId id="2147483894" r:id="rId5"/>
    <p:sldLayoutId id="2147483895" r:id="rId6"/>
    <p:sldLayoutId id="2147483896" r:id="rId7"/>
    <p:sldLayoutId id="2147483897" r:id="rId8"/>
    <p:sldLayoutId id="2147483898" r:id="rId9"/>
    <p:sldLayoutId id="2147483899" r:id="rId10"/>
    <p:sldLayoutId id="2147483900" r:id="rId11"/>
    <p:sldLayoutId id="2147483901" r:id="rId12"/>
    <p:sldLayoutId id="2147483902" r:id="rId13"/>
  </p:sldLayoutIdLst>
  <p:hf hdr="0" ftr="0" dt="0"/>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ea typeface="宋体" pitchFamily="2" charset="-122"/>
        </a:defRPr>
      </a:lvl2pPr>
      <a:lvl3pPr algn="ctr" rtl="0" eaLnBrk="0" fontAlgn="base" hangingPunct="0">
        <a:spcBef>
          <a:spcPct val="0"/>
        </a:spcBef>
        <a:spcAft>
          <a:spcPct val="0"/>
        </a:spcAft>
        <a:defRPr sz="4400">
          <a:solidFill>
            <a:schemeClr val="tx2"/>
          </a:solidFill>
          <a:latin typeface="Arial" charset="0"/>
          <a:ea typeface="宋体" pitchFamily="2" charset="-122"/>
        </a:defRPr>
      </a:lvl3pPr>
      <a:lvl4pPr algn="ctr" rtl="0" eaLnBrk="0" fontAlgn="base" hangingPunct="0">
        <a:spcBef>
          <a:spcPct val="0"/>
        </a:spcBef>
        <a:spcAft>
          <a:spcPct val="0"/>
        </a:spcAft>
        <a:defRPr sz="4400">
          <a:solidFill>
            <a:schemeClr val="tx2"/>
          </a:solidFill>
          <a:latin typeface="Arial" charset="0"/>
          <a:ea typeface="宋体" pitchFamily="2" charset="-122"/>
        </a:defRPr>
      </a:lvl4pPr>
      <a:lvl5pPr algn="ctr" rtl="0" eaLnBrk="0" fontAlgn="base" hangingPunct="0">
        <a:spcBef>
          <a:spcPct val="0"/>
        </a:spcBef>
        <a:spcAft>
          <a:spcPct val="0"/>
        </a:spcAft>
        <a:defRPr sz="4400">
          <a:solidFill>
            <a:schemeClr val="tx2"/>
          </a:solidFill>
          <a:latin typeface="Arial" charset="0"/>
          <a:ea typeface="宋体" pitchFamily="2" charset="-122"/>
        </a:defRPr>
      </a:lvl5pPr>
      <a:lvl6pPr marL="457200" algn="ctr" rtl="0" fontAlgn="base">
        <a:spcBef>
          <a:spcPct val="0"/>
        </a:spcBef>
        <a:spcAft>
          <a:spcPct val="0"/>
        </a:spcAft>
        <a:defRPr sz="4400">
          <a:solidFill>
            <a:schemeClr val="tx2"/>
          </a:solidFill>
          <a:latin typeface="Arial" charset="0"/>
          <a:ea typeface="宋体" pitchFamily="2" charset="-122"/>
        </a:defRPr>
      </a:lvl6pPr>
      <a:lvl7pPr marL="914400" algn="ctr" rtl="0" fontAlgn="base">
        <a:spcBef>
          <a:spcPct val="0"/>
        </a:spcBef>
        <a:spcAft>
          <a:spcPct val="0"/>
        </a:spcAft>
        <a:defRPr sz="4400">
          <a:solidFill>
            <a:schemeClr val="tx2"/>
          </a:solidFill>
          <a:latin typeface="Arial" charset="0"/>
          <a:ea typeface="宋体" pitchFamily="2" charset="-122"/>
        </a:defRPr>
      </a:lvl7pPr>
      <a:lvl8pPr marL="1371600" algn="ctr" rtl="0" fontAlgn="base">
        <a:spcBef>
          <a:spcPct val="0"/>
        </a:spcBef>
        <a:spcAft>
          <a:spcPct val="0"/>
        </a:spcAft>
        <a:defRPr sz="4400">
          <a:solidFill>
            <a:schemeClr val="tx2"/>
          </a:solidFill>
          <a:latin typeface="Arial" charset="0"/>
          <a:ea typeface="宋体" pitchFamily="2" charset="-122"/>
        </a:defRPr>
      </a:lvl8pPr>
      <a:lvl9pPr marL="1828800" algn="ctr" rtl="0" fontAlgn="base">
        <a:spcBef>
          <a:spcPct val="0"/>
        </a:spcBef>
        <a:spcAft>
          <a:spcPct val="0"/>
        </a:spcAft>
        <a:defRPr sz="4400">
          <a:solidFill>
            <a:schemeClr val="tx2"/>
          </a:solidFill>
          <a:latin typeface="Arial" charset="0"/>
          <a:ea typeface="宋体" pitchFamily="2" charset="-122"/>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ea typeface="+mn-ea"/>
        </a:defRPr>
      </a:lvl2pPr>
      <a:lvl3pPr marL="1143000" indent="-228600" algn="l" rtl="0" eaLnBrk="0" fontAlgn="base" hangingPunct="0">
        <a:spcBef>
          <a:spcPct val="20000"/>
        </a:spcBef>
        <a:spcAft>
          <a:spcPct val="0"/>
        </a:spcAft>
        <a:buChar char="•"/>
        <a:defRPr sz="2400">
          <a:solidFill>
            <a:schemeClr val="tx1"/>
          </a:solidFill>
          <a:latin typeface="+mn-lt"/>
          <a:ea typeface="+mn-ea"/>
        </a:defRPr>
      </a:lvl3pPr>
      <a:lvl4pPr marL="1600200" indent="-228600" algn="l" rtl="0" eaLnBrk="0" fontAlgn="base" hangingPunct="0">
        <a:spcBef>
          <a:spcPct val="20000"/>
        </a:spcBef>
        <a:spcAft>
          <a:spcPct val="0"/>
        </a:spcAft>
        <a:buChar char="–"/>
        <a:defRPr sz="2000">
          <a:solidFill>
            <a:schemeClr val="tx1"/>
          </a:solidFill>
          <a:latin typeface="+mn-lt"/>
          <a:ea typeface="+mn-ea"/>
        </a:defRPr>
      </a:lvl4pPr>
      <a:lvl5pPr marL="2057400" indent="-228600" algn="l" rtl="0" eaLnBrk="0" fontAlgn="base" hangingPunct="0">
        <a:spcBef>
          <a:spcPct val="20000"/>
        </a:spcBef>
        <a:spcAft>
          <a:spcPct val="0"/>
        </a:spcAft>
        <a:buChar char="»"/>
        <a:defRPr sz="2000">
          <a:solidFill>
            <a:schemeClr val="tx1"/>
          </a:solidFill>
          <a:latin typeface="+mn-lt"/>
          <a:ea typeface="+mn-ea"/>
        </a:defRPr>
      </a:lvl5pPr>
      <a:lvl6pPr marL="2514600" indent="-228600" algn="l" rtl="0" fontAlgn="base">
        <a:spcBef>
          <a:spcPct val="20000"/>
        </a:spcBef>
        <a:spcAft>
          <a:spcPct val="0"/>
        </a:spcAft>
        <a:buChar char="»"/>
        <a:defRPr sz="2000">
          <a:solidFill>
            <a:schemeClr val="tx1"/>
          </a:solidFill>
          <a:latin typeface="+mn-lt"/>
          <a:ea typeface="+mn-ea"/>
        </a:defRPr>
      </a:lvl6pPr>
      <a:lvl7pPr marL="2971800" indent="-228600" algn="l" rtl="0" fontAlgn="base">
        <a:spcBef>
          <a:spcPct val="20000"/>
        </a:spcBef>
        <a:spcAft>
          <a:spcPct val="0"/>
        </a:spcAft>
        <a:buChar char="»"/>
        <a:defRPr sz="2000">
          <a:solidFill>
            <a:schemeClr val="tx1"/>
          </a:solidFill>
          <a:latin typeface="+mn-lt"/>
          <a:ea typeface="+mn-ea"/>
        </a:defRPr>
      </a:lvl7pPr>
      <a:lvl8pPr marL="3429000" indent="-228600" algn="l" rtl="0" fontAlgn="base">
        <a:spcBef>
          <a:spcPct val="20000"/>
        </a:spcBef>
        <a:spcAft>
          <a:spcPct val="0"/>
        </a:spcAft>
        <a:buChar char="»"/>
        <a:defRPr sz="2000">
          <a:solidFill>
            <a:schemeClr val="tx1"/>
          </a:solidFill>
          <a:latin typeface="+mn-lt"/>
          <a:ea typeface="+mn-ea"/>
        </a:defRPr>
      </a:lvl8pPr>
      <a:lvl9pPr marL="3886200" indent="-228600" algn="l" rtl="0" fontAlgn="base">
        <a:spcBef>
          <a:spcPct val="20000"/>
        </a:spcBef>
        <a:spcAft>
          <a:spcPct val="0"/>
        </a:spcAft>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146" name="Rectangle 2"/>
          <p:cNvSpPr>
            <a:spLocks noGrp="1" noChangeArrowheads="1"/>
          </p:cNvSpPr>
          <p:nvPr>
            <p:ph type="title"/>
          </p:nvPr>
        </p:nvSpPr>
        <p:spPr bwMode="auto">
          <a:xfrm>
            <a:off x="457200" y="277813"/>
            <a:ext cx="8229600" cy="11398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单击此处编辑母版标题样式</a:t>
            </a:r>
          </a:p>
        </p:txBody>
      </p:sp>
      <p:sp>
        <p:nvSpPr>
          <p:cNvPr id="6147" name="Rectangle 3"/>
          <p:cNvSpPr>
            <a:spLocks noGrp="1" noChangeArrowheads="1"/>
          </p:cNvSpPr>
          <p:nvPr>
            <p:ph type="body" idx="1"/>
          </p:nvPr>
        </p:nvSpPr>
        <p:spPr bwMode="auto">
          <a:xfrm>
            <a:off x="457200" y="1600200"/>
            <a:ext cx="8229600" cy="453072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150" name="Rectangle 6"/>
          <p:cNvSpPr>
            <a:spLocks noGrp="1" noChangeArrowheads="1"/>
          </p:cNvSpPr>
          <p:nvPr>
            <p:ph type="sldNum" sz="quarter" idx="4"/>
          </p:nvPr>
        </p:nvSpPr>
        <p:spPr bwMode="auto">
          <a:xfrm>
            <a:off x="6553200" y="6243638"/>
            <a:ext cx="21336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atin typeface="+mj-lt"/>
              </a:defRPr>
            </a:lvl1pPr>
          </a:lstStyle>
          <a:p>
            <a:fld id="{CCCBE6A4-3805-4555-AF78-97CAF8D2FA0B}" type="slidenum">
              <a:rPr lang="en-US" altLang="zh-CN"/>
              <a:pPr/>
              <a:t>‹#›</a:t>
            </a:fld>
            <a:endParaRPr lang="en-US" altLang="zh-CN"/>
          </a:p>
        </p:txBody>
      </p:sp>
      <p:sp>
        <p:nvSpPr>
          <p:cNvPr id="6151" name="Freeform 7"/>
          <p:cNvSpPr>
            <a:spLocks noChangeArrowheads="1"/>
          </p:cNvSpPr>
          <p:nvPr/>
        </p:nvSpPr>
        <p:spPr bwMode="auto">
          <a:xfrm>
            <a:off x="381000" y="228600"/>
            <a:ext cx="8229600" cy="609600"/>
          </a:xfrm>
          <a:custGeom>
            <a:avLst/>
            <a:gdLst/>
            <a:ahLst/>
            <a:cxnLst>
              <a:cxn ang="0">
                <a:pos x="0" y="1000"/>
              </a:cxn>
              <a:cxn ang="0">
                <a:pos x="0" y="0"/>
              </a:cxn>
              <a:cxn ang="0">
                <a:pos x="1000" y="0"/>
              </a:cxn>
            </a:cxnLst>
            <a:rect l="0" t="0" r="r" b="b"/>
            <a:pathLst>
              <a:path w="1000" h="1000">
                <a:moveTo>
                  <a:pt x="0" y="1000"/>
                </a:moveTo>
                <a:lnTo>
                  <a:pt x="0" y="0"/>
                </a:lnTo>
                <a:lnTo>
                  <a:pt x="1000" y="0"/>
                </a:lnTo>
              </a:path>
            </a:pathLst>
          </a:custGeom>
          <a:noFill/>
          <a:ln w="19050" cap="flat" cmpd="sng">
            <a:solidFill>
              <a:schemeClr val="accent1"/>
            </a:solidFill>
            <a:prstDash val="solid"/>
            <a:miter lim="800000"/>
            <a:headEnd/>
            <a:tailEnd/>
          </a:ln>
        </p:spPr>
        <p:txBody>
          <a:bodyPr/>
          <a:lstStyle/>
          <a:p>
            <a:endParaRPr lang="zh-CN" altLang="en-US"/>
          </a:p>
        </p:txBody>
      </p:sp>
      <p:sp>
        <p:nvSpPr>
          <p:cNvPr id="6152" name="Line 8"/>
          <p:cNvSpPr>
            <a:spLocks noChangeShapeType="1"/>
          </p:cNvSpPr>
          <p:nvPr/>
        </p:nvSpPr>
        <p:spPr bwMode="auto">
          <a:xfrm>
            <a:off x="1143000" y="6335713"/>
            <a:ext cx="7543800" cy="0"/>
          </a:xfrm>
          <a:prstGeom prst="line">
            <a:avLst/>
          </a:prstGeom>
          <a:noFill/>
          <a:ln w="19050">
            <a:solidFill>
              <a:schemeClr val="accent1"/>
            </a:solidFill>
            <a:round/>
            <a:headEnd/>
            <a:tailEnd/>
          </a:ln>
          <a:effectLst/>
        </p:spPr>
        <p:txBody>
          <a:bodyPr/>
          <a:lstStyle/>
          <a:p>
            <a:endParaRPr lang="zh-CN" altLang="en-US"/>
          </a:p>
        </p:txBody>
      </p:sp>
      <p:pic>
        <p:nvPicPr>
          <p:cNvPr id="6153" name="Picture 9" descr="banner_pku"/>
          <p:cNvPicPr>
            <a:picLocks noChangeAspect="1" noChangeArrowheads="1"/>
          </p:cNvPicPr>
          <p:nvPr/>
        </p:nvPicPr>
        <p:blipFill>
          <a:blip r:embed="rId19" cstate="print"/>
          <a:srcRect l="23978"/>
          <a:stretch>
            <a:fillRect/>
          </a:stretch>
        </p:blipFill>
        <p:spPr bwMode="auto">
          <a:xfrm>
            <a:off x="6507163" y="12700"/>
            <a:ext cx="2627312" cy="669925"/>
          </a:xfrm>
          <a:prstGeom prst="rect">
            <a:avLst/>
          </a:prstGeom>
          <a:noFill/>
        </p:spPr>
      </p:pic>
      <p:pic>
        <p:nvPicPr>
          <p:cNvPr id="6154" name="Picture 10" descr="pkulogo"/>
          <p:cNvPicPr>
            <a:picLocks noChangeAspect="1" noChangeArrowheads="1"/>
          </p:cNvPicPr>
          <p:nvPr/>
        </p:nvPicPr>
        <p:blipFill>
          <a:blip r:embed="rId20" cstate="print"/>
          <a:srcRect/>
          <a:stretch>
            <a:fillRect/>
          </a:stretch>
        </p:blipFill>
        <p:spPr bwMode="auto">
          <a:xfrm>
            <a:off x="34925" y="5876925"/>
            <a:ext cx="935038" cy="935038"/>
          </a:xfrm>
          <a:prstGeom prst="rect">
            <a:avLst/>
          </a:prstGeom>
          <a:noFill/>
        </p:spPr>
      </p:pic>
      <p:sp>
        <p:nvSpPr>
          <p:cNvPr id="6155" name="Text Box 11"/>
          <p:cNvSpPr txBox="1">
            <a:spLocks noChangeArrowheads="1"/>
          </p:cNvSpPr>
          <p:nvPr/>
        </p:nvSpPr>
        <p:spPr bwMode="auto">
          <a:xfrm>
            <a:off x="6662738" y="-26988"/>
            <a:ext cx="933450" cy="519113"/>
          </a:xfrm>
          <a:prstGeom prst="rect">
            <a:avLst/>
          </a:prstGeom>
          <a:noFill/>
          <a:ln w="9525">
            <a:noFill/>
            <a:miter lim="800000"/>
            <a:headEnd/>
            <a:tailEnd/>
          </a:ln>
          <a:effectLst/>
        </p:spPr>
        <p:txBody>
          <a:bodyPr wrap="none">
            <a:spAutoFit/>
          </a:bodyPr>
          <a:lstStyle/>
          <a:p>
            <a:r>
              <a:rPr lang="en-US" altLang="zh-CN" sz="2800">
                <a:solidFill>
                  <a:schemeClr val="accent1"/>
                </a:solidFill>
                <a:latin typeface="Impact" pitchFamily="34" charset="0"/>
                <a:ea typeface="PMingLiU" pitchFamily="18" charset="-120"/>
              </a:rPr>
              <a:t>ICQM</a:t>
            </a:r>
          </a:p>
        </p:txBody>
      </p:sp>
      <p:sp>
        <p:nvSpPr>
          <p:cNvPr id="6156" name="Rectangle 12"/>
          <p:cNvSpPr>
            <a:spLocks noChangeArrowheads="1"/>
          </p:cNvSpPr>
          <p:nvPr/>
        </p:nvSpPr>
        <p:spPr bwMode="auto">
          <a:xfrm>
            <a:off x="6662738" y="352425"/>
            <a:ext cx="1296987" cy="336550"/>
          </a:xfrm>
          <a:prstGeom prst="rect">
            <a:avLst/>
          </a:prstGeom>
          <a:noFill/>
          <a:ln w="9525">
            <a:noFill/>
            <a:miter lim="800000"/>
            <a:headEnd/>
            <a:tailEnd/>
          </a:ln>
          <a:effectLst/>
        </p:spPr>
        <p:txBody>
          <a:bodyPr>
            <a:spAutoFit/>
          </a:bodyPr>
          <a:lstStyle/>
          <a:p>
            <a:r>
              <a:rPr lang="en-US" altLang="en-US" sz="800" b="1" i="1"/>
              <a:t>International Center </a:t>
            </a:r>
            <a:br>
              <a:rPr lang="en-US" altLang="zh-CN" sz="800" b="1" i="1"/>
            </a:br>
            <a:r>
              <a:rPr lang="en-US" altLang="en-US" sz="800" b="1" i="1"/>
              <a:t>for Quantum Materials</a:t>
            </a:r>
            <a:endParaRPr lang="en-US" altLang="zh-CN" sz="800" b="1" i="1"/>
          </a:p>
        </p:txBody>
      </p:sp>
    </p:spTree>
    <p:extLst>
      <p:ext uri="{BB962C8B-B14F-4D97-AF65-F5344CB8AC3E}">
        <p14:creationId xmlns:p14="http://schemas.microsoft.com/office/powerpoint/2010/main" val="1276690495"/>
      </p:ext>
    </p:extLst>
  </p:cSld>
  <p:clrMap bg1="lt1" tx1="dk1" bg2="lt2" tx2="dk2" accent1="accent1" accent2="accent2" accent3="accent3" accent4="accent4" accent5="accent5" accent6="accent6" hlink="hlink" folHlink="folHlink"/>
  <p:sldLayoutIdLst>
    <p:sldLayoutId id="2147483904" r:id="rId1"/>
    <p:sldLayoutId id="2147483905" r:id="rId2"/>
    <p:sldLayoutId id="2147483906" r:id="rId3"/>
    <p:sldLayoutId id="2147483907" r:id="rId4"/>
    <p:sldLayoutId id="2147483908" r:id="rId5"/>
    <p:sldLayoutId id="2147483909" r:id="rId6"/>
    <p:sldLayoutId id="2147483910" r:id="rId7"/>
    <p:sldLayoutId id="2147483911" r:id="rId8"/>
    <p:sldLayoutId id="2147483912" r:id="rId9"/>
    <p:sldLayoutId id="2147483913" r:id="rId10"/>
    <p:sldLayoutId id="2147483914" r:id="rId11"/>
    <p:sldLayoutId id="2147483915" r:id="rId12"/>
    <p:sldLayoutId id="2147483916" r:id="rId13"/>
    <p:sldLayoutId id="2147483917" r:id="rId14"/>
    <p:sldLayoutId id="2147483918" r:id="rId15"/>
    <p:sldLayoutId id="2147483919" r:id="rId16"/>
    <p:sldLayoutId id="2147483920" r:id="rId17"/>
  </p:sldLayoutIdLst>
  <p:hf sldNum="0" hdr="0" ftr="0" dt="0"/>
  <p:txStyles>
    <p:title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p:titleStyle>
    <p:bodyStyle>
      <a:lvl1pPr marL="342900" indent="-342900" algn="l" rtl="0" fontAlgn="base">
        <a:spcBef>
          <a:spcPct val="20000"/>
        </a:spcBef>
        <a:spcAft>
          <a:spcPct val="0"/>
        </a:spcAft>
        <a:buClr>
          <a:schemeClr val="accent1"/>
        </a:buClr>
        <a:buSzPct val="65000"/>
        <a:buFont typeface="Wingdings" pitchFamily="2" charset="2"/>
        <a:buChar char="n"/>
        <a:defRPr sz="3000">
          <a:solidFill>
            <a:schemeClr val="tx1"/>
          </a:solidFill>
          <a:latin typeface="+mn-lt"/>
          <a:ea typeface="+mn-ea"/>
          <a:cs typeface="+mn-cs"/>
        </a:defRPr>
      </a:lvl1pPr>
      <a:lvl2pPr marL="669925" indent="-325438" algn="l" rtl="0" fontAlgn="base">
        <a:spcBef>
          <a:spcPct val="20000"/>
        </a:spcBef>
        <a:spcAft>
          <a:spcPct val="0"/>
        </a:spcAft>
        <a:buClr>
          <a:schemeClr val="accent2"/>
        </a:buClr>
        <a:buSzPct val="60000"/>
        <a:buFont typeface="Wingdings" pitchFamily="2" charset="2"/>
        <a:buChar char="q"/>
        <a:defRPr sz="2600">
          <a:solidFill>
            <a:schemeClr val="tx1"/>
          </a:solidFill>
          <a:latin typeface="+mn-lt"/>
          <a:ea typeface="+mn-ea"/>
        </a:defRPr>
      </a:lvl2pPr>
      <a:lvl3pPr marL="1022350" indent="-350838" algn="l" rtl="0" fontAlgn="base">
        <a:spcBef>
          <a:spcPct val="20000"/>
        </a:spcBef>
        <a:spcAft>
          <a:spcPct val="0"/>
        </a:spcAft>
        <a:buClr>
          <a:schemeClr val="accent1"/>
        </a:buClr>
        <a:buSzPct val="65000"/>
        <a:buFont typeface="Wingdings" pitchFamily="2" charset="2"/>
        <a:buChar char="n"/>
        <a:defRPr sz="2200">
          <a:solidFill>
            <a:schemeClr val="tx1"/>
          </a:solidFill>
          <a:latin typeface="+mn-lt"/>
          <a:ea typeface="+mn-ea"/>
        </a:defRPr>
      </a:lvl3pPr>
      <a:lvl4pPr marL="1339850" indent="-315913" algn="l" rtl="0" fontAlgn="base">
        <a:spcBef>
          <a:spcPct val="20000"/>
        </a:spcBef>
        <a:spcAft>
          <a:spcPct val="0"/>
        </a:spcAft>
        <a:buClr>
          <a:schemeClr val="accent2"/>
        </a:buClr>
        <a:buSzPct val="70000"/>
        <a:buFont typeface="Wingdings" pitchFamily="2" charset="2"/>
        <a:buChar char="q"/>
        <a:defRPr sz="2000">
          <a:solidFill>
            <a:schemeClr val="tx1"/>
          </a:solidFill>
          <a:latin typeface="+mn-lt"/>
          <a:ea typeface="+mn-ea"/>
        </a:defRPr>
      </a:lvl4pPr>
      <a:lvl5pPr marL="16811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5pPr>
      <a:lvl6pPr marL="21383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6pPr>
      <a:lvl7pPr marL="25955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7pPr>
      <a:lvl8pPr marL="30527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8pPr>
      <a:lvl9pPr marL="3509963" indent="-339725" algn="l" rtl="0" fontAlgn="base">
        <a:spcBef>
          <a:spcPct val="20000"/>
        </a:spcBef>
        <a:spcAft>
          <a:spcPct val="0"/>
        </a:spcAft>
        <a:buClr>
          <a:schemeClr val="accent1"/>
        </a:buClr>
        <a:buSzPct val="75000"/>
        <a:buFont typeface="Wingdings" pitchFamily="2" charset="2"/>
        <a:buChar char="§"/>
        <a:defRPr sz="2000">
          <a:solidFill>
            <a:schemeClr val="tx1"/>
          </a:solidFill>
          <a:latin typeface="+mn-lt"/>
          <a:ea typeface="+mn-ea"/>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6.xml"/></Relationships>
</file>

<file path=ppt/slides/_rels/slide10.xml.rels><?xml version="1.0" encoding="UTF-8" standalone="yes"?>
<Relationships xmlns="http://schemas.openxmlformats.org/package/2006/relationships"><Relationship Id="rId3" Type="http://schemas.openxmlformats.org/officeDocument/2006/relationships/image" Target="../media/image18.emf"/><Relationship Id="rId2" Type="http://schemas.openxmlformats.org/officeDocument/2006/relationships/image" Target="../media/image17.emf"/><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70.png"/><Relationship Id="rId2" Type="http://schemas.openxmlformats.org/officeDocument/2006/relationships/image" Target="../media/image19.emf"/><Relationship Id="rId1" Type="http://schemas.openxmlformats.org/officeDocument/2006/relationships/slideLayout" Target="../slideLayouts/slideLayout2.xml"/><Relationship Id="rId4" Type="http://schemas.openxmlformats.org/officeDocument/2006/relationships/image" Target="../media/image1180.png"/></Relationships>
</file>

<file path=ppt/slides/_rels/slide12.xml.rels><?xml version="1.0" encoding="UTF-8" standalone="yes"?>
<Relationships xmlns="http://schemas.openxmlformats.org/package/2006/relationships"><Relationship Id="rId2" Type="http://schemas.openxmlformats.org/officeDocument/2006/relationships/image" Target="../media/image20.emf"/><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21.emf"/><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22.emf"/><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23.emf"/><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24.emf"/></Relationships>
</file>

<file path=ppt/slides/_rels/slide16.xml.rels><?xml version="1.0" encoding="UTF-8" standalone="yes"?>
<Relationships xmlns="http://schemas.openxmlformats.org/package/2006/relationships"><Relationship Id="rId3" Type="http://schemas.openxmlformats.org/officeDocument/2006/relationships/image" Target="../media/image26.emf"/><Relationship Id="rId2" Type="http://schemas.openxmlformats.org/officeDocument/2006/relationships/image" Target="../media/image25.emf"/><Relationship Id="rId1" Type="http://schemas.openxmlformats.org/officeDocument/2006/relationships/slideLayout" Target="../slideLayouts/slideLayout2.xml"/><Relationship Id="rId4" Type="http://schemas.openxmlformats.org/officeDocument/2006/relationships/image" Target="../media/image18.emf"/></Relationships>
</file>

<file path=ppt/slides/_rels/slide17.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32.jpeg"/><Relationship Id="rId5" Type="http://schemas.openxmlformats.org/officeDocument/2006/relationships/image" Target="../media/image31.jpeg"/><Relationship Id="rId4" Type="http://schemas.openxmlformats.org/officeDocument/2006/relationships/image" Target="../media/image30.png"/></Relationships>
</file>

<file path=ppt/slides/_rels/slide19.xml.rels><?xml version="1.0" encoding="UTF-8" standalone="yes"?>
<Relationships xmlns="http://schemas.openxmlformats.org/package/2006/relationships"><Relationship Id="rId2" Type="http://schemas.openxmlformats.org/officeDocument/2006/relationships/image" Target="../media/image33.em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5.emf"/><Relationship Id="rId2" Type="http://schemas.openxmlformats.org/officeDocument/2006/relationships/image" Target="../media/image34.emf"/><Relationship Id="rId1" Type="http://schemas.openxmlformats.org/officeDocument/2006/relationships/slideLayout" Target="../slideLayouts/slideLayout2.xml"/><Relationship Id="rId6" Type="http://schemas.openxmlformats.org/officeDocument/2006/relationships/image" Target="../media/image38.emf"/><Relationship Id="rId5" Type="http://schemas.openxmlformats.org/officeDocument/2006/relationships/image" Target="../media/image37.emf"/><Relationship Id="rId4" Type="http://schemas.openxmlformats.org/officeDocument/2006/relationships/image" Target="../media/image36.emf"/></Relationships>
</file>

<file path=ppt/slides/_rels/slide21.xml.rels><?xml version="1.0" encoding="UTF-8" standalone="yes"?>
<Relationships xmlns="http://schemas.openxmlformats.org/package/2006/relationships"><Relationship Id="rId2" Type="http://schemas.openxmlformats.org/officeDocument/2006/relationships/image" Target="../media/image39.emf"/><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41.emf"/><Relationship Id="rId2" Type="http://schemas.openxmlformats.org/officeDocument/2006/relationships/image" Target="../media/image40.emf"/><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42.wmf"/><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2" Type="http://schemas.openxmlformats.org/officeDocument/2006/relationships/image" Target="../media/image44.emf"/><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45.emf"/><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46.emf"/><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slideLayout" Target="../slideLayouts/slideLayout54.xml"/><Relationship Id="rId7" Type="http://schemas.openxmlformats.org/officeDocument/2006/relationships/image" Target="../media/image50.png"/><Relationship Id="rId2" Type="http://schemas.openxmlformats.org/officeDocument/2006/relationships/video" Target="file:///D:\Work\Talks&amp;Reports\Invited\seminars\CaSTL_UCI_2014Mar\Movies\water.avi" TargetMode="External"/><Relationship Id="rId1" Type="http://schemas.microsoft.com/office/2007/relationships/media" Target="file:///D:\Work\Talks&amp;Reports\Invited\seminars\CaSTL_UCI_2014Mar\Movies\water.avi" TargetMode="External"/><Relationship Id="rId6" Type="http://schemas.openxmlformats.org/officeDocument/2006/relationships/image" Target="../media/image49.png"/><Relationship Id="rId5" Type="http://schemas.openxmlformats.org/officeDocument/2006/relationships/image" Target="../media/image48.gif"/><Relationship Id="rId4" Type="http://schemas.openxmlformats.org/officeDocument/2006/relationships/image" Target="../media/image47.gif"/></Relationships>
</file>

<file path=ppt/slides/_rels/slide3.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52.wmf"/><Relationship Id="rId2" Type="http://schemas.openxmlformats.org/officeDocument/2006/relationships/image" Target="../media/image51.png"/><Relationship Id="rId1" Type="http://schemas.openxmlformats.org/officeDocument/2006/relationships/slideLayout" Target="../slideLayouts/slideLayout54.xml"/></Relationships>
</file>

<file path=ppt/slides/_rels/slide3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image" Target="../media/image53.png"/><Relationship Id="rId1" Type="http://schemas.openxmlformats.org/officeDocument/2006/relationships/slideLayout" Target="../slideLayouts/slideLayout60.xml"/><Relationship Id="rId5" Type="http://schemas.openxmlformats.org/officeDocument/2006/relationships/image" Target="../media/image56.png"/><Relationship Id="rId4" Type="http://schemas.openxmlformats.org/officeDocument/2006/relationships/image" Target="../media/image55.png"/></Relationships>
</file>

<file path=ppt/slides/_rels/slide32.xml.rels><?xml version="1.0" encoding="UTF-8" standalone="yes"?>
<Relationships xmlns="http://schemas.openxmlformats.org/package/2006/relationships"><Relationship Id="rId3" Type="http://schemas.openxmlformats.org/officeDocument/2006/relationships/image" Target="../media/image58.emf"/><Relationship Id="rId2" Type="http://schemas.openxmlformats.org/officeDocument/2006/relationships/image" Target="../media/image57.emf"/><Relationship Id="rId1" Type="http://schemas.openxmlformats.org/officeDocument/2006/relationships/slideLayout" Target="../slideLayouts/slideLayout60.xml"/><Relationship Id="rId5" Type="http://schemas.openxmlformats.org/officeDocument/2006/relationships/image" Target="../media/image60.emf"/><Relationship Id="rId4" Type="http://schemas.openxmlformats.org/officeDocument/2006/relationships/image" Target="../media/image59.emf"/></Relationships>
</file>

<file path=ppt/slides/_rels/slide33.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jpeg"/><Relationship Id="rId1" Type="http://schemas.openxmlformats.org/officeDocument/2006/relationships/slideLayout" Target="../slideLayouts/slideLayout44.xml"/></Relationships>
</file>

<file path=ppt/slides/_rels/slide34.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5.xml"/><Relationship Id="rId1" Type="http://schemas.openxmlformats.org/officeDocument/2006/relationships/slideLayout" Target="../slideLayouts/slideLayout62.xml"/><Relationship Id="rId4" Type="http://schemas.openxmlformats.org/officeDocument/2006/relationships/image" Target="../media/image64.png"/></Relationships>
</file>

<file path=ppt/slides/_rels/slide3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5.png"/><Relationship Id="rId1" Type="http://schemas.openxmlformats.org/officeDocument/2006/relationships/slideLayout" Target="../slideLayouts/slideLayout62.xml"/><Relationship Id="rId4" Type="http://schemas.openxmlformats.org/officeDocument/2006/relationships/image" Target="../media/image62.jpeg"/></Relationships>
</file>

<file path=ppt/slides/_rels/slide36.xml.rels><?xml version="1.0" encoding="UTF-8" standalone="yes"?>
<Relationships xmlns="http://schemas.openxmlformats.org/package/2006/relationships"><Relationship Id="rId8" Type="http://schemas.openxmlformats.org/officeDocument/2006/relationships/image" Target="../media/image73.svg"/><Relationship Id="rId3" Type="http://schemas.openxmlformats.org/officeDocument/2006/relationships/image" Target="../media/image68.png"/><Relationship Id="rId7" Type="http://schemas.openxmlformats.org/officeDocument/2006/relationships/image" Target="../media/image72.png"/><Relationship Id="rId2" Type="http://schemas.openxmlformats.org/officeDocument/2006/relationships/image" Target="../media/image67.png"/><Relationship Id="rId1" Type="http://schemas.openxmlformats.org/officeDocument/2006/relationships/slideLayout" Target="../slideLayouts/slideLayout44.xml"/><Relationship Id="rId6" Type="http://schemas.openxmlformats.org/officeDocument/2006/relationships/image" Target="../media/image71.png"/><Relationship Id="rId5" Type="http://schemas.openxmlformats.org/officeDocument/2006/relationships/image" Target="../media/image70.png"/><Relationship Id="rId10" Type="http://schemas.openxmlformats.org/officeDocument/2006/relationships/image" Target="../media/image75.svg"/><Relationship Id="rId4" Type="http://schemas.openxmlformats.org/officeDocument/2006/relationships/image" Target="../media/image69.png"/><Relationship Id="rId9" Type="http://schemas.openxmlformats.org/officeDocument/2006/relationships/image" Target="../media/image74.png"/></Relationships>
</file>

<file path=ppt/slides/_rels/slide37.xml.rels><?xml version="1.0" encoding="UTF-8" standalone="yes"?>
<Relationships xmlns="http://schemas.openxmlformats.org/package/2006/relationships"><Relationship Id="rId2" Type="http://schemas.openxmlformats.org/officeDocument/2006/relationships/image" Target="../media/image76.emf"/><Relationship Id="rId1" Type="http://schemas.openxmlformats.org/officeDocument/2006/relationships/slideLayout" Target="../slideLayouts/slideLayout62.xml"/></Relationships>
</file>

<file path=ppt/slides/_rels/slide38.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77.jpeg"/><Relationship Id="rId1" Type="http://schemas.openxmlformats.org/officeDocument/2006/relationships/slideLayout" Target="../slideLayouts/slideLayout44.xml"/></Relationships>
</file>

<file path=ppt/slides/_rels/slide39.xml.rels><?xml version="1.0" encoding="UTF-8" standalone="yes"?>
<Relationships xmlns="http://schemas.openxmlformats.org/package/2006/relationships"><Relationship Id="rId3" Type="http://schemas.openxmlformats.org/officeDocument/2006/relationships/slideLayout" Target="../slideLayouts/slideLayout44.xml"/><Relationship Id="rId2" Type="http://schemas.openxmlformats.org/officeDocument/2006/relationships/video" Target="file:///D:\Work\Projects\PI\Water\paper\Na+%20hydration\reports\Movies\&#21160;&#30011;6%20&#38048;&#31163;&#23376;&#27700;&#21512;&#29289;&#30340;&#21487;&#25511;&#21046;&#22791;.mp4" TargetMode="External"/><Relationship Id="rId1" Type="http://schemas.microsoft.com/office/2007/relationships/media" Target="file:///D:\Work\Projects\PI\Water\paper\Na+%20hydration\reports\Movies\&#21160;&#30011;6%20&#38048;&#31163;&#23376;&#27700;&#21512;&#29289;&#30340;&#21487;&#25511;&#21046;&#22791;.mp4" TargetMode="External"/><Relationship Id="rId4" Type="http://schemas.openxmlformats.org/officeDocument/2006/relationships/image" Target="../media/image79.png"/></Relationships>
</file>

<file path=ppt/slides/_rels/slide4.xml.rels><?xml version="1.0" encoding="UTF-8" standalone="yes"?>
<Relationships xmlns="http://schemas.openxmlformats.org/package/2006/relationships"><Relationship Id="rId3" Type="http://schemas.openxmlformats.org/officeDocument/2006/relationships/image" Target="../media/image8.emf"/><Relationship Id="rId2" Type="http://schemas.openxmlformats.org/officeDocument/2006/relationships/image" Target="../media/image7.emf"/><Relationship Id="rId1" Type="http://schemas.openxmlformats.org/officeDocument/2006/relationships/slideLayout" Target="../slideLayouts/slideLayout2.xml"/><Relationship Id="rId4" Type="http://schemas.openxmlformats.org/officeDocument/2006/relationships/image" Target="../media/image9.emf"/></Relationships>
</file>

<file path=ppt/slides/_rels/slide40.xml.rels><?xml version="1.0" encoding="UTF-8" standalone="yes"?>
<Relationships xmlns="http://schemas.openxmlformats.org/package/2006/relationships"><Relationship Id="rId2" Type="http://schemas.openxmlformats.org/officeDocument/2006/relationships/image" Target="../media/image80.png"/><Relationship Id="rId1" Type="http://schemas.openxmlformats.org/officeDocument/2006/relationships/slideLayout" Target="../slideLayouts/slideLayout57.xml"/></Relationships>
</file>

<file path=ppt/slides/_rels/slide41.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image" Target="../media/image81.png"/><Relationship Id="rId1" Type="http://schemas.openxmlformats.org/officeDocument/2006/relationships/slideLayout" Target="../slideLayouts/slideLayout58.xml"/><Relationship Id="rId5" Type="http://schemas.openxmlformats.org/officeDocument/2006/relationships/image" Target="../media/image84.png"/><Relationship Id="rId4" Type="http://schemas.openxmlformats.org/officeDocument/2006/relationships/image" Target="../media/image83.png"/></Relationships>
</file>

<file path=ppt/slides/_rels/slide42.xml.rels><?xml version="1.0" encoding="UTF-8" standalone="yes"?>
<Relationships xmlns="http://schemas.openxmlformats.org/package/2006/relationships"><Relationship Id="rId3" Type="http://schemas.openxmlformats.org/officeDocument/2006/relationships/image" Target="../media/image86.png"/><Relationship Id="rId2" Type="http://schemas.openxmlformats.org/officeDocument/2006/relationships/image" Target="../media/image85.png"/><Relationship Id="rId1" Type="http://schemas.openxmlformats.org/officeDocument/2006/relationships/slideLayout" Target="../slideLayouts/slideLayout59.xml"/></Relationships>
</file>

<file path=ppt/slides/_rels/slide43.xml.rels><?xml version="1.0" encoding="UTF-8" standalone="yes"?>
<Relationships xmlns="http://schemas.openxmlformats.org/package/2006/relationships"><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xml"/><Relationship Id="rId1" Type="http://schemas.openxmlformats.org/officeDocument/2006/relationships/slideLayout" Target="../slideLayouts/slideLayout60.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s>
</file>

<file path=ppt/slides/_rels/slide44.xml.rels><?xml version="1.0" encoding="UTF-8" standalone="yes"?>
<Relationships xmlns="http://schemas.openxmlformats.org/package/2006/relationships"><Relationship Id="rId2" Type="http://schemas.openxmlformats.org/officeDocument/2006/relationships/image" Target="../media/image92.png"/><Relationship Id="rId1" Type="http://schemas.openxmlformats.org/officeDocument/2006/relationships/slideLayout" Target="../slideLayouts/slideLayout60.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44.xml"/></Relationships>
</file>

<file path=ppt/slides/_rels/slide46.xml.rels><?xml version="1.0" encoding="UTF-8" standalone="yes"?>
<Relationships xmlns="http://schemas.openxmlformats.org/package/2006/relationships"><Relationship Id="rId3" Type="http://schemas.openxmlformats.org/officeDocument/2006/relationships/image" Target="../media/image94.jpeg"/><Relationship Id="rId2" Type="http://schemas.openxmlformats.org/officeDocument/2006/relationships/image" Target="../media/image93.jpeg"/><Relationship Id="rId1" Type="http://schemas.openxmlformats.org/officeDocument/2006/relationships/slideLayout" Target="../slideLayouts/slideLayout60.xml"/></Relationships>
</file>

<file path=ppt/slides/_rels/slide47.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44.xml"/></Relationships>
</file>

<file path=ppt/slides/_rels/slide48.xml.rels><?xml version="1.0" encoding="UTF-8" standalone="yes"?>
<Relationships xmlns="http://schemas.openxmlformats.org/package/2006/relationships"><Relationship Id="rId3" Type="http://schemas.openxmlformats.org/officeDocument/2006/relationships/image" Target="../media/image97.png"/><Relationship Id="rId2" Type="http://schemas.openxmlformats.org/officeDocument/2006/relationships/image" Target="../media/image96.png"/><Relationship Id="rId1" Type="http://schemas.openxmlformats.org/officeDocument/2006/relationships/slideLayout" Target="../slideLayouts/slideLayout44.xml"/></Relationships>
</file>

<file path=ppt/slides/_rels/slide49.xml.rels><?xml version="1.0" encoding="UTF-8" standalone="yes"?>
<Relationships xmlns="http://schemas.openxmlformats.org/package/2006/relationships"><Relationship Id="rId3" Type="http://schemas.openxmlformats.org/officeDocument/2006/relationships/image" Target="../media/image99.png"/><Relationship Id="rId2" Type="http://schemas.openxmlformats.org/officeDocument/2006/relationships/image" Target="../media/image98.png"/><Relationship Id="rId1" Type="http://schemas.openxmlformats.org/officeDocument/2006/relationships/slideLayout" Target="../slideLayouts/slideLayout44.xml"/><Relationship Id="rId4" Type="http://schemas.openxmlformats.org/officeDocument/2006/relationships/image" Target="../media/image100.png"/></Relationships>
</file>

<file path=ppt/slides/_rels/slide5.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6.xml"/></Relationships>
</file>

<file path=ppt/slides/_rels/slide50.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101.png"/><Relationship Id="rId1" Type="http://schemas.openxmlformats.org/officeDocument/2006/relationships/slideLayout" Target="../slideLayouts/slideLayout44.xml"/><Relationship Id="rId4" Type="http://schemas.openxmlformats.org/officeDocument/2006/relationships/image" Target="../media/image103.png"/></Relationships>
</file>

<file path=ppt/slides/_rels/slide51.xml.rels><?xml version="1.0" encoding="UTF-8" standalone="yes"?>
<Relationships xmlns="http://schemas.openxmlformats.org/package/2006/relationships"><Relationship Id="rId3" Type="http://schemas.openxmlformats.org/officeDocument/2006/relationships/notesSlide" Target="../notesSlides/notesSlide7.xml"/><Relationship Id="rId2" Type="http://schemas.openxmlformats.org/officeDocument/2006/relationships/slideLayout" Target="../slideLayouts/slideLayout44.xml"/><Relationship Id="rId1" Type="http://schemas.openxmlformats.org/officeDocument/2006/relationships/tags" Target="../tags/tag1.xml"/><Relationship Id="rId4" Type="http://schemas.openxmlformats.org/officeDocument/2006/relationships/image" Target="../media/image104.png"/></Relationships>
</file>

<file path=ppt/slides/_rels/slide52.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image" Target="../media/image105.jpeg"/><Relationship Id="rId1" Type="http://schemas.openxmlformats.org/officeDocument/2006/relationships/slideLayout" Target="../slideLayouts/slideLayout44.xml"/></Relationships>
</file>

<file path=ppt/slides/_rels/slide53.xml.rels><?xml version="1.0" encoding="UTF-8" standalone="yes"?>
<Relationships xmlns="http://schemas.openxmlformats.org/package/2006/relationships"><Relationship Id="rId3" Type="http://schemas.openxmlformats.org/officeDocument/2006/relationships/image" Target="../media/image107.png"/><Relationship Id="rId2" Type="http://schemas.openxmlformats.org/officeDocument/2006/relationships/image" Target="../media/image106.png"/><Relationship Id="rId1" Type="http://schemas.openxmlformats.org/officeDocument/2006/relationships/slideLayout" Target="../slideLayouts/slideLayout44.xml"/><Relationship Id="rId5" Type="http://schemas.openxmlformats.org/officeDocument/2006/relationships/image" Target="../media/image109.png"/><Relationship Id="rId4" Type="http://schemas.openxmlformats.org/officeDocument/2006/relationships/image" Target="../media/image108.png"/></Relationships>
</file>

<file path=ppt/slides/_rels/slide54.xml.rels><?xml version="1.0" encoding="UTF-8" standalone="yes"?>
<Relationships xmlns="http://schemas.openxmlformats.org/package/2006/relationships"><Relationship Id="rId3" Type="http://schemas.openxmlformats.org/officeDocument/2006/relationships/notesSlide" Target="../notesSlides/notesSlide8.xml"/><Relationship Id="rId2" Type="http://schemas.openxmlformats.org/officeDocument/2006/relationships/slideLayout" Target="../slideLayouts/slideLayout44.xml"/><Relationship Id="rId1" Type="http://schemas.openxmlformats.org/officeDocument/2006/relationships/tags" Target="../tags/tag2.xml"/><Relationship Id="rId6" Type="http://schemas.openxmlformats.org/officeDocument/2006/relationships/image" Target="../media/image112.png"/><Relationship Id="rId5" Type="http://schemas.openxmlformats.org/officeDocument/2006/relationships/image" Target="../media/image111.png"/><Relationship Id="rId4" Type="http://schemas.openxmlformats.org/officeDocument/2006/relationships/image" Target="../media/image110.png"/></Relationships>
</file>

<file path=ppt/slides/_rels/slide55.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44.xml"/><Relationship Id="rId1" Type="http://schemas.openxmlformats.org/officeDocument/2006/relationships/tags" Target="../tags/tag3.xml"/><Relationship Id="rId6" Type="http://schemas.openxmlformats.org/officeDocument/2006/relationships/image" Target="../media/image115.png"/><Relationship Id="rId5" Type="http://schemas.openxmlformats.org/officeDocument/2006/relationships/image" Target="../media/image114.png"/><Relationship Id="rId4" Type="http://schemas.openxmlformats.org/officeDocument/2006/relationships/image" Target="../media/image113.png"/></Relationships>
</file>

<file path=ppt/slides/_rels/slide56.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10.xml"/><Relationship Id="rId1" Type="http://schemas.openxmlformats.org/officeDocument/2006/relationships/slideLayout" Target="../slideLayouts/slideLayout60.xml"/><Relationship Id="rId6" Type="http://schemas.openxmlformats.org/officeDocument/2006/relationships/image" Target="../media/image119.png"/><Relationship Id="rId5" Type="http://schemas.openxmlformats.org/officeDocument/2006/relationships/image" Target="../media/image118.png"/><Relationship Id="rId4" Type="http://schemas.openxmlformats.org/officeDocument/2006/relationships/image" Target="../media/image117.png"/></Relationships>
</file>

<file path=ppt/slides/_rels/slide57.xml.rels><?xml version="1.0" encoding="UTF-8" standalone="yes"?>
<Relationships xmlns="http://schemas.openxmlformats.org/package/2006/relationships"><Relationship Id="rId3" Type="http://schemas.openxmlformats.org/officeDocument/2006/relationships/notesSlide" Target="../notesSlides/notesSlide11.xml"/><Relationship Id="rId2" Type="http://schemas.openxmlformats.org/officeDocument/2006/relationships/slideLayout" Target="../slideLayouts/slideLayout44.xml"/><Relationship Id="rId1" Type="http://schemas.openxmlformats.org/officeDocument/2006/relationships/tags" Target="../tags/tag4.xml"/><Relationship Id="rId4" Type="http://schemas.openxmlformats.org/officeDocument/2006/relationships/image" Target="../media/image120.png"/></Relationships>
</file>

<file path=ppt/slides/_rels/slide58.xml.rels><?xml version="1.0" encoding="UTF-8" standalone="yes"?>
<Relationships xmlns="http://schemas.openxmlformats.org/package/2006/relationships"><Relationship Id="rId3" Type="http://schemas.openxmlformats.org/officeDocument/2006/relationships/notesSlide" Target="../notesSlides/notesSlide12.xml"/><Relationship Id="rId2" Type="http://schemas.openxmlformats.org/officeDocument/2006/relationships/slideLayout" Target="../slideLayouts/slideLayout44.xml"/><Relationship Id="rId1" Type="http://schemas.openxmlformats.org/officeDocument/2006/relationships/tags" Target="../tags/tag5.xml"/><Relationship Id="rId4" Type="http://schemas.openxmlformats.org/officeDocument/2006/relationships/image" Target="../media/image121.png"/></Relationships>
</file>

<file path=ppt/slides/_rels/slide59.xml.rels><?xml version="1.0" encoding="UTF-8" standalone="yes"?>
<Relationships xmlns="http://schemas.openxmlformats.org/package/2006/relationships"><Relationship Id="rId2" Type="http://schemas.openxmlformats.org/officeDocument/2006/relationships/image" Target="../media/image122.png"/><Relationship Id="rId1" Type="http://schemas.openxmlformats.org/officeDocument/2006/relationships/slideLayout" Target="../slideLayouts/slideLayout44.xml"/></Relationships>
</file>

<file path=ppt/slides/_rels/slide6.xml.rels><?xml version="1.0" encoding="UTF-8" standalone="yes"?>
<Relationships xmlns="http://schemas.openxmlformats.org/package/2006/relationships"><Relationship Id="rId2" Type="http://schemas.openxmlformats.org/officeDocument/2006/relationships/image" Target="../media/image11.emf"/><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44.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60.xml"/></Relationships>
</file>

<file path=ppt/slides/_rels/slide62.xml.rels><?xml version="1.0" encoding="UTF-8" standalone="yes"?>
<Relationships xmlns="http://schemas.openxmlformats.org/package/2006/relationships"><Relationship Id="rId2" Type="http://schemas.openxmlformats.org/officeDocument/2006/relationships/image" Target="../media/image124.emf"/><Relationship Id="rId1" Type="http://schemas.openxmlformats.org/officeDocument/2006/relationships/slideLayout" Target="../slideLayouts/slideLayout60.xml"/></Relationships>
</file>

<file path=ppt/slides/_rels/slide63.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125.png"/><Relationship Id="rId1" Type="http://schemas.openxmlformats.org/officeDocument/2006/relationships/slideLayout" Target="../slideLayouts/slideLayout60.xml"/></Relationships>
</file>

<file path=ppt/slides/_rels/slide64.xml.rels><?xml version="1.0" encoding="UTF-8" standalone="yes"?>
<Relationships xmlns="http://schemas.openxmlformats.org/package/2006/relationships"><Relationship Id="rId3" Type="http://schemas.openxmlformats.org/officeDocument/2006/relationships/slideLayout" Target="../slideLayouts/slideLayout63.xml"/><Relationship Id="rId2" Type="http://schemas.openxmlformats.org/officeDocument/2006/relationships/video" Target="file:///D:\Work\Teaching\Surface%20Physics\2018\&#31532;&#19968;&#35838;&#65306;&#34920;&#38754;&#29289;&#29702;&#23398;&#30340;&#29616;&#29366;&#21450;&#36235;&#21183;\movie\aat6752_s1.mp4" TargetMode="External"/><Relationship Id="rId1" Type="http://schemas.microsoft.com/office/2007/relationships/media" Target="file:///D:\Work\Teaching\Surface%20Physics\2018\&#31532;&#19968;&#35838;&#65306;&#34920;&#38754;&#29289;&#29702;&#23398;&#30340;&#29616;&#29366;&#21450;&#36235;&#21183;\movie\aat6752_s1.mp4" TargetMode="External"/><Relationship Id="rId4" Type="http://schemas.openxmlformats.org/officeDocument/2006/relationships/image" Target="../media/image79.png"/></Relationships>
</file>

<file path=ppt/slides/_rels/slide65.xml.rels><?xml version="1.0" encoding="UTF-8" standalone="yes"?>
<Relationships xmlns="http://schemas.openxmlformats.org/package/2006/relationships"><Relationship Id="rId3" Type="http://schemas.openxmlformats.org/officeDocument/2006/relationships/image" Target="../media/image128.emf"/><Relationship Id="rId2" Type="http://schemas.openxmlformats.org/officeDocument/2006/relationships/image" Target="../media/image127.emf"/><Relationship Id="rId1" Type="http://schemas.openxmlformats.org/officeDocument/2006/relationships/slideLayout" Target="../slideLayouts/slideLayout63.xml"/></Relationships>
</file>

<file path=ppt/slides/_rels/slide66.xml.rels><?xml version="1.0" encoding="UTF-8" standalone="yes"?>
<Relationships xmlns="http://schemas.openxmlformats.org/package/2006/relationships"><Relationship Id="rId2" Type="http://schemas.openxmlformats.org/officeDocument/2006/relationships/image" Target="../media/image129.png"/><Relationship Id="rId1" Type="http://schemas.openxmlformats.org/officeDocument/2006/relationships/slideLayout" Target="../slideLayouts/slideLayout44.xml"/></Relationships>
</file>

<file path=ppt/slides/_rels/slide67.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notesSlide" Target="../notesSlides/notesSlide13.xml"/><Relationship Id="rId1" Type="http://schemas.openxmlformats.org/officeDocument/2006/relationships/slideLayout" Target="../slideLayouts/slideLayout65.xml"/><Relationship Id="rId4" Type="http://schemas.openxmlformats.org/officeDocument/2006/relationships/image" Target="../media/image131.png"/></Relationships>
</file>

<file path=ppt/slides/_rels/slide68.xml.rels><?xml version="1.0" encoding="UTF-8" standalone="yes"?>
<Relationships xmlns="http://schemas.openxmlformats.org/package/2006/relationships"><Relationship Id="rId13" Type="http://schemas.openxmlformats.org/officeDocument/2006/relationships/image" Target="../media/image142.png"/><Relationship Id="rId18" Type="http://schemas.openxmlformats.org/officeDocument/2006/relationships/image" Target="../media/image147.svg"/><Relationship Id="rId26" Type="http://schemas.openxmlformats.org/officeDocument/2006/relationships/image" Target="../media/image490.png"/><Relationship Id="rId3" Type="http://schemas.openxmlformats.org/officeDocument/2006/relationships/image" Target="../media/image133.svg"/><Relationship Id="rId21" Type="http://schemas.openxmlformats.org/officeDocument/2006/relationships/image" Target="../media/image150.png"/><Relationship Id="rId34" Type="http://schemas.openxmlformats.org/officeDocument/2006/relationships/image" Target="../media/image161.svg"/><Relationship Id="rId7" Type="http://schemas.openxmlformats.org/officeDocument/2006/relationships/image" Target="../media/image137.svg"/><Relationship Id="rId12" Type="http://schemas.openxmlformats.org/officeDocument/2006/relationships/image" Target="../media/image350.png"/><Relationship Id="rId17" Type="http://schemas.openxmlformats.org/officeDocument/2006/relationships/image" Target="../media/image146.png"/><Relationship Id="rId25" Type="http://schemas.openxmlformats.org/officeDocument/2006/relationships/image" Target="../media/image480.png"/><Relationship Id="rId33" Type="http://schemas.openxmlformats.org/officeDocument/2006/relationships/image" Target="../media/image160.png"/><Relationship Id="rId2" Type="http://schemas.openxmlformats.org/officeDocument/2006/relationships/image" Target="../media/image132.png"/><Relationship Id="rId16" Type="http://schemas.openxmlformats.org/officeDocument/2006/relationships/image" Target="../media/image145.svg"/><Relationship Id="rId20" Type="http://schemas.openxmlformats.org/officeDocument/2006/relationships/image" Target="../media/image149.svg"/><Relationship Id="rId29" Type="http://schemas.openxmlformats.org/officeDocument/2006/relationships/image" Target="../media/image156.png"/><Relationship Id="rId1" Type="http://schemas.openxmlformats.org/officeDocument/2006/relationships/slideLayout" Target="../slideLayouts/slideLayout30.xml"/><Relationship Id="rId6" Type="http://schemas.openxmlformats.org/officeDocument/2006/relationships/image" Target="../media/image136.png"/><Relationship Id="rId11" Type="http://schemas.openxmlformats.org/officeDocument/2006/relationships/image" Target="../media/image141.svg"/><Relationship Id="rId24" Type="http://schemas.openxmlformats.org/officeDocument/2006/relationships/image" Target="../media/image153.svg"/><Relationship Id="rId32" Type="http://schemas.openxmlformats.org/officeDocument/2006/relationships/image" Target="../media/image159.svg"/><Relationship Id="rId5" Type="http://schemas.openxmlformats.org/officeDocument/2006/relationships/image" Target="../media/image135.svg"/><Relationship Id="rId15" Type="http://schemas.openxmlformats.org/officeDocument/2006/relationships/image" Target="../media/image144.png"/><Relationship Id="rId23" Type="http://schemas.openxmlformats.org/officeDocument/2006/relationships/image" Target="../media/image152.png"/><Relationship Id="rId28" Type="http://schemas.openxmlformats.org/officeDocument/2006/relationships/image" Target="../media/image155.svg"/><Relationship Id="rId10" Type="http://schemas.openxmlformats.org/officeDocument/2006/relationships/image" Target="../media/image140.png"/><Relationship Id="rId19" Type="http://schemas.openxmlformats.org/officeDocument/2006/relationships/image" Target="../media/image148.png"/><Relationship Id="rId31" Type="http://schemas.openxmlformats.org/officeDocument/2006/relationships/image" Target="../media/image158.png"/><Relationship Id="rId4" Type="http://schemas.openxmlformats.org/officeDocument/2006/relationships/image" Target="../media/image134.png"/><Relationship Id="rId9" Type="http://schemas.openxmlformats.org/officeDocument/2006/relationships/image" Target="../media/image139.svg"/><Relationship Id="rId14" Type="http://schemas.openxmlformats.org/officeDocument/2006/relationships/image" Target="../media/image143.svg"/><Relationship Id="rId22" Type="http://schemas.openxmlformats.org/officeDocument/2006/relationships/image" Target="../media/image151.svg"/><Relationship Id="rId27" Type="http://schemas.openxmlformats.org/officeDocument/2006/relationships/image" Target="../media/image154.png"/><Relationship Id="rId30" Type="http://schemas.openxmlformats.org/officeDocument/2006/relationships/image" Target="../media/image157.svg"/><Relationship Id="rId35" Type="http://schemas.openxmlformats.org/officeDocument/2006/relationships/image" Target="../media/image580.png"/><Relationship Id="rId8" Type="http://schemas.openxmlformats.org/officeDocument/2006/relationships/image" Target="../media/image138.png"/></Relationships>
</file>

<file path=ppt/slides/_rels/slide69.xml.rels><?xml version="1.0" encoding="UTF-8" standalone="yes"?>
<Relationships xmlns="http://schemas.openxmlformats.org/package/2006/relationships"><Relationship Id="rId3" Type="http://schemas.openxmlformats.org/officeDocument/2006/relationships/image" Target="../media/image163.emf"/><Relationship Id="rId2" Type="http://schemas.openxmlformats.org/officeDocument/2006/relationships/image" Target="../media/image162.emf"/><Relationship Id="rId1" Type="http://schemas.openxmlformats.org/officeDocument/2006/relationships/slideLayout" Target="../slideLayouts/slideLayout35.xml"/></Relationships>
</file>

<file path=ppt/slides/_rels/slide7.xml.rels><?xml version="1.0" encoding="UTF-8" standalone="yes"?>
<Relationships xmlns="http://schemas.openxmlformats.org/package/2006/relationships"><Relationship Id="rId2" Type="http://schemas.openxmlformats.org/officeDocument/2006/relationships/image" Target="../media/image12.emf"/><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164.png"/><Relationship Id="rId1" Type="http://schemas.openxmlformats.org/officeDocument/2006/relationships/slideLayout" Target="../slideLayouts/slideLayout65.xml"/><Relationship Id="rId5" Type="http://schemas.openxmlformats.org/officeDocument/2006/relationships/image" Target="../media/image167.png"/><Relationship Id="rId4" Type="http://schemas.openxmlformats.org/officeDocument/2006/relationships/image" Target="../media/image166.png"/></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73.xml.rels><?xml version="1.0" encoding="UTF-8" standalone="yes"?>
<Relationships xmlns="http://schemas.openxmlformats.org/package/2006/relationships"><Relationship Id="rId2" Type="http://schemas.openxmlformats.org/officeDocument/2006/relationships/image" Target="../media/image168.png"/><Relationship Id="rId1" Type="http://schemas.openxmlformats.org/officeDocument/2006/relationships/slideLayout" Target="../slideLayouts/slideLayout104.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8.xml.rels><?xml version="1.0" encoding="UTF-8" standalone="yes"?>
<Relationships xmlns="http://schemas.openxmlformats.org/package/2006/relationships"><Relationship Id="rId2" Type="http://schemas.openxmlformats.org/officeDocument/2006/relationships/image" Target="../media/image13.emf"/><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5.emf"/><Relationship Id="rId2" Type="http://schemas.openxmlformats.org/officeDocument/2006/relationships/image" Target="../media/image14.emf"/><Relationship Id="rId1" Type="http://schemas.openxmlformats.org/officeDocument/2006/relationships/slideLayout" Target="../slideLayouts/slideLayout2.xml"/><Relationship Id="rId4" Type="http://schemas.openxmlformats.org/officeDocument/2006/relationships/image" Target="../media/image16.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9" name="AutoShape 2">
            <a:extLst>
              <a:ext uri="{FF2B5EF4-FFF2-40B4-BE49-F238E27FC236}">
                <a16:creationId xmlns:a16="http://schemas.microsoft.com/office/drawing/2014/main" id="{FEAF8CD0-A58E-487B-A1B8-42C1A00ED3E1}"/>
              </a:ext>
            </a:extLst>
          </p:cNvPr>
          <p:cNvSpPr>
            <a:spLocks noChangeArrowheads="1"/>
          </p:cNvSpPr>
          <p:nvPr/>
        </p:nvSpPr>
        <p:spPr bwMode="auto">
          <a:xfrm>
            <a:off x="682625" y="1196975"/>
            <a:ext cx="7993063" cy="936625"/>
          </a:xfrm>
          <a:prstGeom prst="roundRect">
            <a:avLst>
              <a:gd name="adj" fmla="val 16667"/>
            </a:avLst>
          </a:prstGeom>
          <a:solidFill>
            <a:srgbClr val="CC3300"/>
          </a:solidFill>
          <a:ln w="9525">
            <a:solidFill>
              <a:schemeClr val="tx1"/>
            </a:solidFill>
            <a:round/>
            <a:headEnd/>
            <a:tailEnd/>
          </a:ln>
          <a:effectLst>
            <a:outerShdw dist="107763" dir="2700000" algn="ctr" rotWithShape="0">
              <a:schemeClr val="bg2"/>
            </a:outerShdw>
          </a:effectLst>
        </p:spPr>
        <p:txBody>
          <a:bodyPr wrap="none" anchor="ctr"/>
          <a:lstStyle>
            <a:lvl1pPr>
              <a:defRPr>
                <a:solidFill>
                  <a:schemeClr val="tx1"/>
                </a:solidFill>
                <a:latin typeface="Arial" panose="020B0604020202020204" pitchFamily="34" charset="0"/>
                <a:ea typeface="宋体" panose="02010600030101010101" pitchFamily="2" charset="-122"/>
              </a:defRPr>
            </a:lvl1pPr>
            <a:lvl2pPr marL="742950" indent="-285750">
              <a:defRPr>
                <a:solidFill>
                  <a:schemeClr val="tx1"/>
                </a:solidFill>
                <a:latin typeface="Arial" panose="020B0604020202020204" pitchFamily="34" charset="0"/>
                <a:ea typeface="宋体" panose="02010600030101010101" pitchFamily="2" charset="-122"/>
              </a:defRPr>
            </a:lvl2pPr>
            <a:lvl3pPr marL="1143000" indent="-228600">
              <a:defRPr>
                <a:solidFill>
                  <a:schemeClr val="tx1"/>
                </a:solidFill>
                <a:latin typeface="Arial" panose="020B0604020202020204" pitchFamily="34" charset="0"/>
                <a:ea typeface="宋体" panose="02010600030101010101" pitchFamily="2" charset="-122"/>
              </a:defRPr>
            </a:lvl3pPr>
            <a:lvl4pPr marL="1600200" indent="-228600">
              <a:defRPr>
                <a:solidFill>
                  <a:schemeClr val="tx1"/>
                </a:solidFill>
                <a:latin typeface="Arial" panose="020B0604020202020204" pitchFamily="34" charset="0"/>
                <a:ea typeface="宋体" panose="02010600030101010101" pitchFamily="2" charset="-122"/>
              </a:defRPr>
            </a:lvl4pPr>
            <a:lvl5pPr marL="2057400" indent="-228600">
              <a:defRPr>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0"/>
              </a:spcBef>
              <a:spcAft>
                <a:spcPct val="0"/>
              </a:spcAft>
              <a:defRPr>
                <a:solidFill>
                  <a:schemeClr val="tx1"/>
                </a:solidFill>
                <a:latin typeface="Arial" panose="020B0604020202020204" pitchFamily="34" charset="0"/>
                <a:ea typeface="宋体" panose="02010600030101010101" pitchFamily="2"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000000"/>
              </a:solidFill>
              <a:effectLst/>
              <a:uLnTx/>
              <a:uFillTx/>
              <a:latin typeface="Arial" panose="020B0604020202020204" pitchFamily="34" charset="0"/>
              <a:ea typeface="宋体" panose="02010600030101010101" pitchFamily="2" charset="-122"/>
              <a:cs typeface="+mn-cs"/>
            </a:endParaRPr>
          </a:p>
        </p:txBody>
      </p:sp>
      <p:sp>
        <p:nvSpPr>
          <p:cNvPr id="4100" name="Rectangle 3">
            <a:extLst>
              <a:ext uri="{FF2B5EF4-FFF2-40B4-BE49-F238E27FC236}">
                <a16:creationId xmlns:a16="http://schemas.microsoft.com/office/drawing/2014/main" id="{68BBF1E3-EF71-4ECE-840A-8FC3666EAF4C}"/>
              </a:ext>
            </a:extLst>
          </p:cNvPr>
          <p:cNvSpPr>
            <a:spLocks noGrp="1" noChangeArrowheads="1"/>
          </p:cNvSpPr>
          <p:nvPr>
            <p:ph type="ctrTitle"/>
          </p:nvPr>
        </p:nvSpPr>
        <p:spPr>
          <a:xfrm>
            <a:off x="684213" y="1133475"/>
            <a:ext cx="7924800" cy="1143000"/>
          </a:xfrm>
        </p:spPr>
        <p:txBody>
          <a:bodyPr/>
          <a:lstStyle/>
          <a:p>
            <a:pPr eaLnBrk="1" hangingPunct="1">
              <a:lnSpc>
                <a:spcPct val="90000"/>
              </a:lnSpc>
            </a:pPr>
            <a:r>
              <a:rPr lang="zh-CN" altLang="en-US" sz="4000" b="1">
                <a:solidFill>
                  <a:schemeClr val="bg1"/>
                </a:solidFill>
                <a:latin typeface="黑体" panose="02010609060101010101" pitchFamily="49" charset="-122"/>
                <a:ea typeface="黑体" panose="02010609060101010101" pitchFamily="49" charset="-122"/>
              </a:rPr>
              <a:t>表 面 物 理 学</a:t>
            </a:r>
          </a:p>
        </p:txBody>
      </p:sp>
      <p:sp>
        <p:nvSpPr>
          <p:cNvPr id="4101" name="Rectangle 4">
            <a:extLst>
              <a:ext uri="{FF2B5EF4-FFF2-40B4-BE49-F238E27FC236}">
                <a16:creationId xmlns:a16="http://schemas.microsoft.com/office/drawing/2014/main" id="{6445950A-11F6-4A16-96FD-1D9BAEC7BC0F}"/>
              </a:ext>
            </a:extLst>
          </p:cNvPr>
          <p:cNvSpPr>
            <a:spLocks noGrp="1" noChangeArrowheads="1"/>
          </p:cNvSpPr>
          <p:nvPr>
            <p:ph type="subTitle" idx="1"/>
          </p:nvPr>
        </p:nvSpPr>
        <p:spPr>
          <a:xfrm>
            <a:off x="1116013" y="3573463"/>
            <a:ext cx="6934200" cy="1366837"/>
          </a:xfrm>
        </p:spPr>
        <p:txBody>
          <a:bodyPr/>
          <a:lstStyle/>
          <a:p>
            <a:pPr eaLnBrk="1" hangingPunct="1">
              <a:lnSpc>
                <a:spcPct val="85000"/>
              </a:lnSpc>
              <a:spcBef>
                <a:spcPct val="10000"/>
              </a:spcBef>
            </a:pPr>
            <a:r>
              <a:rPr lang="zh-CN" altLang="en-US" sz="4000" dirty="0">
                <a:solidFill>
                  <a:srgbClr val="000066"/>
                </a:solidFill>
                <a:latin typeface="Arial Black" panose="020B0A04020102020204" pitchFamily="34" charset="0"/>
                <a:ea typeface="黑体" panose="02010609060101010101" pitchFamily="49" charset="-122"/>
              </a:rPr>
              <a:t>江 颖</a:t>
            </a:r>
          </a:p>
          <a:p>
            <a:pPr eaLnBrk="1" hangingPunct="1">
              <a:lnSpc>
                <a:spcPct val="85000"/>
              </a:lnSpc>
              <a:spcBef>
                <a:spcPct val="10000"/>
              </a:spcBef>
            </a:pPr>
            <a:r>
              <a:rPr lang="zh-CN" altLang="en-US" sz="4000">
                <a:solidFill>
                  <a:srgbClr val="000066"/>
                </a:solidFill>
                <a:latin typeface="Arial Black" panose="020B0A04020102020204" pitchFamily="34" charset="0"/>
                <a:ea typeface="黑体" panose="02010609060101010101" pitchFamily="49" charset="-122"/>
              </a:rPr>
              <a:t>量子材料科学中心</a:t>
            </a:r>
            <a:endParaRPr lang="zh-CN" altLang="en-US" sz="4000">
              <a:solidFill>
                <a:srgbClr val="000066"/>
              </a:solidFill>
              <a:ea typeface="黑体" panose="02010609060101010101" pitchFamily="49" charset="-122"/>
            </a:endParaRPr>
          </a:p>
          <a:p>
            <a:pPr eaLnBrk="1" hangingPunct="1">
              <a:lnSpc>
                <a:spcPct val="90000"/>
              </a:lnSpc>
            </a:pPr>
            <a:endParaRPr lang="zh-CN" altLang="en-US" sz="4000" dirty="0">
              <a:solidFill>
                <a:srgbClr val="000066"/>
              </a:solidFill>
              <a:ea typeface="黑体" panose="02010609060101010101" pitchFamily="49" charset="-122"/>
            </a:endParaRPr>
          </a:p>
          <a:p>
            <a:pPr algn="r" eaLnBrk="1" hangingPunct="1">
              <a:lnSpc>
                <a:spcPct val="110000"/>
              </a:lnSpc>
              <a:spcBef>
                <a:spcPct val="0"/>
              </a:spcBef>
            </a:pPr>
            <a:endParaRPr lang="zh-CN" altLang="en-US" sz="4000" i="1" dirty="0">
              <a:solidFill>
                <a:srgbClr val="000066"/>
              </a:solidFill>
              <a:ea typeface="黑体" panose="02010609060101010101" pitchFamily="49" charset="-122"/>
            </a:endParaRPr>
          </a:p>
          <a:p>
            <a:pPr algn="r" eaLnBrk="1" hangingPunct="1">
              <a:spcBef>
                <a:spcPct val="0"/>
              </a:spcBef>
            </a:pPr>
            <a:endParaRPr lang="en-US" altLang="en-US" sz="4000" i="1" dirty="0">
              <a:ea typeface="黑体" panose="02010609060101010101" pitchFamily="49" charset="-122"/>
            </a:endParaRPr>
          </a:p>
          <a:p>
            <a:pPr eaLnBrk="1" hangingPunct="1"/>
            <a:endParaRPr lang="en-US" altLang="zh-CN" sz="4000" dirty="0">
              <a:ea typeface="黑体" panose="02010609060101010101" pitchFamily="49" charset="-122"/>
            </a:endParaRPr>
          </a:p>
        </p:txBody>
      </p:sp>
      <p:sp>
        <p:nvSpPr>
          <p:cNvPr id="2" name="灯片编号占位符 1">
            <a:extLst>
              <a:ext uri="{FF2B5EF4-FFF2-40B4-BE49-F238E27FC236}">
                <a16:creationId xmlns:a16="http://schemas.microsoft.com/office/drawing/2014/main" id="{51F5ACE8-D7CA-46DB-9B28-5478118D23E1}"/>
              </a:ext>
            </a:extLst>
          </p:cNvPr>
          <p:cNvSpPr>
            <a:spLocks noGrp="1"/>
          </p:cNvSpPr>
          <p:nvPr>
            <p:ph type="sldNum" sz="quarter" idx="12"/>
          </p:nvPr>
        </p:nvSpPr>
        <p:spPr/>
        <p:txBody>
          <a:bodyPr/>
          <a:lstStyle/>
          <a:p>
            <a:pPr>
              <a:defRPr/>
            </a:pPr>
            <a:fld id="{356BA6C9-931D-4E72-9840-F569084EC622}" type="slidenum">
              <a:rPr lang="en-US" altLang="zh-CN" smtClean="0"/>
              <a:pPr>
                <a:defRPr/>
              </a:pPr>
              <a:t>1</a:t>
            </a:fld>
            <a:endParaRPr lang="en-US" altLang="zh-CN"/>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6AD842C-00E7-40AA-88C3-68A9254C5E12}"/>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动态非接触模式</a:t>
            </a:r>
          </a:p>
        </p:txBody>
      </p:sp>
      <p:pic>
        <p:nvPicPr>
          <p:cNvPr id="4" name="图片 3">
            <a:extLst>
              <a:ext uri="{FF2B5EF4-FFF2-40B4-BE49-F238E27FC236}">
                <a16:creationId xmlns:a16="http://schemas.microsoft.com/office/drawing/2014/main" id="{F5A18110-88C0-4C5A-AF44-B705775AB05C}"/>
              </a:ext>
            </a:extLst>
          </p:cNvPr>
          <p:cNvPicPr>
            <a:picLocks noChangeAspect="1"/>
          </p:cNvPicPr>
          <p:nvPr/>
        </p:nvPicPr>
        <p:blipFill>
          <a:blip r:embed="rId2"/>
          <a:stretch>
            <a:fillRect/>
          </a:stretch>
        </p:blipFill>
        <p:spPr>
          <a:xfrm>
            <a:off x="1143000" y="1219200"/>
            <a:ext cx="6805914" cy="4261394"/>
          </a:xfrm>
          <a:prstGeom prst="rect">
            <a:avLst/>
          </a:prstGeom>
        </p:spPr>
      </p:pic>
      <p:pic>
        <p:nvPicPr>
          <p:cNvPr id="5" name="图片 4">
            <a:extLst>
              <a:ext uri="{FF2B5EF4-FFF2-40B4-BE49-F238E27FC236}">
                <a16:creationId xmlns:a16="http://schemas.microsoft.com/office/drawing/2014/main" id="{2B913573-C93B-4C8E-9EC3-CBEA66530444}"/>
              </a:ext>
            </a:extLst>
          </p:cNvPr>
          <p:cNvPicPr>
            <a:picLocks noChangeAspect="1"/>
          </p:cNvPicPr>
          <p:nvPr/>
        </p:nvPicPr>
        <p:blipFill>
          <a:blip r:embed="rId3"/>
          <a:stretch>
            <a:fillRect/>
          </a:stretch>
        </p:blipFill>
        <p:spPr>
          <a:xfrm>
            <a:off x="5943600" y="3276600"/>
            <a:ext cx="2246378" cy="865186"/>
          </a:xfrm>
          <a:prstGeom prst="rect">
            <a:avLst/>
          </a:prstGeom>
        </p:spPr>
      </p:pic>
      <p:sp>
        <p:nvSpPr>
          <p:cNvPr id="6" name="文本框 5">
            <a:extLst>
              <a:ext uri="{FF2B5EF4-FFF2-40B4-BE49-F238E27FC236}">
                <a16:creationId xmlns:a16="http://schemas.microsoft.com/office/drawing/2014/main" id="{AABC7EDC-83CC-4FF8-B47F-9E6E24346315}"/>
              </a:ext>
            </a:extLst>
          </p:cNvPr>
          <p:cNvSpPr txBox="1"/>
          <p:nvPr/>
        </p:nvSpPr>
        <p:spPr>
          <a:xfrm>
            <a:off x="1024125" y="5715000"/>
            <a:ext cx="7662675" cy="461665"/>
          </a:xfrm>
          <a:prstGeom prst="rect">
            <a:avLst/>
          </a:prstGeom>
          <a:noFill/>
        </p:spPr>
        <p:txBody>
          <a:bodyPr wrap="none" rtlCol="0">
            <a:spAutoFit/>
          </a:bodyPr>
          <a:lstStyle/>
          <a:p>
            <a:r>
              <a:rPr lang="zh-CN" altLang="en-US" sz="2400" b="1" dirty="0">
                <a:solidFill>
                  <a:srgbClr val="000099"/>
                </a:solidFill>
                <a:latin typeface="等线" panose="02010600030101010101" pitchFamily="2" charset="-122"/>
                <a:ea typeface="等线" panose="02010600030101010101" pitchFamily="2" charset="-122"/>
              </a:rPr>
              <a:t>利用大的振幅和小的弹性系数：</a:t>
            </a:r>
            <a:r>
              <a:rPr lang="en-US" altLang="zh-CN" sz="2400" b="1" dirty="0">
                <a:solidFill>
                  <a:srgbClr val="000099"/>
                </a:solidFill>
                <a:latin typeface="等线" panose="02010600030101010101" pitchFamily="2" charset="-122"/>
                <a:ea typeface="等线" panose="02010600030101010101" pitchFamily="2" charset="-122"/>
              </a:rPr>
              <a:t>A=34 nm, k = 17 N/m</a:t>
            </a:r>
            <a:endParaRPr lang="zh-CN" altLang="en-US" sz="2400" b="1" dirty="0">
              <a:solidFill>
                <a:srgbClr val="000099"/>
              </a:solidFill>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B0131852-47D9-40F6-87E8-C56E0615FEF1}"/>
              </a:ext>
            </a:extLst>
          </p:cNvPr>
          <p:cNvSpPr>
            <a:spLocks noGrp="1"/>
          </p:cNvSpPr>
          <p:nvPr>
            <p:ph type="sldNum" sz="quarter" idx="10"/>
          </p:nvPr>
        </p:nvSpPr>
        <p:spPr/>
        <p:txBody>
          <a:bodyPr/>
          <a:lstStyle/>
          <a:p>
            <a:fld id="{47329A4E-1959-4B2C-B3DA-260D845A3608}" type="slidenum">
              <a:rPr lang="en-US" altLang="zh-CN" smtClean="0"/>
              <a:pPr/>
              <a:t>10</a:t>
            </a:fld>
            <a:endParaRPr lang="en-US" altLang="zh-CN"/>
          </a:p>
        </p:txBody>
      </p:sp>
    </p:spTree>
    <p:extLst>
      <p:ext uri="{BB962C8B-B14F-4D97-AF65-F5344CB8AC3E}">
        <p14:creationId xmlns:p14="http://schemas.microsoft.com/office/powerpoint/2010/main" val="2386134370"/>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75CF956-1A7B-4642-AE0B-A00F1F7D69A1}"/>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调频和调幅模式</a:t>
            </a:r>
          </a:p>
        </p:txBody>
      </p:sp>
      <p:pic>
        <p:nvPicPr>
          <p:cNvPr id="4" name="图片 3">
            <a:extLst>
              <a:ext uri="{FF2B5EF4-FFF2-40B4-BE49-F238E27FC236}">
                <a16:creationId xmlns:a16="http://schemas.microsoft.com/office/drawing/2014/main" id="{F980F2C4-133E-41C5-82F7-ACC24823F07C}"/>
              </a:ext>
            </a:extLst>
          </p:cNvPr>
          <p:cNvPicPr>
            <a:picLocks noChangeAspect="1"/>
          </p:cNvPicPr>
          <p:nvPr/>
        </p:nvPicPr>
        <p:blipFill>
          <a:blip r:embed="rId2"/>
          <a:stretch>
            <a:fillRect/>
          </a:stretch>
        </p:blipFill>
        <p:spPr>
          <a:xfrm>
            <a:off x="1295400" y="964047"/>
            <a:ext cx="6858000" cy="4929905"/>
          </a:xfrm>
          <a:prstGeom prst="rect">
            <a:avLst/>
          </a:prstGeom>
        </p:spPr>
      </p:pic>
      <mc:AlternateContent xmlns:mc="http://schemas.openxmlformats.org/markup-compatibility/2006" xmlns:a14="http://schemas.microsoft.com/office/drawing/2010/main">
        <mc:Choice Requires="a14">
          <p:sp>
            <p:nvSpPr>
              <p:cNvPr id="5" name="文本框 4">
                <a:extLst>
                  <a:ext uri="{FF2B5EF4-FFF2-40B4-BE49-F238E27FC236}">
                    <a16:creationId xmlns:a16="http://schemas.microsoft.com/office/drawing/2014/main" id="{2D381D5F-E415-4B44-9F78-B29DEA16832D}"/>
                  </a:ext>
                </a:extLst>
              </p:cNvPr>
              <p:cNvSpPr txBox="1"/>
              <p:nvPr/>
            </p:nvSpPr>
            <p:spPr>
              <a:xfrm>
                <a:off x="4065700" y="5018776"/>
                <a:ext cx="1228541" cy="598177"/>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r>
                        <m:rPr>
                          <m:sty m:val="p"/>
                        </m:rPr>
                        <a:rPr lang="en-US" altLang="zh-CN" i="1" smtClean="0">
                          <a:latin typeface="Cambria Math" panose="02040503050406030204" pitchFamily="18" charset="0"/>
                        </a:rPr>
                        <m:t>Q</m:t>
                      </m:r>
                      <m:r>
                        <a:rPr lang="en-US" altLang="zh-CN" i="1" smtClean="0">
                          <a:latin typeface="Cambria Math" panose="02040503050406030204" pitchFamily="18" charset="0"/>
                        </a:rPr>
                        <m:t>=</m:t>
                      </m:r>
                      <m:f>
                        <m:fPr>
                          <m:ctrlPr>
                            <a:rPr lang="en-US" altLang="zh-CN" i="1" smtClean="0">
                              <a:latin typeface="Cambria Math" panose="02040503050406030204" pitchFamily="18" charset="0"/>
                            </a:rPr>
                          </m:ctrlPr>
                        </m:fPr>
                        <m:num>
                          <m:r>
                            <a:rPr lang="en-US" altLang="zh-CN" b="0" i="1" smtClean="0">
                              <a:latin typeface="Cambria Math" panose="02040503050406030204" pitchFamily="18" charset="0"/>
                            </a:rPr>
                            <m:t>2</m:t>
                          </m:r>
                          <m:r>
                            <a:rPr lang="zh-CN" altLang="en-US" b="0" i="1" smtClean="0">
                              <a:latin typeface="Cambria Math" panose="02040503050406030204" pitchFamily="18" charset="0"/>
                            </a:rPr>
                            <m:t>𝜋</m:t>
                          </m:r>
                          <m:r>
                            <a:rPr lang="en-US" altLang="zh-CN" b="0" i="1" smtClean="0">
                              <a:latin typeface="Cambria Math" panose="02040503050406030204" pitchFamily="18" charset="0"/>
                            </a:rPr>
                            <m:t>𝐸</m:t>
                          </m:r>
                        </m:num>
                        <m:den>
                          <m:r>
                            <a:rPr lang="en-US" altLang="zh-CN" i="1" smtClean="0">
                              <a:latin typeface="Cambria Math" panose="02040503050406030204" pitchFamily="18" charset="0"/>
                              <a:ea typeface="Cambria Math" panose="02040503050406030204" pitchFamily="18" charset="0"/>
                            </a:rPr>
                            <m:t>∆</m:t>
                          </m:r>
                          <m:sSub>
                            <m:sSubPr>
                              <m:ctrlPr>
                                <a:rPr lang="en-US" altLang="zh-CN" i="1" smtClean="0">
                                  <a:latin typeface="Cambria Math" panose="02040503050406030204" pitchFamily="18" charset="0"/>
                                  <a:ea typeface="Cambria Math" panose="02040503050406030204" pitchFamily="18" charset="0"/>
                                </a:rPr>
                              </m:ctrlPr>
                            </m:sSubPr>
                            <m:e>
                              <m:r>
                                <a:rPr lang="en-US" altLang="zh-CN" b="0" i="1" smtClean="0">
                                  <a:latin typeface="Cambria Math" panose="02040503050406030204" pitchFamily="18" charset="0"/>
                                  <a:ea typeface="Cambria Math" panose="02040503050406030204" pitchFamily="18" charset="0"/>
                                </a:rPr>
                                <m:t>𝐸</m:t>
                              </m:r>
                            </m:e>
                            <m:sub>
                              <m:r>
                                <a:rPr lang="en-US" altLang="zh-CN" b="0" i="1" smtClean="0">
                                  <a:latin typeface="Cambria Math" panose="02040503050406030204" pitchFamily="18" charset="0"/>
                                  <a:ea typeface="Cambria Math" panose="02040503050406030204" pitchFamily="18" charset="0"/>
                                </a:rPr>
                                <m:t>𝑐𝑦𝑐𝑙𝑒</m:t>
                              </m:r>
                            </m:sub>
                          </m:sSub>
                        </m:den>
                      </m:f>
                    </m:oMath>
                  </m:oMathPara>
                </a14:m>
                <a:endParaRPr lang="zh-CN" altLang="en-US" dirty="0"/>
              </a:p>
            </p:txBody>
          </p:sp>
        </mc:Choice>
        <mc:Fallback xmlns="">
          <p:sp>
            <p:nvSpPr>
              <p:cNvPr id="5" name="文本框 4">
                <a:extLst>
                  <a:ext uri="{FF2B5EF4-FFF2-40B4-BE49-F238E27FC236}">
                    <a16:creationId xmlns:a16="http://schemas.microsoft.com/office/drawing/2014/main" id="{2D381D5F-E415-4B44-9F78-B29DEA16832D}"/>
                  </a:ext>
                </a:extLst>
              </p:cNvPr>
              <p:cNvSpPr txBox="1">
                <a:spLocks noRot="1" noChangeAspect="1" noMove="1" noResize="1" noEditPoints="1" noAdjustHandles="1" noChangeArrowheads="1" noChangeShapeType="1" noTextEdit="1"/>
              </p:cNvSpPr>
              <p:nvPr/>
            </p:nvSpPr>
            <p:spPr>
              <a:xfrm>
                <a:off x="4065700" y="5018776"/>
                <a:ext cx="1228541" cy="598177"/>
              </a:xfrm>
              <a:prstGeom prst="rect">
                <a:avLst/>
              </a:prstGeom>
              <a:blipFill>
                <a:blip r:embed="rId3"/>
                <a:stretch>
                  <a:fillRect/>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6" name="文本框 5">
                <a:extLst>
                  <a:ext uri="{FF2B5EF4-FFF2-40B4-BE49-F238E27FC236}">
                    <a16:creationId xmlns:a16="http://schemas.microsoft.com/office/drawing/2014/main" id="{FA1FD082-9539-47C4-9C1E-760400444A92}"/>
                  </a:ext>
                </a:extLst>
              </p:cNvPr>
              <p:cNvSpPr txBox="1"/>
              <p:nvPr/>
            </p:nvSpPr>
            <p:spPr>
              <a:xfrm>
                <a:off x="4139439" y="5850640"/>
                <a:ext cx="1081065" cy="276999"/>
              </a:xfrm>
              <a:prstGeom prst="rect">
                <a:avLst/>
              </a:prstGeom>
              <a:noFill/>
            </p:spPr>
            <p:txBody>
              <a:bodyPr wrap="none" lIns="0" tIns="0" rIns="0" bIns="0" rtlCol="0">
                <a:spAutoFit/>
              </a:bodyPr>
              <a:lstStyle/>
              <a:p>
                <a14:m>
                  <m:oMath xmlns:m="http://schemas.openxmlformats.org/officeDocument/2006/math">
                    <m:r>
                      <a:rPr lang="en-US" altLang="zh-CN" b="0" i="1" smtClean="0">
                        <a:latin typeface="Cambria Math" panose="02040503050406030204" pitchFamily="18" charset="0"/>
                        <a:ea typeface="Cambria Math" panose="02040503050406030204" pitchFamily="18" charset="0"/>
                      </a:rPr>
                      <m:t>𝐸</m:t>
                    </m:r>
                    <m:r>
                      <a:rPr lang="en-US" altLang="zh-CN" i="1" smtClean="0">
                        <a:latin typeface="Cambria Math" panose="02040503050406030204" pitchFamily="18" charset="0"/>
                        <a:ea typeface="Cambria Math" panose="02040503050406030204" pitchFamily="18" charset="0"/>
                      </a:rPr>
                      <m:t>=</m:t>
                    </m:r>
                    <m:r>
                      <a:rPr lang="en-US" altLang="zh-CN" b="0" i="1" smtClean="0">
                        <a:latin typeface="Cambria Math" panose="02040503050406030204" pitchFamily="18" charset="0"/>
                        <a:ea typeface="Cambria Math" panose="02040503050406030204" pitchFamily="18" charset="0"/>
                      </a:rPr>
                      <m:t>𝑘</m:t>
                    </m:r>
                    <m:sSup>
                      <m:sSupPr>
                        <m:ctrlPr>
                          <a:rPr lang="en-US" altLang="zh-CN" i="1" smtClean="0">
                            <a:latin typeface="Cambria Math" panose="02040503050406030204" pitchFamily="18" charset="0"/>
                            <a:ea typeface="Cambria Math" panose="02040503050406030204" pitchFamily="18" charset="0"/>
                          </a:rPr>
                        </m:ctrlPr>
                      </m:sSupPr>
                      <m:e>
                        <m:r>
                          <a:rPr lang="en-US" altLang="zh-CN" b="0" i="1" smtClean="0">
                            <a:latin typeface="Cambria Math" panose="02040503050406030204" pitchFamily="18" charset="0"/>
                            <a:ea typeface="Cambria Math" panose="02040503050406030204" pitchFamily="18" charset="0"/>
                          </a:rPr>
                          <m:t>𝐴</m:t>
                        </m:r>
                      </m:e>
                      <m:sup>
                        <m:r>
                          <a:rPr lang="en-US" altLang="zh-CN" i="1" smtClean="0">
                            <a:latin typeface="Cambria Math" panose="02040503050406030204" pitchFamily="18" charset="0"/>
                            <a:ea typeface="Cambria Math" panose="02040503050406030204" pitchFamily="18" charset="0"/>
                          </a:rPr>
                          <m:t>2</m:t>
                        </m:r>
                      </m:sup>
                    </m:sSup>
                  </m:oMath>
                </a14:m>
                <a:r>
                  <a:rPr lang="en-US" altLang="zh-CN" dirty="0">
                    <a:latin typeface="Cambria Math" panose="02040503050406030204" pitchFamily="18" charset="0"/>
                    <a:ea typeface="Cambria Math" panose="02040503050406030204" pitchFamily="18" charset="0"/>
                  </a:rPr>
                  <a:t>/2</a:t>
                </a:r>
                <a:endParaRPr lang="zh-CN" altLang="en-US" dirty="0">
                  <a:latin typeface="Cambria Math" panose="02040503050406030204" pitchFamily="18" charset="0"/>
                </a:endParaRPr>
              </a:p>
            </p:txBody>
          </p:sp>
        </mc:Choice>
        <mc:Fallback xmlns="">
          <p:sp>
            <p:nvSpPr>
              <p:cNvPr id="6" name="文本框 5">
                <a:extLst>
                  <a:ext uri="{FF2B5EF4-FFF2-40B4-BE49-F238E27FC236}">
                    <a16:creationId xmlns:a16="http://schemas.microsoft.com/office/drawing/2014/main" id="{FA1FD082-9539-47C4-9C1E-760400444A92}"/>
                  </a:ext>
                </a:extLst>
              </p:cNvPr>
              <p:cNvSpPr txBox="1">
                <a:spLocks noRot="1" noChangeAspect="1" noMove="1" noResize="1" noEditPoints="1" noAdjustHandles="1" noChangeArrowheads="1" noChangeShapeType="1" noTextEdit="1"/>
              </p:cNvSpPr>
              <p:nvPr/>
            </p:nvSpPr>
            <p:spPr>
              <a:xfrm>
                <a:off x="4139439" y="5850640"/>
                <a:ext cx="1081065" cy="276999"/>
              </a:xfrm>
              <a:prstGeom prst="rect">
                <a:avLst/>
              </a:prstGeom>
              <a:blipFill>
                <a:blip r:embed="rId4"/>
                <a:stretch>
                  <a:fillRect l="-7345" t="-31111" r="-12994" b="-48889"/>
                </a:stretch>
              </a:blipFill>
            </p:spPr>
            <p:txBody>
              <a:bodyPr/>
              <a:lstStyle/>
              <a:p>
                <a:r>
                  <a:rPr lang="zh-CN" altLang="en-US">
                    <a:noFill/>
                  </a:rPr>
                  <a:t> </a:t>
                </a:r>
              </a:p>
            </p:txBody>
          </p:sp>
        </mc:Fallback>
      </mc:AlternateContent>
      <p:sp>
        <p:nvSpPr>
          <p:cNvPr id="3" name="灯片编号占位符 2">
            <a:extLst>
              <a:ext uri="{FF2B5EF4-FFF2-40B4-BE49-F238E27FC236}">
                <a16:creationId xmlns:a16="http://schemas.microsoft.com/office/drawing/2014/main" id="{6FABFBE4-FB75-4131-B4B6-F0FFC97F0317}"/>
              </a:ext>
            </a:extLst>
          </p:cNvPr>
          <p:cNvSpPr>
            <a:spLocks noGrp="1"/>
          </p:cNvSpPr>
          <p:nvPr>
            <p:ph type="sldNum" sz="quarter" idx="10"/>
          </p:nvPr>
        </p:nvSpPr>
        <p:spPr/>
        <p:txBody>
          <a:bodyPr/>
          <a:lstStyle/>
          <a:p>
            <a:fld id="{47329A4E-1959-4B2C-B3DA-260D845A3608}" type="slidenum">
              <a:rPr lang="en-US" altLang="zh-CN" smtClean="0"/>
              <a:pPr/>
              <a:t>11</a:t>
            </a:fld>
            <a:endParaRPr lang="en-US" altLang="zh-CN"/>
          </a:p>
        </p:txBody>
      </p:sp>
    </p:spTree>
    <p:extLst>
      <p:ext uri="{BB962C8B-B14F-4D97-AF65-F5344CB8AC3E}">
        <p14:creationId xmlns:p14="http://schemas.microsoft.com/office/powerpoint/2010/main" val="66565479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5FB3AC67-CA54-41A3-B334-B6BA838A81F5}"/>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振幅调制模式</a:t>
            </a:r>
          </a:p>
        </p:txBody>
      </p:sp>
      <p:pic>
        <p:nvPicPr>
          <p:cNvPr id="4" name="图片 3">
            <a:extLst>
              <a:ext uri="{FF2B5EF4-FFF2-40B4-BE49-F238E27FC236}">
                <a16:creationId xmlns:a16="http://schemas.microsoft.com/office/drawing/2014/main" id="{0FC90368-3C81-40F0-B2E4-78DDF542B765}"/>
              </a:ext>
            </a:extLst>
          </p:cNvPr>
          <p:cNvPicPr>
            <a:picLocks noChangeAspect="1"/>
          </p:cNvPicPr>
          <p:nvPr/>
        </p:nvPicPr>
        <p:blipFill>
          <a:blip r:embed="rId2"/>
          <a:stretch>
            <a:fillRect/>
          </a:stretch>
        </p:blipFill>
        <p:spPr>
          <a:xfrm>
            <a:off x="678801" y="1066800"/>
            <a:ext cx="7786398" cy="4876800"/>
          </a:xfrm>
          <a:prstGeom prst="rect">
            <a:avLst/>
          </a:prstGeom>
        </p:spPr>
      </p:pic>
      <p:sp>
        <p:nvSpPr>
          <p:cNvPr id="5" name="矩形 4">
            <a:extLst>
              <a:ext uri="{FF2B5EF4-FFF2-40B4-BE49-F238E27FC236}">
                <a16:creationId xmlns:a16="http://schemas.microsoft.com/office/drawing/2014/main" id="{B84B71BF-E091-4B4F-AA8A-82B12081B110}"/>
              </a:ext>
            </a:extLst>
          </p:cNvPr>
          <p:cNvSpPr/>
          <p:nvPr/>
        </p:nvSpPr>
        <p:spPr>
          <a:xfrm>
            <a:off x="4648200" y="6395521"/>
            <a:ext cx="4198585" cy="338554"/>
          </a:xfrm>
          <a:prstGeom prst="rect">
            <a:avLst/>
          </a:prstGeom>
        </p:spPr>
        <p:txBody>
          <a:bodyPr wrap="none">
            <a:spAutoFit/>
          </a:bodyPr>
          <a:lstStyle/>
          <a:p>
            <a:r>
              <a:rPr lang="en-US" altLang="zh-CN" sz="1600" dirty="0">
                <a:latin typeface="等线" panose="02010600030101010101" pitchFamily="2" charset="-122"/>
                <a:ea typeface="等线" panose="02010600030101010101" pitchFamily="2" charset="-122"/>
              </a:rPr>
              <a:t>Courtesy of </a:t>
            </a:r>
            <a:r>
              <a:rPr lang="en-US" altLang="zh-CN" sz="1600" dirty="0" err="1">
                <a:latin typeface="等线" panose="02010600030101010101" pitchFamily="2" charset="-122"/>
                <a:ea typeface="等线" panose="02010600030101010101" pitchFamily="2" charset="-122"/>
              </a:rPr>
              <a:t>Zhihai</a:t>
            </a:r>
            <a:r>
              <a:rPr lang="en-US" altLang="zh-CN" sz="1600" dirty="0">
                <a:latin typeface="等线" panose="02010600030101010101" pitchFamily="2" charset="-122"/>
                <a:ea typeface="等线" panose="02010600030101010101" pitchFamily="2" charset="-122"/>
              </a:rPr>
              <a:t> </a:t>
            </a:r>
            <a:r>
              <a:rPr lang="en-US" altLang="zh-CN" sz="1600" dirty="0" err="1">
                <a:latin typeface="等线" panose="02010600030101010101" pitchFamily="2" charset="-122"/>
                <a:ea typeface="等线" panose="02010600030101010101" pitchFamily="2" charset="-122"/>
              </a:rPr>
              <a:t>Cheng@Renmin</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C059E510-38FD-4229-A160-6D7956BD8921}"/>
              </a:ext>
            </a:extLst>
          </p:cNvPr>
          <p:cNvSpPr>
            <a:spLocks noGrp="1"/>
          </p:cNvSpPr>
          <p:nvPr>
            <p:ph type="sldNum" sz="quarter" idx="10"/>
          </p:nvPr>
        </p:nvSpPr>
        <p:spPr/>
        <p:txBody>
          <a:bodyPr/>
          <a:lstStyle/>
          <a:p>
            <a:fld id="{47329A4E-1959-4B2C-B3DA-260D845A3608}" type="slidenum">
              <a:rPr lang="en-US" altLang="zh-CN" smtClean="0"/>
              <a:pPr/>
              <a:t>12</a:t>
            </a:fld>
            <a:endParaRPr lang="en-US" altLang="zh-CN"/>
          </a:p>
        </p:txBody>
      </p:sp>
    </p:spTree>
    <p:extLst>
      <p:ext uri="{BB962C8B-B14F-4D97-AF65-F5344CB8AC3E}">
        <p14:creationId xmlns:p14="http://schemas.microsoft.com/office/powerpoint/2010/main" val="18690099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A858529C-35B6-4EC4-9E3D-D6AD02FF5AA3}"/>
              </a:ext>
            </a:extLst>
          </p:cNvPr>
          <p:cNvSpPr>
            <a:spLocks noGrp="1"/>
          </p:cNvSpPr>
          <p:nvPr>
            <p:ph type="title"/>
          </p:nvPr>
        </p:nvSpPr>
        <p:spPr/>
        <p:txBody>
          <a:bodyPr/>
          <a:lstStyle/>
          <a:p>
            <a:r>
              <a:rPr lang="zh-CN" altLang="en-US" sz="3600" b="1" dirty="0">
                <a:solidFill>
                  <a:srgbClr val="006633"/>
                </a:solidFill>
                <a:latin typeface="等线" panose="02010600030101010101" pitchFamily="2" charset="-122"/>
                <a:ea typeface="等线" panose="02010600030101010101" pitchFamily="2" charset="-122"/>
              </a:rPr>
              <a:t>振幅调制模式</a:t>
            </a:r>
            <a:endParaRPr lang="zh-CN" altLang="en-US" b="1" dirty="0">
              <a:latin typeface="等线" panose="02010600030101010101" pitchFamily="2" charset="-122"/>
              <a:ea typeface="等线" panose="02010600030101010101" pitchFamily="2" charset="-122"/>
            </a:endParaRPr>
          </a:p>
        </p:txBody>
      </p:sp>
      <p:sp>
        <p:nvSpPr>
          <p:cNvPr id="3" name="内容占位符 2">
            <a:extLst>
              <a:ext uri="{FF2B5EF4-FFF2-40B4-BE49-F238E27FC236}">
                <a16:creationId xmlns:a16="http://schemas.microsoft.com/office/drawing/2014/main" id="{FE0A0F6B-3735-4DA9-8D3B-2D0547169CDF}"/>
              </a:ext>
            </a:extLst>
          </p:cNvPr>
          <p:cNvSpPr>
            <a:spLocks noGrp="1"/>
          </p:cNvSpPr>
          <p:nvPr>
            <p:ph idx="1"/>
          </p:nvPr>
        </p:nvSpPr>
        <p:spPr>
          <a:xfrm>
            <a:off x="457200" y="1066800"/>
            <a:ext cx="8534400" cy="5943600"/>
          </a:xfrm>
        </p:spPr>
        <p:txBody>
          <a:bodyPr/>
          <a:lstStyle/>
          <a:p>
            <a:pPr marL="0" indent="0">
              <a:buNone/>
            </a:pPr>
            <a:r>
              <a:rPr lang="zh-CN" altLang="en-US" sz="2400" b="1" dirty="0">
                <a:solidFill>
                  <a:srgbClr val="FF0000"/>
                </a:solidFill>
                <a:latin typeface="等线" panose="02010600030101010101" pitchFamily="2" charset="-122"/>
                <a:ea typeface="等线" panose="02010600030101010101" pitchFamily="2" charset="-122"/>
              </a:rPr>
              <a:t>优点：</a:t>
            </a:r>
            <a:endParaRPr lang="en-US" altLang="zh-CN" sz="2400" b="1" dirty="0">
              <a:solidFill>
                <a:srgbClr val="FF0000"/>
              </a:solidFill>
              <a:latin typeface="等线" panose="02010600030101010101" pitchFamily="2" charset="-122"/>
              <a:ea typeface="等线" panose="02010600030101010101" pitchFamily="2" charset="-122"/>
            </a:endParaRPr>
          </a:p>
          <a:p>
            <a:r>
              <a:rPr lang="en-US" altLang="zh-CN" sz="2400" dirty="0">
                <a:latin typeface="等线" panose="02010600030101010101" pitchFamily="2" charset="-122"/>
                <a:ea typeface="等线" panose="02010600030101010101" pitchFamily="2" charset="-122"/>
              </a:rPr>
              <a:t>It is relatively simple to measure the amplitude at the operational frequency of the cantilever—a lock-in technique allows for excellent precision. </a:t>
            </a:r>
          </a:p>
          <a:p>
            <a:r>
              <a:rPr lang="en-US" altLang="zh-CN" sz="2400" dirty="0">
                <a:latin typeface="等线" panose="02010600030101010101" pitchFamily="2" charset="-122"/>
                <a:ea typeface="等线" panose="02010600030101010101" pitchFamily="2" charset="-122"/>
              </a:rPr>
              <a:t>The tip-sample interaction upon reducing the distance reduces the amplitude in a more or less monotonic fashion.</a:t>
            </a:r>
          </a:p>
          <a:p>
            <a:pPr marL="0" indent="0">
              <a:buNone/>
            </a:pPr>
            <a:r>
              <a:rPr lang="zh-CN" altLang="en-US" sz="2400" b="1" dirty="0">
                <a:solidFill>
                  <a:srgbClr val="FF0000"/>
                </a:solidFill>
                <a:latin typeface="等线" panose="02010600030101010101" pitchFamily="2" charset="-122"/>
                <a:ea typeface="等线" panose="02010600030101010101" pitchFamily="2" charset="-122"/>
              </a:rPr>
              <a:t>缺点：</a:t>
            </a:r>
            <a:endParaRPr lang="en-US" altLang="zh-CN" sz="2400" b="1" dirty="0">
              <a:solidFill>
                <a:srgbClr val="FF0000"/>
              </a:solidFill>
              <a:latin typeface="等线" panose="02010600030101010101" pitchFamily="2" charset="-122"/>
              <a:ea typeface="等线" panose="02010600030101010101" pitchFamily="2" charset="-122"/>
            </a:endParaRPr>
          </a:p>
          <a:p>
            <a:r>
              <a:rPr lang="en-US" altLang="zh-CN" sz="2400" dirty="0">
                <a:latin typeface="等线" panose="02010600030101010101" pitchFamily="2" charset="-122"/>
                <a:ea typeface="等线" panose="02010600030101010101" pitchFamily="2" charset="-122"/>
              </a:rPr>
              <a:t>Both dissipative and non-dissipative parts of the interaction force change the resulting amplitude, and a separation of those two force parts is not straightforward.</a:t>
            </a:r>
          </a:p>
          <a:p>
            <a:r>
              <a:rPr lang="en-US" altLang="zh-CN" sz="2400" dirty="0">
                <a:latin typeface="等线" panose="02010600030101010101" pitchFamily="2" charset="-122"/>
                <a:ea typeface="等线" panose="02010600030101010101" pitchFamily="2" charset="-122"/>
              </a:rPr>
              <a:t>With Q factors reaching 100 000 in vacuum, the AM mode is very slow.</a:t>
            </a:r>
            <a:endParaRPr lang="zh-CN" altLang="en-US" sz="2400" dirty="0">
              <a:latin typeface="等线" panose="02010600030101010101" pitchFamily="2" charset="-122"/>
              <a:ea typeface="等线" panose="02010600030101010101" pitchFamily="2" charset="-122"/>
            </a:endParaRPr>
          </a:p>
        </p:txBody>
      </p:sp>
      <p:pic>
        <p:nvPicPr>
          <p:cNvPr id="4" name="图片 3">
            <a:extLst>
              <a:ext uri="{FF2B5EF4-FFF2-40B4-BE49-F238E27FC236}">
                <a16:creationId xmlns:a16="http://schemas.microsoft.com/office/drawing/2014/main" id="{78867FD4-9FAC-4422-A248-4BF56EF05E83}"/>
              </a:ext>
            </a:extLst>
          </p:cNvPr>
          <p:cNvPicPr>
            <a:picLocks noChangeAspect="1"/>
          </p:cNvPicPr>
          <p:nvPr/>
        </p:nvPicPr>
        <p:blipFill>
          <a:blip r:embed="rId2"/>
          <a:stretch>
            <a:fillRect/>
          </a:stretch>
        </p:blipFill>
        <p:spPr>
          <a:xfrm>
            <a:off x="2514600" y="5715000"/>
            <a:ext cx="1600200" cy="400050"/>
          </a:xfrm>
          <a:prstGeom prst="rect">
            <a:avLst/>
          </a:prstGeom>
        </p:spPr>
      </p:pic>
      <p:sp>
        <p:nvSpPr>
          <p:cNvPr id="5" name="灯片编号占位符 4">
            <a:extLst>
              <a:ext uri="{FF2B5EF4-FFF2-40B4-BE49-F238E27FC236}">
                <a16:creationId xmlns:a16="http://schemas.microsoft.com/office/drawing/2014/main" id="{CBA0A9E4-B47F-4BCE-B29C-61B8B103695B}"/>
              </a:ext>
            </a:extLst>
          </p:cNvPr>
          <p:cNvSpPr>
            <a:spLocks noGrp="1"/>
          </p:cNvSpPr>
          <p:nvPr>
            <p:ph type="sldNum" sz="quarter" idx="10"/>
          </p:nvPr>
        </p:nvSpPr>
        <p:spPr/>
        <p:txBody>
          <a:bodyPr/>
          <a:lstStyle/>
          <a:p>
            <a:fld id="{47329A4E-1959-4B2C-B3DA-260D845A3608}" type="slidenum">
              <a:rPr lang="en-US" altLang="zh-CN" smtClean="0"/>
              <a:pPr/>
              <a:t>13</a:t>
            </a:fld>
            <a:endParaRPr lang="en-US" altLang="zh-CN"/>
          </a:p>
        </p:txBody>
      </p:sp>
    </p:spTree>
    <p:extLst>
      <p:ext uri="{BB962C8B-B14F-4D97-AF65-F5344CB8AC3E}">
        <p14:creationId xmlns:p14="http://schemas.microsoft.com/office/powerpoint/2010/main" val="126831792"/>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0D0BB5B-C1AF-48B6-AE50-B12AFDB2D46F}"/>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频率调制模式</a:t>
            </a:r>
          </a:p>
        </p:txBody>
      </p:sp>
      <p:pic>
        <p:nvPicPr>
          <p:cNvPr id="4" name="图片 3">
            <a:extLst>
              <a:ext uri="{FF2B5EF4-FFF2-40B4-BE49-F238E27FC236}">
                <a16:creationId xmlns:a16="http://schemas.microsoft.com/office/drawing/2014/main" id="{64A2F4FC-CDCA-4B0E-A05E-4C67C0E1885D}"/>
              </a:ext>
            </a:extLst>
          </p:cNvPr>
          <p:cNvPicPr>
            <a:picLocks noChangeAspect="1"/>
          </p:cNvPicPr>
          <p:nvPr/>
        </p:nvPicPr>
        <p:blipFill>
          <a:blip r:embed="rId2"/>
          <a:stretch>
            <a:fillRect/>
          </a:stretch>
        </p:blipFill>
        <p:spPr>
          <a:xfrm>
            <a:off x="838200" y="968231"/>
            <a:ext cx="7467600" cy="4921537"/>
          </a:xfrm>
          <a:prstGeom prst="rect">
            <a:avLst/>
          </a:prstGeom>
        </p:spPr>
      </p:pic>
      <p:sp>
        <p:nvSpPr>
          <p:cNvPr id="3" name="灯片编号占位符 2">
            <a:extLst>
              <a:ext uri="{FF2B5EF4-FFF2-40B4-BE49-F238E27FC236}">
                <a16:creationId xmlns:a16="http://schemas.microsoft.com/office/drawing/2014/main" id="{13A9DE34-88C2-401F-85C2-CB5ACEE3A09E}"/>
              </a:ext>
            </a:extLst>
          </p:cNvPr>
          <p:cNvSpPr>
            <a:spLocks noGrp="1"/>
          </p:cNvSpPr>
          <p:nvPr>
            <p:ph type="sldNum" sz="quarter" idx="10"/>
          </p:nvPr>
        </p:nvSpPr>
        <p:spPr/>
        <p:txBody>
          <a:bodyPr/>
          <a:lstStyle/>
          <a:p>
            <a:fld id="{47329A4E-1959-4B2C-B3DA-260D845A3608}" type="slidenum">
              <a:rPr lang="en-US" altLang="zh-CN" smtClean="0"/>
              <a:pPr/>
              <a:t>14</a:t>
            </a:fld>
            <a:endParaRPr lang="en-US" altLang="zh-CN"/>
          </a:p>
        </p:txBody>
      </p:sp>
    </p:spTree>
    <p:extLst>
      <p:ext uri="{BB962C8B-B14F-4D97-AF65-F5344CB8AC3E}">
        <p14:creationId xmlns:p14="http://schemas.microsoft.com/office/powerpoint/2010/main" val="19050848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555A7EBD-307F-45A9-B1FE-D4E5D298EDC4}"/>
              </a:ext>
            </a:extLst>
          </p:cNvPr>
          <p:cNvPicPr>
            <a:picLocks noChangeAspect="1"/>
          </p:cNvPicPr>
          <p:nvPr/>
        </p:nvPicPr>
        <p:blipFill>
          <a:blip r:embed="rId3"/>
          <a:stretch>
            <a:fillRect/>
          </a:stretch>
        </p:blipFill>
        <p:spPr>
          <a:xfrm>
            <a:off x="1779104" y="5068261"/>
            <a:ext cx="5943600" cy="769348"/>
          </a:xfrm>
          <a:prstGeom prst="rect">
            <a:avLst/>
          </a:prstGeom>
        </p:spPr>
      </p:pic>
      <p:sp>
        <p:nvSpPr>
          <p:cNvPr id="2" name="标题 1">
            <a:extLst>
              <a:ext uri="{FF2B5EF4-FFF2-40B4-BE49-F238E27FC236}">
                <a16:creationId xmlns:a16="http://schemas.microsoft.com/office/drawing/2014/main" id="{56520E9D-A8E4-4622-8A2E-B167D7FD84A0}"/>
              </a:ext>
            </a:extLst>
          </p:cNvPr>
          <p:cNvSpPr>
            <a:spLocks noGrp="1"/>
          </p:cNvSpPr>
          <p:nvPr>
            <p:ph type="title"/>
          </p:nvPr>
        </p:nvSpPr>
        <p:spPr>
          <a:xfrm>
            <a:off x="457200" y="277814"/>
            <a:ext cx="8229600" cy="902238"/>
          </a:xfrm>
        </p:spPr>
        <p:txBody>
          <a:bodyPr/>
          <a:lstStyle/>
          <a:p>
            <a:r>
              <a:rPr lang="zh-CN" altLang="en-US" sz="3200" b="1" dirty="0">
                <a:latin typeface="等线" panose="02010600030101010101" pitchFamily="2" charset="-122"/>
                <a:ea typeface="等线" panose="02010600030101010101" pitchFamily="2" charset="-122"/>
              </a:rPr>
              <a:t>短程力和长程力的贡献随振幅变化</a:t>
            </a:r>
          </a:p>
        </p:txBody>
      </p:sp>
      <p:pic>
        <p:nvPicPr>
          <p:cNvPr id="4" name="图片 3">
            <a:extLst>
              <a:ext uri="{FF2B5EF4-FFF2-40B4-BE49-F238E27FC236}">
                <a16:creationId xmlns:a16="http://schemas.microsoft.com/office/drawing/2014/main" id="{AD7237F9-1B34-4DE4-899C-758505FA89BA}"/>
              </a:ext>
            </a:extLst>
          </p:cNvPr>
          <p:cNvPicPr>
            <a:picLocks noChangeAspect="1"/>
          </p:cNvPicPr>
          <p:nvPr/>
        </p:nvPicPr>
        <p:blipFill>
          <a:blip r:embed="rId4"/>
          <a:stretch>
            <a:fillRect/>
          </a:stretch>
        </p:blipFill>
        <p:spPr>
          <a:xfrm>
            <a:off x="1421296" y="1044260"/>
            <a:ext cx="5648446" cy="4159794"/>
          </a:xfrm>
          <a:prstGeom prst="rect">
            <a:avLst/>
          </a:prstGeom>
        </p:spPr>
      </p:pic>
      <p:sp>
        <p:nvSpPr>
          <p:cNvPr id="9" name="矩形 8">
            <a:extLst>
              <a:ext uri="{FF2B5EF4-FFF2-40B4-BE49-F238E27FC236}">
                <a16:creationId xmlns:a16="http://schemas.microsoft.com/office/drawing/2014/main" id="{008E1F57-6BDD-4F98-A7CE-63A757D1210F}"/>
              </a:ext>
            </a:extLst>
          </p:cNvPr>
          <p:cNvSpPr/>
          <p:nvPr/>
        </p:nvSpPr>
        <p:spPr>
          <a:xfrm>
            <a:off x="3429000" y="5853480"/>
            <a:ext cx="2857500" cy="369332"/>
          </a:xfrm>
          <a:prstGeom prst="rect">
            <a:avLst/>
          </a:prstGeom>
          <a:solidFill>
            <a:schemeClr val="bg1"/>
          </a:solidFill>
        </p:spPr>
        <p:txBody>
          <a:bodyPr wrap="square">
            <a:spAutoFit/>
          </a:bodyPr>
          <a:lstStyle/>
          <a:p>
            <a:pPr algn="ctr"/>
            <a:r>
              <a:rPr lang="en-US" altLang="zh-CN" dirty="0">
                <a:solidFill>
                  <a:srgbClr val="000099"/>
                </a:solidFill>
                <a:latin typeface="等线" panose="02010600030101010101" pitchFamily="2" charset="-122"/>
                <a:ea typeface="等线" panose="02010600030101010101" pitchFamily="2" charset="-122"/>
              </a:rPr>
              <a:t>F</a:t>
            </a:r>
            <a:r>
              <a:rPr lang="en-US" altLang="zh-CN" baseline="-25000" dirty="0">
                <a:solidFill>
                  <a:srgbClr val="000099"/>
                </a:solidFill>
                <a:latin typeface="等线" panose="02010600030101010101" pitchFamily="2" charset="-122"/>
                <a:ea typeface="等线" panose="02010600030101010101" pitchFamily="2" charset="-122"/>
              </a:rPr>
              <a:t>0lr </a:t>
            </a:r>
            <a:r>
              <a:rPr lang="en-US" altLang="zh-CN" dirty="0">
                <a:solidFill>
                  <a:srgbClr val="000099"/>
                </a:solidFill>
                <a:latin typeface="等线" panose="02010600030101010101" pitchFamily="2" charset="-122"/>
                <a:ea typeface="等线" panose="02010600030101010101" pitchFamily="2" charset="-122"/>
              </a:rPr>
              <a:t>= 3F</a:t>
            </a:r>
            <a:r>
              <a:rPr lang="en-US" altLang="zh-CN" baseline="-25000" dirty="0">
                <a:solidFill>
                  <a:srgbClr val="000099"/>
                </a:solidFill>
                <a:latin typeface="等线" panose="02010600030101010101" pitchFamily="2" charset="-122"/>
                <a:ea typeface="等线" panose="02010600030101010101" pitchFamily="2" charset="-122"/>
              </a:rPr>
              <a:t>0sr</a:t>
            </a:r>
            <a:r>
              <a:rPr lang="en-US" altLang="zh-CN" dirty="0">
                <a:solidFill>
                  <a:srgbClr val="000099"/>
                </a:solidFill>
                <a:latin typeface="等线" panose="02010600030101010101" pitchFamily="2" charset="-122"/>
                <a:ea typeface="等线" panose="02010600030101010101" pitchFamily="2" charset="-122"/>
              </a:rPr>
              <a:t> and </a:t>
            </a: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30</a:t>
            </a: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baseline="-25000" dirty="0" err="1">
                <a:solidFill>
                  <a:srgbClr val="000099"/>
                </a:solidFill>
                <a:latin typeface="等线" panose="02010600030101010101" pitchFamily="2" charset="-122"/>
                <a:ea typeface="等线" panose="02010600030101010101" pitchFamily="2" charset="-122"/>
              </a:rPr>
              <a:t>sr</a:t>
            </a:r>
            <a:endParaRPr lang="zh-CN" altLang="en-US" baseline="-25000" dirty="0">
              <a:solidFill>
                <a:srgbClr val="000099"/>
              </a:solidFill>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914D5C5F-FC73-4074-98CB-B46F22842D30}"/>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2F063137-C56C-45C1-B7B9-D1134FC2E3BA}"/>
              </a:ext>
            </a:extLst>
          </p:cNvPr>
          <p:cNvSpPr>
            <a:spLocks noGrp="1"/>
          </p:cNvSpPr>
          <p:nvPr>
            <p:ph type="sldNum" sz="quarter" idx="10"/>
          </p:nvPr>
        </p:nvSpPr>
        <p:spPr/>
        <p:txBody>
          <a:bodyPr/>
          <a:lstStyle/>
          <a:p>
            <a:fld id="{47329A4E-1959-4B2C-B3DA-260D845A3608}" type="slidenum">
              <a:rPr lang="en-US" altLang="zh-CN" smtClean="0"/>
              <a:pPr/>
              <a:t>15</a:t>
            </a:fld>
            <a:endParaRPr lang="en-US" altLang="zh-CN"/>
          </a:p>
        </p:txBody>
      </p:sp>
    </p:spTree>
    <p:extLst>
      <p:ext uri="{BB962C8B-B14F-4D97-AF65-F5344CB8AC3E}">
        <p14:creationId xmlns:p14="http://schemas.microsoft.com/office/powerpoint/2010/main" val="288560178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34AA748-739B-47F1-8112-B467CF3795F3}"/>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各种噪音的影响</a:t>
            </a:r>
          </a:p>
        </p:txBody>
      </p:sp>
      <p:pic>
        <p:nvPicPr>
          <p:cNvPr id="4" name="图片 3">
            <a:extLst>
              <a:ext uri="{FF2B5EF4-FFF2-40B4-BE49-F238E27FC236}">
                <a16:creationId xmlns:a16="http://schemas.microsoft.com/office/drawing/2014/main" id="{AD630DC0-8A1F-4867-A675-ABC91FE7014C}"/>
              </a:ext>
            </a:extLst>
          </p:cNvPr>
          <p:cNvPicPr>
            <a:picLocks noChangeAspect="1"/>
          </p:cNvPicPr>
          <p:nvPr/>
        </p:nvPicPr>
        <p:blipFill>
          <a:blip r:embed="rId2"/>
          <a:stretch>
            <a:fillRect/>
          </a:stretch>
        </p:blipFill>
        <p:spPr>
          <a:xfrm>
            <a:off x="2667000" y="1553602"/>
            <a:ext cx="2549583" cy="2787033"/>
          </a:xfrm>
          <a:prstGeom prst="rect">
            <a:avLst/>
          </a:prstGeom>
        </p:spPr>
      </p:pic>
      <p:pic>
        <p:nvPicPr>
          <p:cNvPr id="5" name="图片 4">
            <a:extLst>
              <a:ext uri="{FF2B5EF4-FFF2-40B4-BE49-F238E27FC236}">
                <a16:creationId xmlns:a16="http://schemas.microsoft.com/office/drawing/2014/main" id="{5BC55761-5088-4F11-9F8B-525C92B1BF9A}"/>
              </a:ext>
            </a:extLst>
          </p:cNvPr>
          <p:cNvPicPr>
            <a:picLocks noChangeAspect="1"/>
          </p:cNvPicPr>
          <p:nvPr/>
        </p:nvPicPr>
        <p:blipFill>
          <a:blip r:embed="rId3"/>
          <a:stretch>
            <a:fillRect/>
          </a:stretch>
        </p:blipFill>
        <p:spPr>
          <a:xfrm>
            <a:off x="2667000" y="4516846"/>
            <a:ext cx="2272454" cy="969554"/>
          </a:xfrm>
          <a:prstGeom prst="rect">
            <a:avLst/>
          </a:prstGeom>
        </p:spPr>
      </p:pic>
      <p:sp>
        <p:nvSpPr>
          <p:cNvPr id="6" name="文本框 5">
            <a:extLst>
              <a:ext uri="{FF2B5EF4-FFF2-40B4-BE49-F238E27FC236}">
                <a16:creationId xmlns:a16="http://schemas.microsoft.com/office/drawing/2014/main" id="{B09F0369-0FFA-4CB1-B4D1-151DD5D5360C}"/>
              </a:ext>
            </a:extLst>
          </p:cNvPr>
          <p:cNvSpPr txBox="1"/>
          <p:nvPr/>
        </p:nvSpPr>
        <p:spPr>
          <a:xfrm>
            <a:off x="1016039" y="1902235"/>
            <a:ext cx="1107996"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热噪音：</a:t>
            </a:r>
          </a:p>
        </p:txBody>
      </p:sp>
      <p:sp>
        <p:nvSpPr>
          <p:cNvPr id="7" name="文本框 6">
            <a:extLst>
              <a:ext uri="{FF2B5EF4-FFF2-40B4-BE49-F238E27FC236}">
                <a16:creationId xmlns:a16="http://schemas.microsoft.com/office/drawing/2014/main" id="{D910911A-DC6C-43D8-9BF9-3541AD6765B2}"/>
              </a:ext>
            </a:extLst>
          </p:cNvPr>
          <p:cNvSpPr txBox="1"/>
          <p:nvPr/>
        </p:nvSpPr>
        <p:spPr>
          <a:xfrm>
            <a:off x="1016039" y="2806285"/>
            <a:ext cx="1569660"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探测器噪音：</a:t>
            </a:r>
          </a:p>
        </p:txBody>
      </p:sp>
      <p:sp>
        <p:nvSpPr>
          <p:cNvPr id="8" name="文本框 7">
            <a:extLst>
              <a:ext uri="{FF2B5EF4-FFF2-40B4-BE49-F238E27FC236}">
                <a16:creationId xmlns:a16="http://schemas.microsoft.com/office/drawing/2014/main" id="{03838818-F333-4BB2-9D00-F29167BDC7E3}"/>
              </a:ext>
            </a:extLst>
          </p:cNvPr>
          <p:cNvSpPr txBox="1"/>
          <p:nvPr/>
        </p:nvSpPr>
        <p:spPr>
          <a:xfrm>
            <a:off x="1016039" y="3821668"/>
            <a:ext cx="1569660"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振荡器噪音：</a:t>
            </a:r>
          </a:p>
        </p:txBody>
      </p:sp>
      <p:sp>
        <p:nvSpPr>
          <p:cNvPr id="9" name="文本框 8">
            <a:extLst>
              <a:ext uri="{FF2B5EF4-FFF2-40B4-BE49-F238E27FC236}">
                <a16:creationId xmlns:a16="http://schemas.microsoft.com/office/drawing/2014/main" id="{F2DEC840-BD96-4996-8EF8-FCE36D392AD4}"/>
              </a:ext>
            </a:extLst>
          </p:cNvPr>
          <p:cNvSpPr txBox="1"/>
          <p:nvPr/>
        </p:nvSpPr>
        <p:spPr>
          <a:xfrm>
            <a:off x="1016039" y="4888468"/>
            <a:ext cx="1800493" cy="369332"/>
          </a:xfrm>
          <a:prstGeom prst="rect">
            <a:avLst/>
          </a:prstGeom>
          <a:noFill/>
        </p:spPr>
        <p:txBody>
          <a:bodyPr wrap="none" rtlCol="0">
            <a:spAutoFit/>
          </a:bodyPr>
          <a:lstStyle/>
          <a:p>
            <a:r>
              <a:rPr lang="zh-CN" altLang="en-US" b="1" dirty="0">
                <a:solidFill>
                  <a:srgbClr val="000099"/>
                </a:solidFill>
                <a:latin typeface="等线" panose="02010600030101010101" pitchFamily="2" charset="-122"/>
                <a:ea typeface="等线" panose="02010600030101010101" pitchFamily="2" charset="-122"/>
              </a:rPr>
              <a:t>频率漂移噪音：</a:t>
            </a:r>
          </a:p>
        </p:txBody>
      </p:sp>
      <p:sp>
        <p:nvSpPr>
          <p:cNvPr id="10" name="文本框 9">
            <a:extLst>
              <a:ext uri="{FF2B5EF4-FFF2-40B4-BE49-F238E27FC236}">
                <a16:creationId xmlns:a16="http://schemas.microsoft.com/office/drawing/2014/main" id="{12D2132D-3385-43E8-834D-2385BB0598F4}"/>
              </a:ext>
            </a:extLst>
          </p:cNvPr>
          <p:cNvSpPr txBox="1"/>
          <p:nvPr/>
        </p:nvSpPr>
        <p:spPr>
          <a:xfrm>
            <a:off x="5943600" y="2267073"/>
            <a:ext cx="2085827" cy="2231508"/>
          </a:xfrm>
          <a:prstGeom prst="rect">
            <a:avLst/>
          </a:prstGeom>
          <a:noFill/>
        </p:spPr>
        <p:txBody>
          <a:bodyPr wrap="none" rtlCol="0">
            <a:spAutoFit/>
          </a:bodyPr>
          <a:lstStyle/>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增大振幅 </a:t>
            </a:r>
            <a:r>
              <a:rPr lang="en-US" altLang="zh-CN" b="1" dirty="0">
                <a:solidFill>
                  <a:srgbClr val="C00000"/>
                </a:solidFill>
                <a:latin typeface="等线" panose="02010600030101010101" pitchFamily="2" charset="-122"/>
                <a:ea typeface="等线" panose="02010600030101010101" pitchFamily="2" charset="-122"/>
              </a:rPr>
              <a:t>A</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增大共振频率 </a:t>
            </a:r>
            <a:r>
              <a:rPr lang="en-US" altLang="zh-CN" b="1" dirty="0">
                <a:solidFill>
                  <a:srgbClr val="C00000"/>
                </a:solidFill>
                <a:latin typeface="等线" panose="02010600030101010101" pitchFamily="2" charset="-122"/>
                <a:ea typeface="等线" panose="02010600030101010101" pitchFamily="2" charset="-122"/>
              </a:rPr>
              <a:t>f</a:t>
            </a:r>
            <a:r>
              <a:rPr lang="en-US" altLang="zh-CN" b="1" baseline="-25000" dirty="0">
                <a:solidFill>
                  <a:srgbClr val="C00000"/>
                </a:solidFill>
                <a:latin typeface="等线" panose="02010600030101010101" pitchFamily="2" charset="-122"/>
                <a:ea typeface="等线" panose="02010600030101010101" pitchFamily="2" charset="-122"/>
              </a:rPr>
              <a:t>0</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增大品质因子 </a:t>
            </a:r>
            <a:r>
              <a:rPr lang="en-US" altLang="zh-CN" b="1" dirty="0">
                <a:solidFill>
                  <a:srgbClr val="C00000"/>
                </a:solidFill>
                <a:latin typeface="等线" panose="02010600030101010101" pitchFamily="2" charset="-122"/>
                <a:ea typeface="等线" panose="02010600030101010101" pitchFamily="2" charset="-122"/>
              </a:rPr>
              <a:t>Q</a:t>
            </a:r>
          </a:p>
          <a:p>
            <a:pPr marL="285750" indent="-285750">
              <a:lnSpc>
                <a:spcPct val="200000"/>
              </a:lnSpc>
              <a:buFont typeface="Arial" panose="020B0604020202020204" pitchFamily="34" charset="0"/>
              <a:buChar char="•"/>
            </a:pPr>
            <a:r>
              <a:rPr lang="zh-CN" altLang="en-US" dirty="0">
                <a:latin typeface="等线" panose="02010600030101010101" pitchFamily="2" charset="-122"/>
                <a:ea typeface="等线" panose="02010600030101010101" pitchFamily="2" charset="-122"/>
              </a:rPr>
              <a:t>减小弹性系数 </a:t>
            </a:r>
            <a:r>
              <a:rPr lang="en-US" altLang="zh-CN" b="1" dirty="0">
                <a:solidFill>
                  <a:srgbClr val="C00000"/>
                </a:solidFill>
                <a:latin typeface="等线" panose="02010600030101010101" pitchFamily="2" charset="-122"/>
                <a:ea typeface="等线" panose="02010600030101010101" pitchFamily="2" charset="-122"/>
              </a:rPr>
              <a:t>k</a:t>
            </a:r>
          </a:p>
        </p:txBody>
      </p:sp>
      <p:pic>
        <p:nvPicPr>
          <p:cNvPr id="11" name="图片 10">
            <a:extLst>
              <a:ext uri="{FF2B5EF4-FFF2-40B4-BE49-F238E27FC236}">
                <a16:creationId xmlns:a16="http://schemas.microsoft.com/office/drawing/2014/main" id="{9ABA0A9C-8F7A-458B-973B-A8AC2EB7ACFC}"/>
              </a:ext>
            </a:extLst>
          </p:cNvPr>
          <p:cNvPicPr>
            <a:picLocks noChangeAspect="1"/>
          </p:cNvPicPr>
          <p:nvPr/>
        </p:nvPicPr>
        <p:blipFill>
          <a:blip r:embed="rId4"/>
          <a:stretch>
            <a:fillRect/>
          </a:stretch>
        </p:blipFill>
        <p:spPr>
          <a:xfrm>
            <a:off x="5943600" y="4816957"/>
            <a:ext cx="2032929" cy="782977"/>
          </a:xfrm>
          <a:prstGeom prst="rect">
            <a:avLst/>
          </a:prstGeom>
        </p:spPr>
      </p:pic>
      <p:sp>
        <p:nvSpPr>
          <p:cNvPr id="12" name="矩形 11">
            <a:extLst>
              <a:ext uri="{FF2B5EF4-FFF2-40B4-BE49-F238E27FC236}">
                <a16:creationId xmlns:a16="http://schemas.microsoft.com/office/drawing/2014/main" id="{38447237-1E77-488D-97D6-499EBB1F4CB3}"/>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C6643134-BB9A-4060-8AC2-4D1EC3B84753}"/>
              </a:ext>
            </a:extLst>
          </p:cNvPr>
          <p:cNvSpPr>
            <a:spLocks noGrp="1"/>
          </p:cNvSpPr>
          <p:nvPr>
            <p:ph type="sldNum" sz="quarter" idx="10"/>
          </p:nvPr>
        </p:nvSpPr>
        <p:spPr/>
        <p:txBody>
          <a:bodyPr/>
          <a:lstStyle/>
          <a:p>
            <a:fld id="{47329A4E-1959-4B2C-B3DA-260D845A3608}" type="slidenum">
              <a:rPr lang="en-US" altLang="zh-CN" smtClean="0"/>
              <a:pPr/>
              <a:t>16</a:t>
            </a:fld>
            <a:endParaRPr lang="en-US" altLang="zh-CN"/>
          </a:p>
        </p:txBody>
      </p:sp>
    </p:spTree>
    <p:extLst>
      <p:ext uri="{BB962C8B-B14F-4D97-AF65-F5344CB8AC3E}">
        <p14:creationId xmlns:p14="http://schemas.microsoft.com/office/powerpoint/2010/main" val="31590102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a:extLst>
              <a:ext uri="{FF2B5EF4-FFF2-40B4-BE49-F238E27FC236}">
                <a16:creationId xmlns:a16="http://schemas.microsoft.com/office/drawing/2014/main" id="{C57869E5-000B-4FEF-9FAF-FB56E4F94654}"/>
              </a:ext>
            </a:extLst>
          </p:cNvPr>
          <p:cNvPicPr>
            <a:picLocks noChangeAspect="1"/>
          </p:cNvPicPr>
          <p:nvPr/>
        </p:nvPicPr>
        <p:blipFill rotWithShape="1">
          <a:blip r:embed="rId2"/>
          <a:srcRect r="10590"/>
          <a:stretch/>
        </p:blipFill>
        <p:spPr>
          <a:xfrm rot="16200000">
            <a:off x="1302532" y="1088922"/>
            <a:ext cx="3599703" cy="4927059"/>
          </a:xfrm>
          <a:prstGeom prst="rect">
            <a:avLst/>
          </a:prstGeom>
        </p:spPr>
      </p:pic>
      <p:sp>
        <p:nvSpPr>
          <p:cNvPr id="2" name="标题 1">
            <a:extLst>
              <a:ext uri="{FF2B5EF4-FFF2-40B4-BE49-F238E27FC236}">
                <a16:creationId xmlns:a16="http://schemas.microsoft.com/office/drawing/2014/main" id="{B34AB8C1-ED54-4AEA-95F3-77DE9B7830C2}"/>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信噪比与振幅的关系</a:t>
            </a:r>
          </a:p>
        </p:txBody>
      </p:sp>
      <p:pic>
        <p:nvPicPr>
          <p:cNvPr id="6" name="图片 5">
            <a:extLst>
              <a:ext uri="{FF2B5EF4-FFF2-40B4-BE49-F238E27FC236}">
                <a16:creationId xmlns:a16="http://schemas.microsoft.com/office/drawing/2014/main" id="{97FE8EA5-4DE4-43A0-A6AA-212AF7E25C00}"/>
              </a:ext>
            </a:extLst>
          </p:cNvPr>
          <p:cNvPicPr>
            <a:picLocks noChangeAspect="1"/>
          </p:cNvPicPr>
          <p:nvPr/>
        </p:nvPicPr>
        <p:blipFill>
          <a:blip r:embed="rId3"/>
          <a:stretch>
            <a:fillRect/>
          </a:stretch>
        </p:blipFill>
        <p:spPr>
          <a:xfrm>
            <a:off x="5846180" y="2192024"/>
            <a:ext cx="2439618" cy="533400"/>
          </a:xfrm>
          <a:prstGeom prst="rect">
            <a:avLst/>
          </a:prstGeom>
        </p:spPr>
      </p:pic>
      <p:sp>
        <p:nvSpPr>
          <p:cNvPr id="7" name="矩形 6">
            <a:extLst>
              <a:ext uri="{FF2B5EF4-FFF2-40B4-BE49-F238E27FC236}">
                <a16:creationId xmlns:a16="http://schemas.microsoft.com/office/drawing/2014/main" id="{02B1A6DC-136D-4FBE-8F0C-CB165DD35FA2}"/>
              </a:ext>
            </a:extLst>
          </p:cNvPr>
          <p:cNvSpPr/>
          <p:nvPr/>
        </p:nvSpPr>
        <p:spPr>
          <a:xfrm>
            <a:off x="5728252" y="2935570"/>
            <a:ext cx="2712602" cy="369332"/>
          </a:xfrm>
          <a:prstGeom prst="rect">
            <a:avLst/>
          </a:prstGeom>
        </p:spPr>
        <p:txBody>
          <a:bodyPr wrap="none">
            <a:spAutoFit/>
          </a:bodyPr>
          <a:lstStyle/>
          <a:p>
            <a:r>
              <a:rPr lang="zh-CN" altLang="en-US" b="1" dirty="0">
                <a:solidFill>
                  <a:srgbClr val="C00000"/>
                </a:solidFill>
                <a:latin typeface="等线" panose="02010600030101010101" pitchFamily="2" charset="-122"/>
                <a:ea typeface="等线" panose="02010600030101010101" pitchFamily="2" charset="-122"/>
              </a:rPr>
              <a:t>最佳振幅：</a:t>
            </a:r>
            <a:r>
              <a:rPr lang="en-US" altLang="zh-CN" b="1" dirty="0" err="1">
                <a:solidFill>
                  <a:srgbClr val="C00000"/>
                </a:solidFill>
                <a:latin typeface="等线" panose="02010600030101010101" pitchFamily="2" charset="-122"/>
                <a:ea typeface="等线" panose="02010600030101010101" pitchFamily="2" charset="-122"/>
              </a:rPr>
              <a:t>A</a:t>
            </a:r>
            <a:r>
              <a:rPr lang="en-US" altLang="zh-CN" b="1" baseline="-25000" dirty="0" err="1">
                <a:solidFill>
                  <a:srgbClr val="C00000"/>
                </a:solidFill>
                <a:latin typeface="等线" panose="02010600030101010101" pitchFamily="2" charset="-122"/>
                <a:ea typeface="等线" panose="02010600030101010101" pitchFamily="2" charset="-122"/>
              </a:rPr>
              <a:t>opt</a:t>
            </a:r>
            <a:r>
              <a:rPr lang="en-US" altLang="zh-CN" b="1" dirty="0">
                <a:solidFill>
                  <a:srgbClr val="C00000"/>
                </a:solidFill>
                <a:latin typeface="等线" panose="02010600030101010101" pitchFamily="2" charset="-122"/>
                <a:ea typeface="等线" panose="02010600030101010101" pitchFamily="2" charset="-122"/>
              </a:rPr>
              <a:t> =1.545 </a:t>
            </a:r>
            <a:r>
              <a:rPr lang="el-GR" altLang="zh-CN" b="1" dirty="0">
                <a:solidFill>
                  <a:srgbClr val="C00000"/>
                </a:solidFill>
                <a:latin typeface="等线" panose="02010600030101010101" pitchFamily="2" charset="-122"/>
                <a:ea typeface="等线" panose="02010600030101010101" pitchFamily="2" charset="-122"/>
              </a:rPr>
              <a:t>λ</a:t>
            </a:r>
            <a:endParaRPr lang="zh-CN" altLang="en-US" b="1" dirty="0">
              <a:solidFill>
                <a:srgbClr val="C00000"/>
              </a:solidFill>
              <a:latin typeface="等线" panose="02010600030101010101" pitchFamily="2" charset="-122"/>
              <a:ea typeface="等线" panose="02010600030101010101" pitchFamily="2" charset="-122"/>
            </a:endParaRPr>
          </a:p>
        </p:txBody>
      </p:sp>
      <p:sp>
        <p:nvSpPr>
          <p:cNvPr id="8" name="矩形 7">
            <a:extLst>
              <a:ext uri="{FF2B5EF4-FFF2-40B4-BE49-F238E27FC236}">
                <a16:creationId xmlns:a16="http://schemas.microsoft.com/office/drawing/2014/main" id="{BCC80D84-47B1-43ED-9F11-9DB67BCFCCD9}"/>
              </a:ext>
            </a:extLst>
          </p:cNvPr>
          <p:cNvSpPr/>
          <p:nvPr/>
        </p:nvSpPr>
        <p:spPr>
          <a:xfrm>
            <a:off x="5715000" y="3608715"/>
            <a:ext cx="2857500" cy="830997"/>
          </a:xfrm>
          <a:prstGeom prst="rect">
            <a:avLst/>
          </a:prstGeom>
          <a:solidFill>
            <a:schemeClr val="bg1"/>
          </a:solidFill>
        </p:spPr>
        <p:txBody>
          <a:bodyPr wrap="square">
            <a:spAutoFit/>
          </a:bodyPr>
          <a:lstStyle/>
          <a:p>
            <a:pPr algn="ct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i="1"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20 pm, </a:t>
            </a:r>
            <a:r>
              <a:rPr lang="en-US" altLang="zh-CN" dirty="0" err="1">
                <a:solidFill>
                  <a:srgbClr val="000099"/>
                </a:solidFill>
                <a:latin typeface="等线" panose="02010600030101010101" pitchFamily="2" charset="-122"/>
                <a:ea typeface="等线" panose="02010600030101010101" pitchFamily="2" charset="-122"/>
              </a:rPr>
              <a:t>A</a:t>
            </a:r>
            <a:r>
              <a:rPr lang="en-US" altLang="zh-CN" baseline="-25000" dirty="0" err="1">
                <a:solidFill>
                  <a:srgbClr val="000099"/>
                </a:solidFill>
                <a:latin typeface="等线" panose="02010600030101010101" pitchFamily="2" charset="-122"/>
                <a:ea typeface="等线" panose="02010600030101010101" pitchFamily="2" charset="-122"/>
              </a:rPr>
              <a:t>opt</a:t>
            </a:r>
            <a:r>
              <a:rPr lang="en-US" altLang="zh-CN" dirty="0">
                <a:solidFill>
                  <a:srgbClr val="000099"/>
                </a:solidFill>
                <a:latin typeface="等线" panose="02010600030101010101" pitchFamily="2" charset="-122"/>
                <a:ea typeface="等线" panose="02010600030101010101" pitchFamily="2" charset="-122"/>
              </a:rPr>
              <a:t>=30 pm</a:t>
            </a:r>
          </a:p>
          <a:p>
            <a:pPr algn="ctr"/>
            <a:r>
              <a:rPr lang="el-GR" altLang="zh-CN" dirty="0">
                <a:solidFill>
                  <a:srgbClr val="000099"/>
                </a:solidFill>
                <a:latin typeface="等线" panose="02010600030101010101" pitchFamily="2" charset="-122"/>
                <a:ea typeface="等线" panose="02010600030101010101" pitchFamily="2" charset="-122"/>
                <a:cs typeface="Times New Roman" panose="02020603050405020304" pitchFamily="18" charset="0"/>
              </a:rPr>
              <a:t>λ</a:t>
            </a:r>
            <a:r>
              <a:rPr lang="en-US" altLang="zh-CN" i="1" baseline="-25000" dirty="0" err="1">
                <a:solidFill>
                  <a:srgbClr val="000099"/>
                </a:solidFill>
                <a:latin typeface="等线" panose="02010600030101010101" pitchFamily="2" charset="-122"/>
                <a:ea typeface="等线" panose="02010600030101010101" pitchFamily="2" charset="-122"/>
              </a:rPr>
              <a:t>lr</a:t>
            </a:r>
            <a:r>
              <a:rPr lang="en-US" altLang="zh-CN" dirty="0">
                <a:solidFill>
                  <a:srgbClr val="000099"/>
                </a:solidFill>
                <a:latin typeface="等线" panose="02010600030101010101" pitchFamily="2" charset="-122"/>
                <a:ea typeface="等线" panose="02010600030101010101" pitchFamily="2" charset="-122"/>
              </a:rPr>
              <a:t>= 50 pm, </a:t>
            </a:r>
            <a:r>
              <a:rPr lang="en-US" altLang="zh-CN" dirty="0" err="1">
                <a:solidFill>
                  <a:srgbClr val="000099"/>
                </a:solidFill>
                <a:latin typeface="等线" panose="02010600030101010101" pitchFamily="2" charset="-122"/>
                <a:ea typeface="等线" panose="02010600030101010101" pitchFamily="2" charset="-122"/>
              </a:rPr>
              <a:t>A</a:t>
            </a:r>
            <a:r>
              <a:rPr lang="en-US" altLang="zh-CN" baseline="-25000" dirty="0" err="1">
                <a:solidFill>
                  <a:srgbClr val="000099"/>
                </a:solidFill>
                <a:latin typeface="等线" panose="02010600030101010101" pitchFamily="2" charset="-122"/>
                <a:ea typeface="等线" panose="02010600030101010101" pitchFamily="2" charset="-122"/>
              </a:rPr>
              <a:t>opt</a:t>
            </a:r>
            <a:r>
              <a:rPr lang="en-US" altLang="zh-CN" dirty="0">
                <a:solidFill>
                  <a:srgbClr val="000099"/>
                </a:solidFill>
                <a:latin typeface="等线" panose="02010600030101010101" pitchFamily="2" charset="-122"/>
                <a:ea typeface="等线" panose="02010600030101010101" pitchFamily="2" charset="-122"/>
              </a:rPr>
              <a:t>=75 pm</a:t>
            </a:r>
            <a:endParaRPr lang="zh-CN" altLang="en-US" baseline="-25000" dirty="0">
              <a:solidFill>
                <a:srgbClr val="000099"/>
              </a:solidFill>
              <a:latin typeface="等线" panose="02010600030101010101" pitchFamily="2" charset="-122"/>
              <a:ea typeface="等线" panose="02010600030101010101" pitchFamily="2" charset="-122"/>
            </a:endParaRPr>
          </a:p>
          <a:p>
            <a:pPr algn="ctr"/>
            <a:endParaRPr lang="zh-CN" altLang="en-US" baseline="-25000" dirty="0">
              <a:solidFill>
                <a:srgbClr val="000099"/>
              </a:solidFill>
              <a:latin typeface="等线" panose="02010600030101010101" pitchFamily="2" charset="-122"/>
              <a:ea typeface="等线" panose="02010600030101010101" pitchFamily="2" charset="-122"/>
            </a:endParaRPr>
          </a:p>
        </p:txBody>
      </p:sp>
      <p:cxnSp>
        <p:nvCxnSpPr>
          <p:cNvPr id="10" name="直接箭头连接符 9">
            <a:extLst>
              <a:ext uri="{FF2B5EF4-FFF2-40B4-BE49-F238E27FC236}">
                <a16:creationId xmlns:a16="http://schemas.microsoft.com/office/drawing/2014/main" id="{FFABF10B-3369-4B9A-89C9-8C0C12561B0C}"/>
              </a:ext>
            </a:extLst>
          </p:cNvPr>
          <p:cNvCxnSpPr/>
          <p:nvPr/>
        </p:nvCxnSpPr>
        <p:spPr>
          <a:xfrm flipV="1">
            <a:off x="3352800" y="2192024"/>
            <a:ext cx="0" cy="928212"/>
          </a:xfrm>
          <a:prstGeom prst="straightConnector1">
            <a:avLst/>
          </a:prstGeom>
          <a:ln>
            <a:solidFill>
              <a:srgbClr val="FF3300"/>
            </a:solidFill>
            <a:tailEnd type="triangle"/>
          </a:ln>
        </p:spPr>
        <p:style>
          <a:lnRef idx="3">
            <a:schemeClr val="accent1"/>
          </a:lnRef>
          <a:fillRef idx="0">
            <a:schemeClr val="accent1"/>
          </a:fillRef>
          <a:effectRef idx="2">
            <a:schemeClr val="accent1"/>
          </a:effectRef>
          <a:fontRef idx="minor">
            <a:schemeClr val="tx1"/>
          </a:fontRef>
        </p:style>
      </p:cxnSp>
      <p:cxnSp>
        <p:nvCxnSpPr>
          <p:cNvPr id="14" name="直接连接符 13">
            <a:extLst>
              <a:ext uri="{FF2B5EF4-FFF2-40B4-BE49-F238E27FC236}">
                <a16:creationId xmlns:a16="http://schemas.microsoft.com/office/drawing/2014/main" id="{256FC76A-D2E0-489E-878F-AFC55CCB0F5B}"/>
              </a:ext>
            </a:extLst>
          </p:cNvPr>
          <p:cNvCxnSpPr>
            <a:cxnSpLocks/>
          </p:cNvCxnSpPr>
          <p:nvPr/>
        </p:nvCxnSpPr>
        <p:spPr>
          <a:xfrm>
            <a:off x="3352800" y="3120236"/>
            <a:ext cx="2309863" cy="0"/>
          </a:xfrm>
          <a:prstGeom prst="line">
            <a:avLst/>
          </a:prstGeom>
          <a:ln>
            <a:solidFill>
              <a:srgbClr val="FF0000"/>
            </a:solidFill>
          </a:ln>
        </p:spPr>
        <p:style>
          <a:lnRef idx="3">
            <a:schemeClr val="accent1"/>
          </a:lnRef>
          <a:fillRef idx="0">
            <a:schemeClr val="accent1"/>
          </a:fillRef>
          <a:effectRef idx="2">
            <a:schemeClr val="accent1"/>
          </a:effectRef>
          <a:fontRef idx="minor">
            <a:schemeClr val="tx1"/>
          </a:fontRef>
        </p:style>
      </p:cxnSp>
      <p:sp>
        <p:nvSpPr>
          <p:cNvPr id="19" name="文本框 18">
            <a:extLst>
              <a:ext uri="{FF2B5EF4-FFF2-40B4-BE49-F238E27FC236}">
                <a16:creationId xmlns:a16="http://schemas.microsoft.com/office/drawing/2014/main" id="{5E229BA5-2B1B-411C-92BE-7476BA08A581}"/>
              </a:ext>
            </a:extLst>
          </p:cNvPr>
          <p:cNvSpPr txBox="1"/>
          <p:nvPr/>
        </p:nvSpPr>
        <p:spPr>
          <a:xfrm>
            <a:off x="1879555" y="5715000"/>
            <a:ext cx="6045245" cy="400110"/>
          </a:xfrm>
          <a:prstGeom prst="rect">
            <a:avLst/>
          </a:prstGeom>
          <a:noFill/>
        </p:spPr>
        <p:txBody>
          <a:bodyPr wrap="none" rtlCol="0">
            <a:spAutoFit/>
          </a:bodyPr>
          <a:lstStyle/>
          <a:p>
            <a:r>
              <a:rPr lang="zh-CN" altLang="en-US" sz="2000" dirty="0">
                <a:solidFill>
                  <a:srgbClr val="C00000"/>
                </a:solidFill>
                <a:latin typeface="等线" panose="02010600030101010101" pitchFamily="2" charset="-122"/>
                <a:ea typeface="等线" panose="02010600030101010101" pitchFamily="2" charset="-122"/>
              </a:rPr>
              <a:t>一般来说，原子分辨成像需要的最佳振幅 </a:t>
            </a:r>
            <a:r>
              <a:rPr lang="en-US" altLang="zh-CN" sz="2000" dirty="0">
                <a:solidFill>
                  <a:srgbClr val="C00000"/>
                </a:solidFill>
                <a:latin typeface="等线" panose="02010600030101010101" pitchFamily="2" charset="-122"/>
                <a:ea typeface="等线" panose="02010600030101010101" pitchFamily="2" charset="-122"/>
              </a:rPr>
              <a:t>A~100 pm</a:t>
            </a:r>
            <a:endParaRPr lang="zh-CN" altLang="en-US" sz="2000" dirty="0">
              <a:solidFill>
                <a:srgbClr val="C00000"/>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19AB0DB4-6CA5-46FD-8E74-AF9C893461B9}"/>
              </a:ext>
            </a:extLst>
          </p:cNvPr>
          <p:cNvSpPr/>
          <p:nvPr/>
        </p:nvSpPr>
        <p:spPr>
          <a:xfrm>
            <a:off x="1143000" y="6400800"/>
            <a:ext cx="7577715" cy="338554"/>
          </a:xfrm>
          <a:prstGeom prst="rect">
            <a:avLst/>
          </a:prstGeom>
        </p:spPr>
        <p:txBody>
          <a:bodyPr wrap="none">
            <a:spAutoFit/>
          </a:bodyPr>
          <a:lstStyle/>
          <a:p>
            <a:r>
              <a:rPr lang="de-DE" altLang="zh-CN" sz="1600" dirty="0">
                <a:latin typeface="等线" panose="02010600030101010101" pitchFamily="2" charset="-122"/>
                <a:ea typeface="等线" panose="02010600030101010101" pitchFamily="2" charset="-122"/>
              </a:rPr>
              <a:t>Morita, Wiesendanger, Meyer, </a:t>
            </a:r>
            <a:r>
              <a:rPr lang="en-US" altLang="zh-CN" sz="1600" dirty="0">
                <a:latin typeface="等线" panose="02010600030101010101" pitchFamily="2" charset="-122"/>
                <a:ea typeface="等线" panose="02010600030101010101" pitchFamily="2" charset="-122"/>
              </a:rPr>
              <a:t>Noncontact Atomic Force Microscopy, Springer, 2009</a:t>
            </a:r>
            <a:endParaRPr lang="zh-CN" altLang="en-US" sz="1600" dirty="0">
              <a:latin typeface="等线" panose="02010600030101010101" pitchFamily="2" charset="-122"/>
              <a:ea typeface="等线" panose="02010600030101010101" pitchFamily="2" charset="-122"/>
            </a:endParaRPr>
          </a:p>
        </p:txBody>
      </p:sp>
      <p:sp>
        <p:nvSpPr>
          <p:cNvPr id="4" name="灯片编号占位符 3">
            <a:extLst>
              <a:ext uri="{FF2B5EF4-FFF2-40B4-BE49-F238E27FC236}">
                <a16:creationId xmlns:a16="http://schemas.microsoft.com/office/drawing/2014/main" id="{77CCA8B5-8373-4511-831F-E46613F5AC01}"/>
              </a:ext>
            </a:extLst>
          </p:cNvPr>
          <p:cNvSpPr>
            <a:spLocks noGrp="1"/>
          </p:cNvSpPr>
          <p:nvPr>
            <p:ph type="sldNum" sz="quarter" idx="10"/>
          </p:nvPr>
        </p:nvSpPr>
        <p:spPr/>
        <p:txBody>
          <a:bodyPr/>
          <a:lstStyle/>
          <a:p>
            <a:fld id="{47329A4E-1959-4B2C-B3DA-260D845A3608}" type="slidenum">
              <a:rPr lang="en-US" altLang="zh-CN" smtClean="0"/>
              <a:pPr/>
              <a:t>17</a:t>
            </a:fld>
            <a:endParaRPr lang="en-US" altLang="zh-CN"/>
          </a:p>
        </p:txBody>
      </p:sp>
    </p:spTree>
    <p:extLst>
      <p:ext uri="{BB962C8B-B14F-4D97-AF65-F5344CB8AC3E}">
        <p14:creationId xmlns:p14="http://schemas.microsoft.com/office/powerpoint/2010/main" val="3935076158"/>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 name="矩形 19"/>
          <p:cNvSpPr/>
          <p:nvPr/>
        </p:nvSpPr>
        <p:spPr>
          <a:xfrm>
            <a:off x="5203370" y="915126"/>
            <a:ext cx="2971800" cy="3656874"/>
          </a:xfrm>
          <a:prstGeom prst="rect">
            <a:avLst/>
          </a:prstGeom>
          <a:solidFill>
            <a:schemeClr val="tx2">
              <a:lumMod val="20000"/>
              <a:lumOff val="8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9459" name="Rectangle 2"/>
          <p:cNvSpPr>
            <a:spLocks noGrp="1" noChangeArrowheads="1"/>
          </p:cNvSpPr>
          <p:nvPr>
            <p:ph type="title"/>
          </p:nvPr>
        </p:nvSpPr>
        <p:spPr>
          <a:xfrm>
            <a:off x="381000" y="76200"/>
            <a:ext cx="8229600" cy="762000"/>
          </a:xfrm>
        </p:spPr>
        <p:txBody>
          <a:bodyPr rIns="18755">
            <a:normAutofit/>
          </a:bodyPr>
          <a:lstStyle/>
          <a:p>
            <a:pPr marL="17463" eaLnBrk="1" hangingPunct="1">
              <a:lnSpc>
                <a:spcPct val="150000"/>
              </a:lnSpc>
            </a:pPr>
            <a:r>
              <a:rPr lang="en-US" altLang="zh-CN" sz="2800" dirty="0" err="1">
                <a:ea typeface="黑体" pitchFamily="49" charset="-122"/>
              </a:rPr>
              <a:t>qPlus</a:t>
            </a:r>
            <a:r>
              <a:rPr lang="en-US" altLang="zh-CN" sz="2800" dirty="0">
                <a:ea typeface="黑体" pitchFamily="49" charset="-122"/>
              </a:rPr>
              <a:t>-type sensor</a:t>
            </a:r>
            <a:endParaRPr kumimoji="0" lang="en-US" altLang="zh-CN" sz="2800" dirty="0">
              <a:latin typeface="黑体" pitchFamily="49" charset="-122"/>
              <a:ea typeface="黑体" pitchFamily="49" charset="-122"/>
              <a:sym typeface="Times New Roman" pitchFamily="18" charset="0"/>
            </a:endParaRPr>
          </a:p>
        </p:txBody>
      </p:sp>
      <p:sp>
        <p:nvSpPr>
          <p:cNvPr id="19460" name="Rectangle 3"/>
          <p:cNvSpPr>
            <a:spLocks/>
          </p:cNvSpPr>
          <p:nvPr/>
        </p:nvSpPr>
        <p:spPr bwMode="auto">
          <a:xfrm>
            <a:off x="684213" y="1628775"/>
            <a:ext cx="7848600" cy="4538663"/>
          </a:xfrm>
          <a:prstGeom prst="rect">
            <a:avLst/>
          </a:prstGeom>
          <a:noFill/>
          <a:ln w="12700">
            <a:noFill/>
            <a:miter lim="800000"/>
            <a:headEnd/>
            <a:tailEnd/>
          </a:ln>
        </p:spPr>
        <p:txBody>
          <a:bodyPr lIns="0" tIns="0" rIns="18755" bIns="0"/>
          <a:lstStyle/>
          <a:p>
            <a:pPr marL="17463" marR="0" lvl="0" indent="0" algn="l" defTabSz="914400" rtl="0" eaLnBrk="1" fontAlgn="base" latinLnBrk="0" hangingPunct="1">
              <a:lnSpc>
                <a:spcPct val="150000"/>
              </a:lnSpc>
              <a:spcBef>
                <a:spcPts val="300"/>
              </a:spcBef>
              <a:spcAft>
                <a:spcPct val="0"/>
              </a:spcAft>
              <a:buClrTx/>
              <a:buSzPct val="125000"/>
              <a:buFont typeface="Zapf Dingbats" charset="2"/>
              <a:buChar char="★"/>
              <a:tabLst/>
              <a:defRPr/>
            </a:pPr>
            <a:endParaRPr kumimoji="0" lang="en-US" altLang="zh-CN" sz="2400" b="1" i="0" u="none" strike="noStrike" kern="1200" cap="none" spc="0" normalizeH="0" baseline="0" noProof="0" dirty="0">
              <a:ln>
                <a:noFill/>
              </a:ln>
              <a:solidFill>
                <a:srgbClr val="002D99"/>
              </a:solidFill>
              <a:effectLst/>
              <a:uLnTx/>
              <a:uFillTx/>
              <a:latin typeface="Times New Roman" pitchFamily="18" charset="0"/>
              <a:ea typeface="宋体" charset="-122"/>
              <a:cs typeface="+mn-cs"/>
              <a:sym typeface="Times New Roman" pitchFamily="18" charset="0"/>
            </a:endParaRPr>
          </a:p>
          <a:p>
            <a:pPr marL="17463" marR="0" lvl="0" indent="0" algn="l" defTabSz="914400" rtl="0" eaLnBrk="1" fontAlgn="base" latinLnBrk="0" hangingPunct="1">
              <a:lnSpc>
                <a:spcPct val="150000"/>
              </a:lnSpc>
              <a:spcBef>
                <a:spcPts val="300"/>
              </a:spcBef>
              <a:spcAft>
                <a:spcPct val="0"/>
              </a:spcAft>
              <a:buClrTx/>
              <a:buSzPct val="125000"/>
              <a:buFontTx/>
              <a:buNone/>
              <a:tabLst/>
              <a:defRPr/>
            </a:pPr>
            <a:endParaRPr kumimoji="0" lang="en-US" altLang="zh-CN" sz="2400" b="1" i="0" u="none" strike="noStrike" kern="1200" cap="none" spc="0" normalizeH="0" baseline="0" noProof="0" dirty="0">
              <a:ln>
                <a:noFill/>
              </a:ln>
              <a:solidFill>
                <a:srgbClr val="002D99"/>
              </a:solidFill>
              <a:effectLst/>
              <a:uLnTx/>
              <a:uFillTx/>
              <a:latin typeface="Times New Roman" pitchFamily="18" charset="0"/>
              <a:ea typeface="华文宋体" pitchFamily="2" charset="-122"/>
              <a:cs typeface="+mn-cs"/>
              <a:sym typeface="Times New Roman" pitchFamily="18" charset="0"/>
            </a:endParaRPr>
          </a:p>
        </p:txBody>
      </p:sp>
      <p:grpSp>
        <p:nvGrpSpPr>
          <p:cNvPr id="2" name="组合 15"/>
          <p:cNvGrpSpPr>
            <a:grpSpLocks/>
          </p:cNvGrpSpPr>
          <p:nvPr/>
        </p:nvGrpSpPr>
        <p:grpSpPr bwMode="auto">
          <a:xfrm>
            <a:off x="5500005" y="1025538"/>
            <a:ext cx="2493217" cy="1793862"/>
            <a:chOff x="4828318" y="1664731"/>
            <a:chExt cx="4640651" cy="3339792"/>
          </a:xfrm>
        </p:grpSpPr>
        <p:pic>
          <p:nvPicPr>
            <p:cNvPr id="19467" name="Picture 2"/>
            <p:cNvPicPr>
              <a:picLocks noChangeAspect="1" noChangeArrowheads="1"/>
            </p:cNvPicPr>
            <p:nvPr/>
          </p:nvPicPr>
          <p:blipFill>
            <a:blip r:embed="rId3" cstate="print"/>
            <a:srcRect b="23966"/>
            <a:stretch>
              <a:fillRect/>
            </a:stretch>
          </p:blipFill>
          <p:spPr bwMode="auto">
            <a:xfrm>
              <a:off x="4828318" y="1664731"/>
              <a:ext cx="4640651" cy="3339792"/>
            </a:xfrm>
            <a:prstGeom prst="rect">
              <a:avLst/>
            </a:prstGeom>
            <a:noFill/>
            <a:ln w="9525">
              <a:noFill/>
              <a:miter lim="800000"/>
              <a:headEnd/>
              <a:tailEnd/>
            </a:ln>
          </p:spPr>
        </p:pic>
        <p:pic>
          <p:nvPicPr>
            <p:cNvPr id="19468" name="Picture 4"/>
            <p:cNvPicPr>
              <a:picLocks noChangeAspect="1" noChangeArrowheads="1"/>
            </p:cNvPicPr>
            <p:nvPr/>
          </p:nvPicPr>
          <p:blipFill>
            <a:blip r:embed="rId4" cstate="print"/>
            <a:srcRect/>
            <a:stretch>
              <a:fillRect/>
            </a:stretch>
          </p:blipFill>
          <p:spPr bwMode="auto">
            <a:xfrm>
              <a:off x="6516216" y="1961544"/>
              <a:ext cx="532859" cy="360040"/>
            </a:xfrm>
            <a:prstGeom prst="rect">
              <a:avLst/>
            </a:prstGeom>
            <a:noFill/>
            <a:ln w="9525">
              <a:noFill/>
              <a:miter lim="800000"/>
              <a:headEnd/>
              <a:tailEnd/>
            </a:ln>
          </p:spPr>
        </p:pic>
      </p:grpSp>
      <p:grpSp>
        <p:nvGrpSpPr>
          <p:cNvPr id="3" name="组合 31"/>
          <p:cNvGrpSpPr>
            <a:grpSpLocks/>
          </p:cNvGrpSpPr>
          <p:nvPr/>
        </p:nvGrpSpPr>
        <p:grpSpPr bwMode="auto">
          <a:xfrm>
            <a:off x="5105400" y="2590800"/>
            <a:ext cx="2884714" cy="1874443"/>
            <a:chOff x="5410200" y="3464063"/>
            <a:chExt cx="3581400" cy="2327137"/>
          </a:xfrm>
        </p:grpSpPr>
        <p:pic>
          <p:nvPicPr>
            <p:cNvPr id="23" name="Picture 2"/>
            <p:cNvPicPr>
              <a:picLocks noChangeAspect="1" noChangeArrowheads="1"/>
            </p:cNvPicPr>
            <p:nvPr/>
          </p:nvPicPr>
          <p:blipFill>
            <a:blip r:embed="rId5" cstate="print"/>
            <a:srcRect t="15588"/>
            <a:stretch>
              <a:fillRect/>
            </a:stretch>
          </p:blipFill>
          <p:spPr bwMode="auto">
            <a:xfrm>
              <a:off x="5867400" y="3811588"/>
              <a:ext cx="3124200" cy="1979612"/>
            </a:xfrm>
            <a:prstGeom prst="rect">
              <a:avLst/>
            </a:prstGeom>
            <a:noFill/>
            <a:ln w="9525">
              <a:noFill/>
              <a:miter lim="800000"/>
              <a:headEnd/>
              <a:tailEnd/>
            </a:ln>
          </p:spPr>
        </p:pic>
        <p:sp>
          <p:nvSpPr>
            <p:cNvPr id="24" name="TextBox 23"/>
            <p:cNvSpPr txBox="1">
              <a:spLocks noChangeArrowheads="1"/>
            </p:cNvSpPr>
            <p:nvPr/>
          </p:nvSpPr>
          <p:spPr bwMode="auto">
            <a:xfrm>
              <a:off x="7961313" y="3464063"/>
              <a:ext cx="588091"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Tip</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sp>
          <p:nvSpPr>
            <p:cNvPr id="25" name="TextBox 24"/>
            <p:cNvSpPr txBox="1">
              <a:spLocks noChangeArrowheads="1"/>
            </p:cNvSpPr>
            <p:nvPr/>
          </p:nvSpPr>
          <p:spPr bwMode="auto">
            <a:xfrm>
              <a:off x="5410200" y="4964112"/>
              <a:ext cx="768911"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AFM</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sp>
          <p:nvSpPr>
            <p:cNvPr id="26" name="TextBox 25"/>
            <p:cNvSpPr txBox="1">
              <a:spLocks noChangeArrowheads="1"/>
            </p:cNvSpPr>
            <p:nvPr/>
          </p:nvSpPr>
          <p:spPr bwMode="auto">
            <a:xfrm>
              <a:off x="7197725" y="4724400"/>
              <a:ext cx="741185" cy="454629"/>
            </a:xfrm>
            <a:prstGeom prst="rect">
              <a:avLst/>
            </a:prstGeom>
            <a:noFill/>
            <a:ln w="9525">
              <a:noFill/>
              <a:miter lim="800000"/>
              <a:headEnd/>
              <a:tailEnd/>
            </a:ln>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a:ea typeface="黑体" pitchFamily="49" charset="-122"/>
                  <a:cs typeface="+mn-cs"/>
                </a:rPr>
                <a:t>STM</a:t>
              </a:r>
              <a:endParaRPr kumimoji="0" lang="zh-CN" altLang="en-US" sz="1600" b="0" i="0" u="none" strike="noStrike" kern="1200" cap="none" spc="0" normalizeH="0" baseline="0" noProof="0" dirty="0">
                <a:ln>
                  <a:noFill/>
                </a:ln>
                <a:solidFill>
                  <a:srgbClr val="000000"/>
                </a:solidFill>
                <a:effectLst/>
                <a:uLnTx/>
                <a:uFillTx/>
                <a:latin typeface="Arial"/>
                <a:ea typeface="黑体" pitchFamily="49" charset="-122"/>
                <a:cs typeface="+mn-cs"/>
              </a:endParaRPr>
            </a:p>
          </p:txBody>
        </p:sp>
        <p:cxnSp>
          <p:nvCxnSpPr>
            <p:cNvPr id="27" name="直接箭头连接符 26"/>
            <p:cNvCxnSpPr/>
            <p:nvPr/>
          </p:nvCxnSpPr>
          <p:spPr>
            <a:xfrm flipV="1">
              <a:off x="5738813" y="4813300"/>
              <a:ext cx="268287" cy="165100"/>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8" name="直接箭头连接符 27"/>
            <p:cNvCxnSpPr/>
            <p:nvPr/>
          </p:nvCxnSpPr>
          <p:spPr>
            <a:xfrm>
              <a:off x="5869700" y="5318185"/>
              <a:ext cx="283809" cy="9460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29" name="直接箭头连接符 28"/>
            <p:cNvCxnSpPr>
              <a:stCxn id="26" idx="1"/>
            </p:cNvCxnSpPr>
            <p:nvPr/>
          </p:nvCxnSpPr>
          <p:spPr>
            <a:xfrm flipH="1">
              <a:off x="6588126" y="4951715"/>
              <a:ext cx="609599" cy="1285"/>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cxnSp>
          <p:nvCxnSpPr>
            <p:cNvPr id="30" name="直接箭头连接符 29"/>
            <p:cNvCxnSpPr/>
            <p:nvPr/>
          </p:nvCxnSpPr>
          <p:spPr>
            <a:xfrm>
              <a:off x="8465353" y="3771039"/>
              <a:ext cx="221447" cy="115163"/>
            </a:xfrm>
            <a:prstGeom prst="straightConnector1">
              <a:avLst/>
            </a:prstGeom>
            <a:ln>
              <a:solidFill>
                <a:srgbClr val="FF0000"/>
              </a:solidFill>
              <a:tailEnd type="arrow"/>
            </a:ln>
          </p:spPr>
          <p:style>
            <a:lnRef idx="2">
              <a:schemeClr val="accent1"/>
            </a:lnRef>
            <a:fillRef idx="0">
              <a:schemeClr val="accent1"/>
            </a:fillRef>
            <a:effectRef idx="1">
              <a:schemeClr val="accent1"/>
            </a:effectRef>
            <a:fontRef idx="minor">
              <a:schemeClr val="tx1"/>
            </a:fontRef>
          </p:style>
        </p:cxnSp>
      </p:grpSp>
      <p:graphicFrame>
        <p:nvGraphicFramePr>
          <p:cNvPr id="41" name="表格 40"/>
          <p:cNvGraphicFramePr>
            <a:graphicFrameLocks noGrp="1"/>
          </p:cNvGraphicFramePr>
          <p:nvPr/>
        </p:nvGraphicFramePr>
        <p:xfrm>
          <a:off x="4648200" y="5029200"/>
          <a:ext cx="4191000" cy="741680"/>
        </p:xfrm>
        <a:graphic>
          <a:graphicData uri="http://schemas.openxmlformats.org/drawingml/2006/table">
            <a:tbl>
              <a:tblPr firstRow="1" bandRow="1">
                <a:tableStyleId>{5C22544A-7EE6-4342-B048-85BDC9FD1C3A}</a:tableStyleId>
              </a:tblPr>
              <a:tblGrid>
                <a:gridCol w="2013324">
                  <a:extLst>
                    <a:ext uri="{9D8B030D-6E8A-4147-A177-3AD203B41FA5}">
                      <a16:colId xmlns:a16="http://schemas.microsoft.com/office/drawing/2014/main" val="20000"/>
                    </a:ext>
                  </a:extLst>
                </a:gridCol>
                <a:gridCol w="2177676">
                  <a:extLst>
                    <a:ext uri="{9D8B030D-6E8A-4147-A177-3AD203B41FA5}">
                      <a16:colId xmlns:a16="http://schemas.microsoft.com/office/drawing/2014/main" val="20001"/>
                    </a:ext>
                  </a:extLst>
                </a:gridCol>
              </a:tblGrid>
              <a:tr h="370840">
                <a:tc>
                  <a:txBody>
                    <a:bodyPr/>
                    <a:lstStyle/>
                    <a:p>
                      <a:pPr algn="ctr"/>
                      <a:r>
                        <a:rPr lang="en-US" altLang="zh-CN" b="0" dirty="0">
                          <a:latin typeface="+mn-lt"/>
                          <a:ea typeface="黑体" pitchFamily="49" charset="-122"/>
                        </a:rPr>
                        <a:t>Minimum current</a:t>
                      </a:r>
                      <a:endParaRPr lang="zh-CN" altLang="en-US" b="0" dirty="0">
                        <a:latin typeface="+mn-lt"/>
                        <a:ea typeface="黑体" pitchFamily="49" charset="-122"/>
                      </a:endParaRPr>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0" dirty="0">
                          <a:latin typeface="+mn-lt"/>
                          <a:ea typeface="黑体" pitchFamily="49" charset="-122"/>
                        </a:rPr>
                        <a:t>Minimum</a:t>
                      </a:r>
                      <a:r>
                        <a:rPr lang="en-US" altLang="zh-CN" b="0" baseline="0" dirty="0">
                          <a:latin typeface="+mn-lt"/>
                          <a:ea typeface="黑体" pitchFamily="49" charset="-122"/>
                        </a:rPr>
                        <a:t> force</a:t>
                      </a:r>
                      <a:endParaRPr lang="zh-CN" altLang="en-US" b="0" dirty="0">
                        <a:latin typeface="+mn-lt"/>
                        <a:ea typeface="黑体" pitchFamily="49" charset="-122"/>
                      </a:endParaRPr>
                    </a:p>
                  </a:txBody>
                  <a:tcPr/>
                </a:tc>
                <a:extLst>
                  <a:ext uri="{0D108BD9-81ED-4DB2-BD59-A6C34878D82A}">
                    <a16:rowId xmlns:a16="http://schemas.microsoft.com/office/drawing/2014/main" val="10000"/>
                  </a:ext>
                </a:extLst>
              </a:tr>
              <a:tr h="370840">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en-US" altLang="zh-CN" b="1" dirty="0">
                          <a:solidFill>
                            <a:srgbClr val="C00000"/>
                          </a:solidFill>
                          <a:latin typeface="+mn-lt"/>
                          <a:ea typeface="黑体" pitchFamily="49" charset="-122"/>
                        </a:rPr>
                        <a:t>&lt; 100 </a:t>
                      </a:r>
                      <a:r>
                        <a:rPr lang="en-US" altLang="zh-CN" b="1" dirty="0" err="1">
                          <a:solidFill>
                            <a:srgbClr val="C00000"/>
                          </a:solidFill>
                          <a:latin typeface="+mn-lt"/>
                          <a:ea typeface="黑体" pitchFamily="49" charset="-122"/>
                        </a:rPr>
                        <a:t>fA</a:t>
                      </a:r>
                      <a:endParaRPr lang="zh-CN" altLang="en-US" b="1" dirty="0">
                        <a:solidFill>
                          <a:srgbClr val="C00000"/>
                        </a:solidFill>
                        <a:latin typeface="+mn-lt"/>
                        <a:ea typeface="黑体" pitchFamily="49" charset="-122"/>
                      </a:endParaRPr>
                    </a:p>
                  </a:txBody>
                  <a:tcPr/>
                </a:tc>
                <a:tc>
                  <a:txBody>
                    <a:bodyPr/>
                    <a:lstStyle/>
                    <a:p>
                      <a:pPr algn="ctr"/>
                      <a:r>
                        <a:rPr lang="en-US" altLang="zh-CN" b="1" dirty="0">
                          <a:solidFill>
                            <a:srgbClr val="C00000"/>
                          </a:solidFill>
                          <a:latin typeface="+mn-lt"/>
                          <a:ea typeface="黑体" pitchFamily="49" charset="-122"/>
                        </a:rPr>
                        <a:t>&lt; 10</a:t>
                      </a:r>
                      <a:r>
                        <a:rPr lang="en-US" altLang="zh-CN" b="1" baseline="0" dirty="0">
                          <a:solidFill>
                            <a:srgbClr val="C00000"/>
                          </a:solidFill>
                          <a:latin typeface="+mn-lt"/>
                          <a:ea typeface="黑体" pitchFamily="49" charset="-122"/>
                        </a:rPr>
                        <a:t> </a:t>
                      </a:r>
                      <a:r>
                        <a:rPr lang="en-US" altLang="zh-CN" b="1" dirty="0" err="1">
                          <a:solidFill>
                            <a:srgbClr val="C00000"/>
                          </a:solidFill>
                          <a:latin typeface="+mn-lt"/>
                          <a:ea typeface="黑体" pitchFamily="49" charset="-122"/>
                        </a:rPr>
                        <a:t>pN</a:t>
                      </a:r>
                      <a:endParaRPr lang="zh-CN" altLang="en-US" b="1" dirty="0">
                        <a:solidFill>
                          <a:srgbClr val="C00000"/>
                        </a:solidFill>
                        <a:latin typeface="+mn-lt"/>
                        <a:ea typeface="黑体" pitchFamily="49" charset="-122"/>
                      </a:endParaRPr>
                    </a:p>
                  </a:txBody>
                  <a:tcPr/>
                </a:tc>
                <a:extLst>
                  <a:ext uri="{0D108BD9-81ED-4DB2-BD59-A6C34878D82A}">
                    <a16:rowId xmlns:a16="http://schemas.microsoft.com/office/drawing/2014/main" val="10001"/>
                  </a:ext>
                </a:extLst>
              </a:tr>
            </a:tbl>
          </a:graphicData>
        </a:graphic>
      </p:graphicFrame>
      <p:sp>
        <p:nvSpPr>
          <p:cNvPr id="44" name="TextBox 43"/>
          <p:cNvSpPr txBox="1"/>
          <p:nvPr/>
        </p:nvSpPr>
        <p:spPr>
          <a:xfrm>
            <a:off x="5214256" y="914400"/>
            <a:ext cx="1569660" cy="369332"/>
          </a:xfrm>
          <a:prstGeom prst="rect">
            <a:avLst/>
          </a:prstGeom>
          <a:solidFill>
            <a:schemeClr val="accent5">
              <a:lumMod val="50000"/>
            </a:schemeClr>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a:ea typeface="黑体" pitchFamily="49" charset="-122"/>
                <a:cs typeface="+mn-cs"/>
              </a:rPr>
              <a:t>qPlus</a:t>
            </a:r>
            <a:r>
              <a:rPr kumimoji="0" lang="en-US" altLang="zh-CN" sz="1800" b="0" i="0" u="none" strike="noStrike" kern="1200" cap="none" spc="0" normalizeH="0" baseline="0" noProof="0" dirty="0">
                <a:ln>
                  <a:noFill/>
                </a:ln>
                <a:solidFill>
                  <a:srgbClr val="FFFFFF"/>
                </a:solidFill>
                <a:effectLst/>
                <a:uLnTx/>
                <a:uFillTx/>
                <a:latin typeface="Arial"/>
                <a:ea typeface="黑体" pitchFamily="49" charset="-122"/>
                <a:cs typeface="+mn-cs"/>
              </a:rPr>
              <a:t> sensor</a:t>
            </a:r>
            <a:endParaRPr kumimoji="0" lang="zh-CN" altLang="en-US" sz="1800" b="0" i="0" u="none" strike="noStrike" kern="1200" cap="none" spc="0" normalizeH="0" baseline="0" noProof="0" dirty="0">
              <a:ln>
                <a:noFill/>
              </a:ln>
              <a:solidFill>
                <a:srgbClr val="FFFFFF"/>
              </a:solidFill>
              <a:effectLst/>
              <a:uLnTx/>
              <a:uFillTx/>
              <a:latin typeface="Arial"/>
              <a:ea typeface="黑体" pitchFamily="49" charset="-122"/>
              <a:cs typeface="+mn-cs"/>
            </a:endParaRPr>
          </a:p>
        </p:txBody>
      </p:sp>
      <p:sp>
        <p:nvSpPr>
          <p:cNvPr id="32" name="Rectangle 5"/>
          <p:cNvSpPr>
            <a:spLocks noChangeArrowheads="1"/>
          </p:cNvSpPr>
          <p:nvPr/>
        </p:nvSpPr>
        <p:spPr bwMode="auto">
          <a:xfrm>
            <a:off x="1447800" y="4191000"/>
            <a:ext cx="2051050" cy="292100"/>
          </a:xfrm>
          <a:prstGeom prst="rect">
            <a:avLst/>
          </a:prstGeom>
          <a:noFill/>
          <a:ln w="9525">
            <a:noFill/>
            <a:miter lim="800000"/>
            <a:headEnd/>
            <a:tailEnd/>
          </a:ln>
        </p:spPr>
        <p:txBody>
          <a:bodyPr wrap="none" lIns="0" tIns="0" anchor="ctr">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f</a:t>
            </a:r>
            <a:r>
              <a:rPr kumimoji="1" lang="en-US" altLang="zh-CN" sz="1600" b="0" i="0" u="none" strike="noStrike" kern="1200" cap="none" spc="0" normalizeH="0" baseline="-25000" noProof="0" dirty="0">
                <a:ln>
                  <a:noFill/>
                </a:ln>
                <a:solidFill>
                  <a:srgbClr val="000000"/>
                </a:solidFill>
                <a:effectLst/>
                <a:uLnTx/>
                <a:uFillTx/>
                <a:latin typeface="Times New Roman" pitchFamily="18" charset="0"/>
                <a:ea typeface="宋体" charset="-122"/>
                <a:cs typeface="+mn-cs"/>
              </a:rPr>
              <a:t>0</a:t>
            </a: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 = 32768 Hz = 2</a:t>
            </a:r>
            <a:r>
              <a:rPr kumimoji="1" lang="en-US" altLang="zh-CN" sz="1600" b="0" i="0" u="none" strike="noStrike" kern="1200" cap="none" spc="0" normalizeH="0" baseline="30000" noProof="0" dirty="0">
                <a:ln>
                  <a:noFill/>
                </a:ln>
                <a:solidFill>
                  <a:srgbClr val="000000"/>
                </a:solidFill>
                <a:effectLst/>
                <a:uLnTx/>
                <a:uFillTx/>
                <a:latin typeface="Times New Roman" pitchFamily="18" charset="0"/>
                <a:ea typeface="宋体" charset="-122"/>
                <a:cs typeface="+mn-cs"/>
              </a:rPr>
              <a:t>15</a:t>
            </a:r>
            <a:r>
              <a:rPr kumimoji="1" lang="en-US" altLang="zh-CN" sz="1600" b="0" i="0" u="none" strike="noStrike" kern="1200" cap="none" spc="0" normalizeH="0" baseline="0" noProof="0" dirty="0">
                <a:ln>
                  <a:noFill/>
                </a:ln>
                <a:solidFill>
                  <a:srgbClr val="000000"/>
                </a:solidFill>
                <a:effectLst/>
                <a:uLnTx/>
                <a:uFillTx/>
                <a:latin typeface="Times New Roman" pitchFamily="18" charset="0"/>
                <a:ea typeface="宋体" charset="-122"/>
                <a:cs typeface="+mn-cs"/>
              </a:rPr>
              <a:t> Hz </a:t>
            </a:r>
          </a:p>
        </p:txBody>
      </p:sp>
      <p:graphicFrame>
        <p:nvGraphicFramePr>
          <p:cNvPr id="35" name="表格 34"/>
          <p:cNvGraphicFramePr>
            <a:graphicFrameLocks noGrp="1"/>
          </p:cNvGraphicFramePr>
          <p:nvPr/>
        </p:nvGraphicFramePr>
        <p:xfrm>
          <a:off x="827584" y="4648200"/>
          <a:ext cx="3408040" cy="1341120"/>
        </p:xfrm>
        <a:graphic>
          <a:graphicData uri="http://schemas.openxmlformats.org/drawingml/2006/table">
            <a:tbl>
              <a:tblPr firstRow="1" bandRow="1">
                <a:tableStyleId>{0E3FDE45-AF77-4B5C-9715-49D594BDF05E}</a:tableStyleId>
              </a:tblPr>
              <a:tblGrid>
                <a:gridCol w="2016224">
                  <a:extLst>
                    <a:ext uri="{9D8B030D-6E8A-4147-A177-3AD203B41FA5}">
                      <a16:colId xmlns:a16="http://schemas.microsoft.com/office/drawing/2014/main" val="20000"/>
                    </a:ext>
                  </a:extLst>
                </a:gridCol>
                <a:gridCol w="1391816">
                  <a:extLst>
                    <a:ext uri="{9D8B030D-6E8A-4147-A177-3AD203B41FA5}">
                      <a16:colId xmlns:a16="http://schemas.microsoft.com/office/drawing/2014/main" val="20001"/>
                    </a:ext>
                  </a:extLst>
                </a:gridCol>
              </a:tblGrid>
              <a:tr h="294888">
                <a:tc>
                  <a:txBody>
                    <a:bodyPr/>
                    <a:lstStyle/>
                    <a:p>
                      <a:r>
                        <a:rPr lang="en-US" altLang="zh-CN" sz="1600" b="0" kern="1200" dirty="0">
                          <a:solidFill>
                            <a:schemeClr val="tx1"/>
                          </a:solidFill>
                          <a:latin typeface="Arial" pitchFamily="34" charset="0"/>
                          <a:ea typeface="+mj-ea"/>
                          <a:cs typeface="Arial" pitchFamily="34" charset="0"/>
                        </a:rPr>
                        <a:t>Stiffness  k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1800 N/m</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0"/>
                  </a:ext>
                </a:extLst>
              </a:tr>
              <a:tr h="294888">
                <a:tc>
                  <a:txBody>
                    <a:bodyPr/>
                    <a:lstStyle/>
                    <a:p>
                      <a:r>
                        <a:rPr lang="en-US" altLang="zh-CN" sz="1600" b="0" kern="1200" dirty="0" err="1">
                          <a:solidFill>
                            <a:schemeClr val="tx1"/>
                          </a:solidFill>
                          <a:latin typeface="Arial" pitchFamily="34" charset="0"/>
                          <a:ea typeface="+mj-ea"/>
                          <a:cs typeface="Arial" pitchFamily="34" charset="0"/>
                        </a:rPr>
                        <a:t>Eigenfrequency</a:t>
                      </a:r>
                      <a:r>
                        <a:rPr lang="en-US" altLang="zh-CN" sz="1600" b="0" kern="1200" dirty="0">
                          <a:solidFill>
                            <a:schemeClr val="tx1"/>
                          </a:solidFill>
                          <a:latin typeface="Arial" pitchFamily="34" charset="0"/>
                          <a:ea typeface="+mj-ea"/>
                          <a:cs typeface="Arial" pitchFamily="34" charset="0"/>
                        </a:rPr>
                        <a:t>   f</a:t>
                      </a:r>
                      <a:r>
                        <a:rPr lang="en-US" altLang="zh-CN" sz="1600" b="0" kern="1200" baseline="-25000" dirty="0">
                          <a:solidFill>
                            <a:schemeClr val="tx1"/>
                          </a:solidFill>
                          <a:latin typeface="Arial" pitchFamily="34" charset="0"/>
                          <a:ea typeface="+mj-ea"/>
                          <a:cs typeface="Arial" pitchFamily="34" charset="0"/>
                        </a:rPr>
                        <a:t>0</a:t>
                      </a:r>
                      <a:r>
                        <a:rPr lang="en-US" altLang="zh-CN" sz="1600" b="0" kern="1200" dirty="0">
                          <a:solidFill>
                            <a:schemeClr val="tx1"/>
                          </a:solidFill>
                          <a:latin typeface="Arial" pitchFamily="34" charset="0"/>
                          <a:ea typeface="+mj-ea"/>
                          <a:cs typeface="Arial" pitchFamily="34" charset="0"/>
                        </a:rPr>
                        <a:t>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 32 kHz</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1"/>
                  </a:ext>
                </a:extLst>
              </a:tr>
              <a:tr h="294888">
                <a:tc>
                  <a:txBody>
                    <a:bodyPr/>
                    <a:lstStyle/>
                    <a:p>
                      <a:r>
                        <a:rPr lang="en-US" altLang="zh-CN" sz="1600" b="0" kern="1200" dirty="0">
                          <a:solidFill>
                            <a:schemeClr val="tx1"/>
                          </a:solidFill>
                          <a:latin typeface="Arial" pitchFamily="34" charset="0"/>
                          <a:ea typeface="+mj-ea"/>
                          <a:cs typeface="Arial" pitchFamily="34" charset="0"/>
                        </a:rPr>
                        <a:t>Quality factor Q </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&gt;50000</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2"/>
                  </a:ext>
                </a:extLst>
              </a:tr>
              <a:tr h="294888">
                <a:tc>
                  <a:txBody>
                    <a:bodyPr/>
                    <a:lstStyle/>
                    <a:p>
                      <a:r>
                        <a:rPr lang="en-US" altLang="zh-CN" sz="1600" b="0" kern="1200" dirty="0">
                          <a:solidFill>
                            <a:schemeClr val="tx1"/>
                          </a:solidFill>
                          <a:latin typeface="Arial" pitchFamily="34" charset="0"/>
                          <a:ea typeface="+mj-ea"/>
                          <a:cs typeface="Arial" pitchFamily="34" charset="0"/>
                        </a:rPr>
                        <a:t>Amplitude</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tc>
                  <a:txBody>
                    <a:bodyPr/>
                    <a:lstStyle/>
                    <a:p>
                      <a:r>
                        <a:rPr lang="en-US" altLang="zh-CN" sz="1600" b="0" kern="1200" dirty="0">
                          <a:solidFill>
                            <a:schemeClr val="tx1"/>
                          </a:solidFill>
                          <a:latin typeface="Arial" pitchFamily="34" charset="0"/>
                          <a:ea typeface="+mj-ea"/>
                          <a:cs typeface="Arial" pitchFamily="34" charset="0"/>
                        </a:rPr>
                        <a:t>~20 pm</a:t>
                      </a:r>
                      <a:endParaRPr lang="zh-CN" altLang="en-US" sz="1600" b="0" kern="1200" dirty="0">
                        <a:solidFill>
                          <a:schemeClr val="tx1"/>
                        </a:solidFill>
                        <a:latin typeface="Arial" pitchFamily="34" charset="0"/>
                        <a:ea typeface="+mj-ea"/>
                        <a:cs typeface="Arial" pitchFamily="34" charset="0"/>
                      </a:endParaRPr>
                    </a:p>
                  </a:txBody>
                  <a:tcPr>
                    <a:lnL w="12700" cap="flat" cmpd="sng" algn="ctr">
                      <a:noFill/>
                      <a:prstDash val="solid"/>
                      <a:round/>
                      <a:headEnd type="none" w="med" len="med"/>
                      <a:tailEnd type="none" w="med" len="med"/>
                    </a:lnL>
                    <a:lnR w="12700" cap="flat" cmpd="sng" algn="ctr">
                      <a:noFill/>
                      <a:prstDash val="solid"/>
                      <a:round/>
                      <a:headEnd type="none" w="med" len="med"/>
                      <a:tailEnd type="none" w="med" len="med"/>
                    </a:lnR>
                    <a:lnT w="12700" cap="flat" cmpd="sng" algn="ctr">
                      <a:noFill/>
                      <a:prstDash val="solid"/>
                      <a:round/>
                      <a:headEnd type="none" w="med" len="med"/>
                      <a:tailEnd type="none" w="med" len="med"/>
                    </a:lnT>
                    <a:lnB w="12700" cap="flat" cmpd="sng" algn="ctr">
                      <a:no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0003"/>
                  </a:ext>
                </a:extLst>
              </a:tr>
            </a:tbl>
          </a:graphicData>
        </a:graphic>
      </p:graphicFrame>
      <p:pic>
        <p:nvPicPr>
          <p:cNvPr id="36" name="Picture 3" descr="swatch2"/>
          <p:cNvPicPr>
            <a:picLocks noChangeAspect="1" noChangeArrowheads="1"/>
          </p:cNvPicPr>
          <p:nvPr/>
        </p:nvPicPr>
        <p:blipFill>
          <a:blip r:embed="rId6" cstate="print"/>
          <a:srcRect/>
          <a:stretch>
            <a:fillRect/>
          </a:stretch>
        </p:blipFill>
        <p:spPr bwMode="auto">
          <a:xfrm>
            <a:off x="683568" y="1124744"/>
            <a:ext cx="3509962" cy="2833688"/>
          </a:xfrm>
          <a:prstGeom prst="rect">
            <a:avLst/>
          </a:prstGeom>
          <a:noFill/>
          <a:ln w="9525">
            <a:noFill/>
            <a:miter lim="800000"/>
            <a:headEnd/>
            <a:tailEnd/>
          </a:ln>
        </p:spPr>
      </p:pic>
      <p:sp>
        <p:nvSpPr>
          <p:cNvPr id="33" name="TextBox 32"/>
          <p:cNvSpPr txBox="1"/>
          <p:nvPr/>
        </p:nvSpPr>
        <p:spPr>
          <a:xfrm>
            <a:off x="1600200" y="6412468"/>
            <a:ext cx="630826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Scanning Tunneling Microscope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99"/>
                </a:solidFill>
                <a:effectLst/>
                <a:uLnTx/>
                <a:uFillTx/>
                <a:latin typeface="Arial" charset="0"/>
                <a:ea typeface="宋体" charset="-122"/>
                <a:cs typeface="+mn-cs"/>
              </a:rPr>
              <a:t>Atomic Force Microscope</a:t>
            </a:r>
            <a:endParaRPr kumimoji="0" lang="zh-CN" altLang="en-US" sz="1800" b="0" i="0" u="none" strike="noStrike" kern="1200" cap="none" spc="0" normalizeH="0" baseline="0" noProof="0" dirty="0">
              <a:ln>
                <a:noFill/>
              </a:ln>
              <a:solidFill>
                <a:srgbClr val="000099"/>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AAF57373-A83E-4C78-B590-86D16F90B42B}"/>
              </a:ext>
            </a:extLst>
          </p:cNvPr>
          <p:cNvSpPr>
            <a:spLocks noGrp="1"/>
          </p:cNvSpPr>
          <p:nvPr>
            <p:ph type="sldNum" sz="quarter" idx="10"/>
          </p:nvPr>
        </p:nvSpPr>
        <p:spPr/>
        <p:txBody>
          <a:bodyPr/>
          <a:lstStyle/>
          <a:p>
            <a:fld id="{47329A4E-1959-4B2C-B3DA-260D845A3608}" type="slidenum">
              <a:rPr lang="en-US" altLang="zh-CN" smtClean="0"/>
              <a:pPr/>
              <a:t>18</a:t>
            </a:fld>
            <a:endParaRPr lang="en-US" altLang="zh-CN"/>
          </a:p>
        </p:txBody>
      </p:sp>
    </p:spTree>
    <p:extLst>
      <p:ext uri="{BB962C8B-B14F-4D97-AF65-F5344CB8AC3E}">
        <p14:creationId xmlns:p14="http://schemas.microsoft.com/office/powerpoint/2010/main" val="1024796151"/>
      </p:ext>
    </p:extLst>
  </p:cSld>
  <p:clrMapOvr>
    <a:masterClrMapping/>
  </p:clrMapOvr>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96087A5-12DF-40D2-962D-E1ABF4FE59CC}"/>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各种石英传感器</a:t>
            </a:r>
          </a:p>
        </p:txBody>
      </p:sp>
      <p:pic>
        <p:nvPicPr>
          <p:cNvPr id="4" name="图片 3">
            <a:extLst>
              <a:ext uri="{FF2B5EF4-FFF2-40B4-BE49-F238E27FC236}">
                <a16:creationId xmlns:a16="http://schemas.microsoft.com/office/drawing/2014/main" id="{4DBE3A37-46A2-41D0-AAC7-81648BE7593B}"/>
              </a:ext>
            </a:extLst>
          </p:cNvPr>
          <p:cNvPicPr>
            <a:picLocks noChangeAspect="1"/>
          </p:cNvPicPr>
          <p:nvPr/>
        </p:nvPicPr>
        <p:blipFill>
          <a:blip r:embed="rId2"/>
          <a:stretch>
            <a:fillRect/>
          </a:stretch>
        </p:blipFill>
        <p:spPr>
          <a:xfrm>
            <a:off x="609600" y="1295400"/>
            <a:ext cx="5867400" cy="4694042"/>
          </a:xfrm>
          <a:prstGeom prst="rect">
            <a:avLst/>
          </a:prstGeom>
        </p:spPr>
      </p:pic>
      <p:sp>
        <p:nvSpPr>
          <p:cNvPr id="5" name="文本框 4">
            <a:extLst>
              <a:ext uri="{FF2B5EF4-FFF2-40B4-BE49-F238E27FC236}">
                <a16:creationId xmlns:a16="http://schemas.microsoft.com/office/drawing/2014/main" id="{E9563D74-3024-4679-9041-93C7E4FA4558}"/>
              </a:ext>
            </a:extLst>
          </p:cNvPr>
          <p:cNvSpPr txBox="1"/>
          <p:nvPr/>
        </p:nvSpPr>
        <p:spPr>
          <a:xfrm>
            <a:off x="6672470" y="1895653"/>
            <a:ext cx="2471530" cy="646331"/>
          </a:xfrm>
          <a:prstGeom prst="rect">
            <a:avLst/>
          </a:prstGeom>
          <a:noFill/>
        </p:spPr>
        <p:txBody>
          <a:bodyPr wrap="square" rtlCol="0">
            <a:spAutoFit/>
          </a:bodyPr>
          <a:lstStyle/>
          <a:p>
            <a:r>
              <a:rPr lang="en-US" altLang="zh-CN" b="1" dirty="0">
                <a:latin typeface="等线" panose="02010600030101010101" pitchFamily="2" charset="-122"/>
                <a:ea typeface="等线" panose="02010600030101010101" pitchFamily="2" charset="-122"/>
              </a:rPr>
              <a:t>Standard </a:t>
            </a:r>
            <a:r>
              <a:rPr lang="en-US" altLang="zh-CN" b="1" dirty="0" err="1">
                <a:latin typeface="等线" panose="02010600030101010101" pitchFamily="2" charset="-122"/>
                <a:ea typeface="等线" panose="02010600030101010101" pitchFamily="2" charset="-122"/>
              </a:rPr>
              <a:t>qPlus</a:t>
            </a:r>
            <a:r>
              <a:rPr lang="en-US" altLang="zh-CN" b="1" dirty="0">
                <a:latin typeface="等线" panose="02010600030101010101" pitchFamily="2" charset="-122"/>
                <a:ea typeface="等线" panose="02010600030101010101" pitchFamily="2" charset="-122"/>
              </a:rPr>
              <a:t> sensor</a:t>
            </a:r>
            <a:endParaRPr lang="zh-CN" altLang="en-US" b="1" dirty="0">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799D5AD0-2573-4E6B-9E5F-231C48FE2888}"/>
              </a:ext>
            </a:extLst>
          </p:cNvPr>
          <p:cNvSpPr/>
          <p:nvPr/>
        </p:nvSpPr>
        <p:spPr>
          <a:xfrm>
            <a:off x="6705600" y="2990671"/>
            <a:ext cx="2362200" cy="923330"/>
          </a:xfrm>
          <a:prstGeom prst="rect">
            <a:avLst/>
          </a:prstGeom>
        </p:spPr>
        <p:txBody>
          <a:bodyPr wrap="square">
            <a:spAutoFit/>
          </a:bodyPr>
          <a:lstStyle/>
          <a:p>
            <a:r>
              <a:rPr lang="en-US" altLang="zh-CN" b="1" dirty="0">
                <a:latin typeface="等线" panose="02010600030101010101" pitchFamily="2" charset="-122"/>
                <a:ea typeface="等线" panose="02010600030101010101" pitchFamily="2" charset="-122"/>
              </a:rPr>
              <a:t>Needle sensor (Length extensional</a:t>
            </a:r>
          </a:p>
          <a:p>
            <a:r>
              <a:rPr lang="en-US" altLang="zh-CN" b="1" dirty="0">
                <a:latin typeface="等线" panose="02010600030101010101" pitchFamily="2" charset="-122"/>
                <a:ea typeface="等线" panose="02010600030101010101" pitchFamily="2" charset="-122"/>
              </a:rPr>
              <a:t>Resonator)</a:t>
            </a:r>
            <a:endParaRPr lang="zh-CN" altLang="en-US" b="1" dirty="0">
              <a:latin typeface="等线" panose="02010600030101010101" pitchFamily="2" charset="-122"/>
              <a:ea typeface="等线" panose="02010600030101010101" pitchFamily="2" charset="-122"/>
            </a:endParaRPr>
          </a:p>
        </p:txBody>
      </p:sp>
      <p:sp>
        <p:nvSpPr>
          <p:cNvPr id="7" name="矩形 6">
            <a:extLst>
              <a:ext uri="{FF2B5EF4-FFF2-40B4-BE49-F238E27FC236}">
                <a16:creationId xmlns:a16="http://schemas.microsoft.com/office/drawing/2014/main" id="{40193D69-9095-48AF-9455-040C270CDC11}"/>
              </a:ext>
            </a:extLst>
          </p:cNvPr>
          <p:cNvSpPr/>
          <p:nvPr/>
        </p:nvSpPr>
        <p:spPr>
          <a:xfrm>
            <a:off x="6748670" y="4648200"/>
            <a:ext cx="1981200" cy="646331"/>
          </a:xfrm>
          <a:prstGeom prst="rect">
            <a:avLst/>
          </a:prstGeom>
        </p:spPr>
        <p:txBody>
          <a:bodyPr wrap="square">
            <a:spAutoFit/>
          </a:bodyPr>
          <a:lstStyle/>
          <a:p>
            <a:r>
              <a:rPr lang="en-US" altLang="zh-CN" b="1" dirty="0">
                <a:latin typeface="等线" panose="02010600030101010101" pitchFamily="2" charset="-122"/>
                <a:ea typeface="等线" panose="02010600030101010101" pitchFamily="2" charset="-122"/>
              </a:rPr>
              <a:t>Biaxial </a:t>
            </a:r>
            <a:r>
              <a:rPr lang="en-US" altLang="zh-CN" b="1" dirty="0" err="1">
                <a:latin typeface="等线" panose="02010600030101010101" pitchFamily="2" charset="-122"/>
                <a:ea typeface="等线" panose="02010600030101010101" pitchFamily="2" charset="-122"/>
              </a:rPr>
              <a:t>qPlus</a:t>
            </a:r>
            <a:r>
              <a:rPr lang="en-US" altLang="zh-CN" b="1" dirty="0">
                <a:latin typeface="等线" panose="02010600030101010101" pitchFamily="2" charset="-122"/>
                <a:ea typeface="等线" panose="02010600030101010101" pitchFamily="2" charset="-122"/>
              </a:rPr>
              <a:t> sensor</a:t>
            </a:r>
            <a:endParaRPr lang="zh-CN" altLang="en-US" b="1" dirty="0">
              <a:latin typeface="等线" panose="02010600030101010101" pitchFamily="2" charset="-122"/>
              <a:ea typeface="等线" panose="02010600030101010101" pitchFamily="2" charset="-122"/>
            </a:endParaRPr>
          </a:p>
        </p:txBody>
      </p:sp>
      <p:sp>
        <p:nvSpPr>
          <p:cNvPr id="9" name="矩形 8">
            <a:extLst>
              <a:ext uri="{FF2B5EF4-FFF2-40B4-BE49-F238E27FC236}">
                <a16:creationId xmlns:a16="http://schemas.microsoft.com/office/drawing/2014/main" id="{5965713C-1103-43C3-A08D-99462F3894D1}"/>
              </a:ext>
            </a:extLst>
          </p:cNvPr>
          <p:cNvSpPr/>
          <p:nvPr/>
        </p:nvSpPr>
        <p:spPr>
          <a:xfrm>
            <a:off x="6991834" y="3842569"/>
            <a:ext cx="1180131" cy="369332"/>
          </a:xfrm>
          <a:prstGeom prst="rect">
            <a:avLst/>
          </a:prstGeom>
        </p:spPr>
        <p:txBody>
          <a:bodyPr wrap="none">
            <a:spAutoFit/>
          </a:bodyPr>
          <a:lstStyle/>
          <a:p>
            <a:r>
              <a:rPr lang="en-US" altLang="zh-CN" dirty="0">
                <a:solidFill>
                  <a:srgbClr val="C00000"/>
                </a:solidFill>
                <a:latin typeface="等线" panose="02010600030101010101" pitchFamily="2" charset="-122"/>
                <a:ea typeface="等线" panose="02010600030101010101" pitchFamily="2" charset="-122"/>
              </a:rPr>
              <a:t>f</a:t>
            </a:r>
            <a:r>
              <a:rPr lang="en-US" altLang="zh-CN" baseline="-25000" dirty="0">
                <a:solidFill>
                  <a:srgbClr val="C00000"/>
                </a:solidFill>
                <a:latin typeface="等线" panose="02010600030101010101" pitchFamily="2" charset="-122"/>
                <a:ea typeface="等线" panose="02010600030101010101" pitchFamily="2" charset="-122"/>
              </a:rPr>
              <a:t>0</a:t>
            </a:r>
            <a:r>
              <a:rPr lang="en-US" altLang="zh-CN" dirty="0">
                <a:solidFill>
                  <a:srgbClr val="C00000"/>
                </a:solidFill>
                <a:latin typeface="等线" panose="02010600030101010101" pitchFamily="2" charset="-122"/>
                <a:ea typeface="等线" panose="02010600030101010101" pitchFamily="2" charset="-122"/>
              </a:rPr>
              <a:t>~ 1MHz</a:t>
            </a:r>
            <a:r>
              <a:rPr lang="en-US" altLang="zh-CN" baseline="-25000" dirty="0">
                <a:solidFill>
                  <a:srgbClr val="C00000"/>
                </a:solidFill>
                <a:latin typeface="等线" panose="02010600030101010101" pitchFamily="2" charset="-122"/>
                <a:ea typeface="等线" panose="02010600030101010101" pitchFamily="2" charset="-122"/>
              </a:rPr>
              <a:t> </a:t>
            </a:r>
            <a:endParaRPr lang="zh-CN" altLang="en-US" dirty="0">
              <a:solidFill>
                <a:srgbClr val="C00000"/>
              </a:solidFill>
            </a:endParaRPr>
          </a:p>
        </p:txBody>
      </p:sp>
      <p:sp>
        <p:nvSpPr>
          <p:cNvPr id="10" name="矩形 9">
            <a:extLst>
              <a:ext uri="{FF2B5EF4-FFF2-40B4-BE49-F238E27FC236}">
                <a16:creationId xmlns:a16="http://schemas.microsoft.com/office/drawing/2014/main" id="{C89C7CAA-C1BD-479B-BABE-6801B50B2F3A}"/>
              </a:ext>
            </a:extLst>
          </p:cNvPr>
          <p:cNvSpPr/>
          <p:nvPr/>
        </p:nvSpPr>
        <p:spPr>
          <a:xfrm>
            <a:off x="6616206" y="5297844"/>
            <a:ext cx="2366353" cy="369332"/>
          </a:xfrm>
          <a:prstGeom prst="rect">
            <a:avLst/>
          </a:prstGeom>
        </p:spPr>
        <p:txBody>
          <a:bodyPr wrap="none">
            <a:spAutoFit/>
          </a:bodyPr>
          <a:lstStyle/>
          <a:p>
            <a:r>
              <a:rPr lang="en-US" altLang="zh-CN" dirty="0">
                <a:solidFill>
                  <a:srgbClr val="C00000"/>
                </a:solidFill>
                <a:latin typeface="等线" panose="02010600030101010101" pitchFamily="2" charset="-122"/>
                <a:ea typeface="等线" panose="02010600030101010101" pitchFamily="2" charset="-122"/>
              </a:rPr>
              <a:t>Vertical + lateral force</a:t>
            </a:r>
            <a:endParaRPr lang="zh-CN" altLang="en-US" dirty="0">
              <a:solidFill>
                <a:srgbClr val="C00000"/>
              </a:solidFill>
            </a:endParaRPr>
          </a:p>
        </p:txBody>
      </p:sp>
      <p:sp>
        <p:nvSpPr>
          <p:cNvPr id="11" name="矩形 10">
            <a:extLst>
              <a:ext uri="{FF2B5EF4-FFF2-40B4-BE49-F238E27FC236}">
                <a16:creationId xmlns:a16="http://schemas.microsoft.com/office/drawing/2014/main" id="{D907CD35-0E45-422E-9EDA-3E08190B3F5F}"/>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87423ADC-6445-4D45-87BB-2F778B1F1284}"/>
              </a:ext>
            </a:extLst>
          </p:cNvPr>
          <p:cNvSpPr>
            <a:spLocks noGrp="1"/>
          </p:cNvSpPr>
          <p:nvPr>
            <p:ph type="sldNum" sz="quarter" idx="10"/>
          </p:nvPr>
        </p:nvSpPr>
        <p:spPr/>
        <p:txBody>
          <a:bodyPr/>
          <a:lstStyle/>
          <a:p>
            <a:fld id="{47329A4E-1959-4B2C-B3DA-260D845A3608}" type="slidenum">
              <a:rPr lang="en-US" altLang="zh-CN" smtClean="0"/>
              <a:pPr/>
              <a:t>19</a:t>
            </a:fld>
            <a:endParaRPr lang="en-US" altLang="zh-CN"/>
          </a:p>
        </p:txBody>
      </p:sp>
    </p:spTree>
    <p:extLst>
      <p:ext uri="{BB962C8B-B14F-4D97-AF65-F5344CB8AC3E}">
        <p14:creationId xmlns:p14="http://schemas.microsoft.com/office/powerpoint/2010/main" val="235264923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55010" name="Rectangle 2"/>
          <p:cNvSpPr>
            <a:spLocks noGrp="1" noChangeArrowheads="1"/>
          </p:cNvSpPr>
          <p:nvPr>
            <p:ph type="title"/>
          </p:nvPr>
        </p:nvSpPr>
        <p:spPr/>
        <p:txBody>
          <a:bodyPr/>
          <a:lstStyle/>
          <a:p>
            <a:r>
              <a:rPr lang="zh-CN" altLang="en-US" sz="3600" dirty="0"/>
              <a:t>原子力显微镜</a:t>
            </a:r>
            <a:br>
              <a:rPr lang="en-US" altLang="zh-CN" sz="3600" dirty="0"/>
            </a:br>
            <a:r>
              <a:rPr lang="zh-CN" altLang="en-US" sz="3600" dirty="0"/>
              <a:t>（</a:t>
            </a:r>
            <a:r>
              <a:rPr lang="en-US" altLang="zh-CN" sz="3600" dirty="0"/>
              <a:t>Atomic Force Microscopy</a:t>
            </a:r>
            <a:r>
              <a:rPr lang="zh-CN" altLang="en-US" sz="3600" dirty="0"/>
              <a:t>）</a:t>
            </a:r>
            <a:endParaRPr lang="en-US" altLang="zh-CN" sz="3600" dirty="0"/>
          </a:p>
        </p:txBody>
      </p:sp>
      <p:sp>
        <p:nvSpPr>
          <p:cNvPr id="6" name="Rectangle 3"/>
          <p:cNvSpPr txBox="1">
            <a:spLocks noChangeArrowheads="1"/>
          </p:cNvSpPr>
          <p:nvPr/>
        </p:nvSpPr>
        <p:spPr bwMode="auto">
          <a:xfrm>
            <a:off x="609600" y="1450295"/>
            <a:ext cx="8763000" cy="3733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669925" marR="0" lvl="1" indent="-325438" algn="l" defTabSz="914400" rtl="0" eaLnBrk="1" fontAlgn="base" latinLnBrk="0" hangingPunct="1">
              <a:lnSpc>
                <a:spcPct val="90000"/>
              </a:lnSpc>
              <a:spcBef>
                <a:spcPts val="1800"/>
              </a:spcBef>
              <a:spcAft>
                <a:spcPct val="0"/>
              </a:spcAft>
              <a:buClr>
                <a:schemeClr val="accent2"/>
              </a:buClr>
              <a:buSzPct val="60000"/>
              <a:buFont typeface="Wingdings" pitchFamily="2" charset="2"/>
              <a:buNone/>
              <a:tabLst/>
              <a:defRPr/>
            </a:pPr>
            <a:endParaRPr kumimoji="0" lang="en-US" altLang="zh-CN" sz="2800" b="0" i="0" u="none" strike="noStrike" kern="0" cap="none" spc="0" normalizeH="0" baseline="0" noProof="0" dirty="0">
              <a:ln>
                <a:noFill/>
              </a:ln>
              <a:solidFill>
                <a:schemeClr val="accent2"/>
              </a:solidFill>
              <a:effectLst/>
              <a:uLnTx/>
              <a:uFillTx/>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静态接触模式</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动态非接触模式</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lang="zh-CN" altLang="en-US" sz="2800" kern="0" dirty="0">
                <a:latin typeface="等线" panose="02010600030101010101" pitchFamily="2" charset="-122"/>
                <a:ea typeface="等线" panose="02010600030101010101" pitchFamily="2" charset="-122"/>
              </a:rPr>
              <a:t>信噪比分析</a:t>
            </a:r>
            <a:endParaRPr lang="en-US" altLang="zh-CN" sz="2800" kern="0" dirty="0">
              <a:latin typeface="等线" panose="02010600030101010101" pitchFamily="2" charset="-122"/>
              <a:ea typeface="等线" panose="02010600030101010101" pitchFamily="2" charset="-122"/>
            </a:endParaRPr>
          </a:p>
          <a:p>
            <a:pPr marL="342900" marR="0" lvl="0" indent="-342900" algn="l" defTabSz="914400" rtl="0" eaLnBrk="1" fontAlgn="base" latinLnBrk="0" hangingPunct="1">
              <a:lnSpc>
                <a:spcPct val="90000"/>
              </a:lnSpc>
              <a:spcBef>
                <a:spcPts val="1800"/>
              </a:spcBef>
              <a:spcAft>
                <a:spcPct val="0"/>
              </a:spcAft>
              <a:buClr>
                <a:schemeClr val="accent1"/>
              </a:buClr>
              <a:buSzPct val="65000"/>
              <a:buFont typeface="Wingdings" pitchFamily="2" charset="2"/>
              <a:buChar char="n"/>
              <a:tabLst/>
              <a:defRPr/>
            </a:pPr>
            <a:r>
              <a:rPr kumimoji="0" lang="zh-CN" altLang="en-US" sz="2800" b="0" i="0" u="none" strike="noStrike" kern="0" cap="none" spc="0" normalizeH="0" noProof="0" dirty="0">
                <a:ln>
                  <a:noFill/>
                </a:ln>
                <a:solidFill>
                  <a:schemeClr val="tx1"/>
                </a:solidFill>
                <a:effectLst/>
                <a:uLnTx/>
                <a:uFillTx/>
                <a:latin typeface="等线" panose="02010600030101010101" pitchFamily="2" charset="-122"/>
                <a:ea typeface="等线" panose="02010600030101010101" pitchFamily="2" charset="-122"/>
              </a:rPr>
              <a:t>应用</a:t>
            </a:r>
            <a:r>
              <a:rPr kumimoji="0" lang="en-US" altLang="zh-CN" sz="2800" b="0" i="0" u="none" strike="noStrike" kern="0" cap="none" spc="0" normalizeH="0" noProof="0" dirty="0">
                <a:ln>
                  <a:noFill/>
                </a:ln>
                <a:solidFill>
                  <a:schemeClr val="tx1"/>
                </a:solidFill>
                <a:effectLst/>
                <a:uLnTx/>
                <a:uFillTx/>
                <a:latin typeface="等线" panose="02010600030101010101" pitchFamily="2" charset="-122"/>
                <a:ea typeface="等线" panose="02010600030101010101" pitchFamily="2" charset="-122"/>
              </a:rPr>
              <a:t>   </a:t>
            </a:r>
            <a:endParaRPr kumimoji="0" lang="en-US" altLang="zh-CN" sz="2800" b="0" i="0" u="none" strike="noStrike" kern="0" cap="none" spc="0" normalizeH="0" baseline="0" noProof="0" dirty="0">
              <a:ln>
                <a:noFill/>
              </a:ln>
              <a:solidFill>
                <a:srgbClr val="000099"/>
              </a:solidFill>
              <a:effectLst/>
              <a:uLnTx/>
              <a:uFillTx/>
              <a:latin typeface="等线" panose="02010600030101010101" pitchFamily="2" charset="-122"/>
              <a:ea typeface="等线" panose="02010600030101010101" pitchFamily="2" charset="-122"/>
            </a:endParaRPr>
          </a:p>
        </p:txBody>
      </p:sp>
      <p:sp>
        <p:nvSpPr>
          <p:cNvPr id="2" name="灯片编号占位符 1">
            <a:extLst>
              <a:ext uri="{FF2B5EF4-FFF2-40B4-BE49-F238E27FC236}">
                <a16:creationId xmlns:a16="http://schemas.microsoft.com/office/drawing/2014/main" id="{216EF251-4C96-43C6-9A25-E1E6E1D37753}"/>
              </a:ext>
            </a:extLst>
          </p:cNvPr>
          <p:cNvSpPr>
            <a:spLocks noGrp="1"/>
          </p:cNvSpPr>
          <p:nvPr>
            <p:ph type="sldNum" sz="quarter" idx="10"/>
          </p:nvPr>
        </p:nvSpPr>
        <p:spPr/>
        <p:txBody>
          <a:bodyPr/>
          <a:lstStyle/>
          <a:p>
            <a:fld id="{47329A4E-1959-4B2C-B3DA-260D845A3608}" type="slidenum">
              <a:rPr lang="en-US" altLang="zh-CN" smtClean="0"/>
              <a:pPr/>
              <a:t>2</a:t>
            </a:fld>
            <a:endParaRPr lang="en-US" altLang="zh-CN"/>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E6B8F95D-5BFB-4CF9-ACA0-E23DF00F32EB}"/>
              </a:ext>
            </a:extLst>
          </p:cNvPr>
          <p:cNvPicPr>
            <a:picLocks noChangeAspect="1"/>
          </p:cNvPicPr>
          <p:nvPr/>
        </p:nvPicPr>
        <p:blipFill>
          <a:blip r:embed="rId2"/>
          <a:stretch>
            <a:fillRect/>
          </a:stretch>
        </p:blipFill>
        <p:spPr>
          <a:xfrm>
            <a:off x="685800" y="1295400"/>
            <a:ext cx="3820831" cy="3657600"/>
          </a:xfrm>
          <a:prstGeom prst="rect">
            <a:avLst/>
          </a:prstGeom>
        </p:spPr>
      </p:pic>
      <p:sp>
        <p:nvSpPr>
          <p:cNvPr id="5" name="标题 1">
            <a:extLst>
              <a:ext uri="{FF2B5EF4-FFF2-40B4-BE49-F238E27FC236}">
                <a16:creationId xmlns:a16="http://schemas.microsoft.com/office/drawing/2014/main" id="{4EE620EB-7855-4C36-B0BF-4013658E7D9F}"/>
              </a:ext>
            </a:extLst>
          </p:cNvPr>
          <p:cNvSpPr>
            <a:spLocks noGrp="1"/>
          </p:cNvSpPr>
          <p:nvPr>
            <p:ph type="title"/>
          </p:nvPr>
        </p:nvSpPr>
        <p:spPr>
          <a:xfrm>
            <a:off x="457200" y="277813"/>
            <a:ext cx="8229600" cy="1139825"/>
          </a:xfrm>
        </p:spPr>
        <p:txBody>
          <a:bodyPr/>
          <a:lstStyle/>
          <a:p>
            <a:r>
              <a:rPr lang="zh-CN" altLang="en-US" sz="3600" b="1" dirty="0">
                <a:latin typeface="等线" panose="02010600030101010101" pitchFamily="2" charset="-122"/>
                <a:ea typeface="等线" panose="02010600030101010101" pitchFamily="2" charset="-122"/>
              </a:rPr>
              <a:t>磁场中的</a:t>
            </a:r>
            <a:r>
              <a:rPr lang="en-US" altLang="zh-CN" sz="3600" b="1" dirty="0" err="1">
                <a:latin typeface="等线" panose="02010600030101010101" pitchFamily="2" charset="-122"/>
                <a:ea typeface="等线" panose="02010600030101010101" pitchFamily="2" charset="-122"/>
              </a:rPr>
              <a:t>qPlus</a:t>
            </a:r>
            <a:r>
              <a:rPr lang="en-US" altLang="zh-CN" sz="3600" b="1" dirty="0">
                <a:latin typeface="等线" panose="02010600030101010101" pitchFamily="2" charset="-122"/>
                <a:ea typeface="等线" panose="02010600030101010101" pitchFamily="2" charset="-122"/>
              </a:rPr>
              <a:t> sensor</a:t>
            </a:r>
            <a:endParaRPr lang="zh-CN" altLang="en-US" sz="3600" b="1" dirty="0">
              <a:latin typeface="等线" panose="02010600030101010101" pitchFamily="2" charset="-122"/>
              <a:ea typeface="等线" panose="02010600030101010101" pitchFamily="2" charset="-122"/>
            </a:endParaRPr>
          </a:p>
        </p:txBody>
      </p:sp>
      <p:sp>
        <p:nvSpPr>
          <p:cNvPr id="6" name="矩形 5">
            <a:extLst>
              <a:ext uri="{FF2B5EF4-FFF2-40B4-BE49-F238E27FC236}">
                <a16:creationId xmlns:a16="http://schemas.microsoft.com/office/drawing/2014/main" id="{068780B5-8A4D-41D0-B2D5-40E737624E01}"/>
              </a:ext>
            </a:extLst>
          </p:cNvPr>
          <p:cNvSpPr/>
          <p:nvPr/>
        </p:nvSpPr>
        <p:spPr>
          <a:xfrm>
            <a:off x="1104481" y="5791200"/>
            <a:ext cx="7620000" cy="400110"/>
          </a:xfrm>
          <a:prstGeom prst="rect">
            <a:avLst/>
          </a:prstGeom>
        </p:spPr>
        <p:txBody>
          <a:bodyPr wrap="square">
            <a:spAutoFit/>
          </a:bodyPr>
          <a:lstStyle/>
          <a:p>
            <a:r>
              <a:rPr lang="en-US" altLang="zh-CN" sz="2000" dirty="0">
                <a:latin typeface="Lora-Regular"/>
              </a:rPr>
              <a:t>The eddy current damping may reduce </a:t>
            </a:r>
            <a:r>
              <a:rPr lang="en-US" altLang="zh-CN" sz="2000" i="1" dirty="0">
                <a:latin typeface="Lora-Italic"/>
              </a:rPr>
              <a:t>Q </a:t>
            </a:r>
            <a:r>
              <a:rPr lang="en-US" altLang="zh-CN" sz="2000" dirty="0">
                <a:latin typeface="Lora-Regular"/>
              </a:rPr>
              <a:t>values at high magnetic fields.</a:t>
            </a:r>
            <a:endParaRPr lang="zh-CN" altLang="en-US" sz="2000" dirty="0"/>
          </a:p>
        </p:txBody>
      </p:sp>
      <p:sp>
        <p:nvSpPr>
          <p:cNvPr id="7" name="矩形 6">
            <a:extLst>
              <a:ext uri="{FF2B5EF4-FFF2-40B4-BE49-F238E27FC236}">
                <a16:creationId xmlns:a16="http://schemas.microsoft.com/office/drawing/2014/main" id="{CC2DDD1B-2BBE-47AA-B9D6-120F0FE87CD6}"/>
              </a:ext>
            </a:extLst>
          </p:cNvPr>
          <p:cNvSpPr/>
          <p:nvPr/>
        </p:nvSpPr>
        <p:spPr>
          <a:xfrm>
            <a:off x="4750904" y="6410909"/>
            <a:ext cx="4068743" cy="338554"/>
          </a:xfrm>
          <a:prstGeom prst="rect">
            <a:avLst/>
          </a:prstGeom>
        </p:spPr>
        <p:txBody>
          <a:bodyPr wrap="none">
            <a:spAutoFit/>
          </a:bodyPr>
          <a:lstStyle/>
          <a:p>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Sci. </a:t>
            </a:r>
            <a:r>
              <a:rPr lang="en-US" altLang="zh-CN" sz="1600" dirty="0" err="1">
                <a:latin typeface="等线" panose="02010600030101010101" pitchFamily="2" charset="-122"/>
                <a:ea typeface="等线" panose="02010600030101010101" pitchFamily="2" charset="-122"/>
              </a:rPr>
              <a:t>Instrum</a:t>
            </a:r>
            <a:r>
              <a:rPr lang="en-US" altLang="zh-CN" sz="1600" dirty="0">
                <a:latin typeface="等线" panose="02010600030101010101" pitchFamily="2" charset="-122"/>
                <a:ea typeface="等线" panose="02010600030101010101" pitchFamily="2" charset="-122"/>
              </a:rPr>
              <a:t>. </a:t>
            </a:r>
            <a:r>
              <a:rPr lang="en-US" altLang="zh-CN" sz="1600" b="1" dirty="0">
                <a:latin typeface="等线" panose="02010600030101010101" pitchFamily="2" charset="-122"/>
                <a:ea typeface="等线" panose="02010600030101010101" pitchFamily="2" charset="-122"/>
              </a:rPr>
              <a:t>90</a:t>
            </a:r>
            <a:r>
              <a:rPr lang="en-US" altLang="zh-CN" sz="1600" dirty="0">
                <a:latin typeface="等线" panose="02010600030101010101" pitchFamily="2" charset="-122"/>
                <a:ea typeface="等线" panose="02010600030101010101" pitchFamily="2" charset="-122"/>
              </a:rPr>
              <a:t>, 011101 (2019)</a:t>
            </a:r>
            <a:endParaRPr lang="zh-CN" altLang="en-US" sz="1600" dirty="0">
              <a:latin typeface="等线" panose="02010600030101010101" pitchFamily="2" charset="-122"/>
              <a:ea typeface="等线" panose="02010600030101010101" pitchFamily="2" charset="-122"/>
            </a:endParaRPr>
          </a:p>
        </p:txBody>
      </p:sp>
      <p:pic>
        <p:nvPicPr>
          <p:cNvPr id="8" name="图片 7">
            <a:extLst>
              <a:ext uri="{FF2B5EF4-FFF2-40B4-BE49-F238E27FC236}">
                <a16:creationId xmlns:a16="http://schemas.microsoft.com/office/drawing/2014/main" id="{802F28C1-E0E4-4D4D-92F4-71FE898E5B7A}"/>
              </a:ext>
            </a:extLst>
          </p:cNvPr>
          <p:cNvPicPr>
            <a:picLocks noChangeAspect="1"/>
          </p:cNvPicPr>
          <p:nvPr/>
        </p:nvPicPr>
        <p:blipFill>
          <a:blip r:embed="rId3"/>
          <a:stretch>
            <a:fillRect/>
          </a:stretch>
        </p:blipFill>
        <p:spPr>
          <a:xfrm>
            <a:off x="4685826" y="2618476"/>
            <a:ext cx="3975853" cy="446441"/>
          </a:xfrm>
          <a:prstGeom prst="rect">
            <a:avLst/>
          </a:prstGeom>
        </p:spPr>
      </p:pic>
      <p:pic>
        <p:nvPicPr>
          <p:cNvPr id="10" name="图片 9">
            <a:extLst>
              <a:ext uri="{FF2B5EF4-FFF2-40B4-BE49-F238E27FC236}">
                <a16:creationId xmlns:a16="http://schemas.microsoft.com/office/drawing/2014/main" id="{AF710883-39B8-4E9D-A928-4FD34D8ACA93}"/>
              </a:ext>
            </a:extLst>
          </p:cNvPr>
          <p:cNvPicPr>
            <a:picLocks noChangeAspect="1"/>
          </p:cNvPicPr>
          <p:nvPr/>
        </p:nvPicPr>
        <p:blipFill>
          <a:blip r:embed="rId4"/>
          <a:stretch>
            <a:fillRect/>
          </a:stretch>
        </p:blipFill>
        <p:spPr>
          <a:xfrm>
            <a:off x="5484425" y="3300181"/>
            <a:ext cx="1787508" cy="590787"/>
          </a:xfrm>
          <a:prstGeom prst="rect">
            <a:avLst/>
          </a:prstGeom>
        </p:spPr>
      </p:pic>
      <p:pic>
        <p:nvPicPr>
          <p:cNvPr id="11" name="图片 10">
            <a:extLst>
              <a:ext uri="{FF2B5EF4-FFF2-40B4-BE49-F238E27FC236}">
                <a16:creationId xmlns:a16="http://schemas.microsoft.com/office/drawing/2014/main" id="{FAE5EBF6-E23D-4288-83E8-2C77AFBA5924}"/>
              </a:ext>
            </a:extLst>
          </p:cNvPr>
          <p:cNvPicPr>
            <a:picLocks noChangeAspect="1"/>
          </p:cNvPicPr>
          <p:nvPr/>
        </p:nvPicPr>
        <p:blipFill rotWithShape="1">
          <a:blip r:embed="rId5"/>
          <a:srcRect t="2629" b="10252"/>
          <a:stretch/>
        </p:blipFill>
        <p:spPr>
          <a:xfrm>
            <a:off x="5631226" y="4147787"/>
            <a:ext cx="1640707" cy="280271"/>
          </a:xfrm>
          <a:prstGeom prst="rect">
            <a:avLst/>
          </a:prstGeom>
        </p:spPr>
      </p:pic>
      <p:pic>
        <p:nvPicPr>
          <p:cNvPr id="12" name="图片 11">
            <a:extLst>
              <a:ext uri="{FF2B5EF4-FFF2-40B4-BE49-F238E27FC236}">
                <a16:creationId xmlns:a16="http://schemas.microsoft.com/office/drawing/2014/main" id="{E3823B4F-D7EC-4694-BC87-0C72B6AF979F}"/>
              </a:ext>
            </a:extLst>
          </p:cNvPr>
          <p:cNvPicPr>
            <a:picLocks noChangeAspect="1"/>
          </p:cNvPicPr>
          <p:nvPr/>
        </p:nvPicPr>
        <p:blipFill>
          <a:blip r:embed="rId6"/>
          <a:stretch>
            <a:fillRect/>
          </a:stretch>
        </p:blipFill>
        <p:spPr>
          <a:xfrm>
            <a:off x="5334000" y="1407478"/>
            <a:ext cx="1700975" cy="890986"/>
          </a:xfrm>
          <a:prstGeom prst="rect">
            <a:avLst/>
          </a:prstGeom>
        </p:spPr>
      </p:pic>
      <p:sp>
        <p:nvSpPr>
          <p:cNvPr id="13" name="矩形 12">
            <a:extLst>
              <a:ext uri="{FF2B5EF4-FFF2-40B4-BE49-F238E27FC236}">
                <a16:creationId xmlns:a16="http://schemas.microsoft.com/office/drawing/2014/main" id="{9F019617-BBBA-4130-8D13-64024D78B85B}"/>
              </a:ext>
            </a:extLst>
          </p:cNvPr>
          <p:cNvSpPr/>
          <p:nvPr/>
        </p:nvSpPr>
        <p:spPr>
          <a:xfrm>
            <a:off x="5257800" y="5091843"/>
            <a:ext cx="2643159" cy="369332"/>
          </a:xfrm>
          <a:prstGeom prst="rect">
            <a:avLst/>
          </a:prstGeom>
        </p:spPr>
        <p:txBody>
          <a:bodyPr wrap="none">
            <a:spAutoFit/>
          </a:bodyPr>
          <a:lstStyle/>
          <a:p>
            <a:r>
              <a:rPr lang="en-US" altLang="zh-CN" dirty="0">
                <a:solidFill>
                  <a:srgbClr val="C00000"/>
                </a:solidFill>
                <a:latin typeface="Lora-Regular"/>
              </a:rPr>
              <a:t>Q=20000 at B</a:t>
            </a:r>
            <a:r>
              <a:rPr lang="en-US" altLang="zh-CN" dirty="0">
                <a:solidFill>
                  <a:srgbClr val="C00000"/>
                </a:solidFill>
                <a:latin typeface="txsy"/>
              </a:rPr>
              <a:t> </a:t>
            </a:r>
            <a:r>
              <a:rPr lang="en-US" altLang="zh-CN" dirty="0">
                <a:solidFill>
                  <a:srgbClr val="C00000"/>
                </a:solidFill>
                <a:latin typeface="rtxr"/>
              </a:rPr>
              <a:t>= </a:t>
            </a:r>
            <a:r>
              <a:rPr lang="en-US" altLang="zh-CN" dirty="0">
                <a:solidFill>
                  <a:srgbClr val="C00000"/>
                </a:solidFill>
                <a:latin typeface="Lora-Regular"/>
              </a:rPr>
              <a:t>8 T@ NIST</a:t>
            </a:r>
            <a:endParaRPr lang="zh-CN" altLang="en-US" dirty="0">
              <a:solidFill>
                <a:srgbClr val="C00000"/>
              </a:solidFill>
            </a:endParaRPr>
          </a:p>
        </p:txBody>
      </p:sp>
      <p:sp>
        <p:nvSpPr>
          <p:cNvPr id="2" name="灯片编号占位符 1">
            <a:extLst>
              <a:ext uri="{FF2B5EF4-FFF2-40B4-BE49-F238E27FC236}">
                <a16:creationId xmlns:a16="http://schemas.microsoft.com/office/drawing/2014/main" id="{A649D624-2B51-4DB8-8496-7090C174CDA5}"/>
              </a:ext>
            </a:extLst>
          </p:cNvPr>
          <p:cNvSpPr>
            <a:spLocks noGrp="1"/>
          </p:cNvSpPr>
          <p:nvPr>
            <p:ph type="sldNum" sz="quarter" idx="10"/>
          </p:nvPr>
        </p:nvSpPr>
        <p:spPr/>
        <p:txBody>
          <a:bodyPr/>
          <a:lstStyle/>
          <a:p>
            <a:fld id="{47329A4E-1959-4B2C-B3DA-260D845A3608}" type="slidenum">
              <a:rPr lang="en-US" altLang="zh-CN" smtClean="0"/>
              <a:pPr/>
              <a:t>20</a:t>
            </a:fld>
            <a:endParaRPr lang="en-US" altLang="zh-CN"/>
          </a:p>
        </p:txBody>
      </p:sp>
    </p:spTree>
    <p:extLst>
      <p:ext uri="{BB962C8B-B14F-4D97-AF65-F5344CB8AC3E}">
        <p14:creationId xmlns:p14="http://schemas.microsoft.com/office/powerpoint/2010/main" val="689226616"/>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3452D8D2-2A49-4B40-8744-7D6C160BABFB}"/>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测量移动单个原子的力</a:t>
            </a:r>
          </a:p>
        </p:txBody>
      </p:sp>
      <p:pic>
        <p:nvPicPr>
          <p:cNvPr id="4" name="图片 3">
            <a:extLst>
              <a:ext uri="{FF2B5EF4-FFF2-40B4-BE49-F238E27FC236}">
                <a16:creationId xmlns:a16="http://schemas.microsoft.com/office/drawing/2014/main" id="{F2BBD9B8-703F-413B-BA47-E8DFDCA3097A}"/>
              </a:ext>
            </a:extLst>
          </p:cNvPr>
          <p:cNvPicPr>
            <a:picLocks noChangeAspect="1"/>
          </p:cNvPicPr>
          <p:nvPr/>
        </p:nvPicPr>
        <p:blipFill>
          <a:blip r:embed="rId2"/>
          <a:stretch>
            <a:fillRect/>
          </a:stretch>
        </p:blipFill>
        <p:spPr>
          <a:xfrm>
            <a:off x="876300" y="1278748"/>
            <a:ext cx="7391400" cy="4300503"/>
          </a:xfrm>
          <a:prstGeom prst="rect">
            <a:avLst/>
          </a:prstGeom>
        </p:spPr>
      </p:pic>
      <p:sp>
        <p:nvSpPr>
          <p:cNvPr id="3" name="矩形 2">
            <a:extLst>
              <a:ext uri="{FF2B5EF4-FFF2-40B4-BE49-F238E27FC236}">
                <a16:creationId xmlns:a16="http://schemas.microsoft.com/office/drawing/2014/main" id="{7F472F3A-B662-4B73-B780-7E4F81DF437F}"/>
              </a:ext>
            </a:extLst>
          </p:cNvPr>
          <p:cNvSpPr/>
          <p:nvPr/>
        </p:nvSpPr>
        <p:spPr>
          <a:xfrm>
            <a:off x="5029200" y="6410909"/>
            <a:ext cx="3813544" cy="338554"/>
          </a:xfrm>
          <a:prstGeom prst="rect">
            <a:avLst/>
          </a:prstGeom>
        </p:spPr>
        <p:txBody>
          <a:bodyPr wrap="none">
            <a:spAutoFit/>
          </a:bodyPr>
          <a:lstStyle/>
          <a:p>
            <a:r>
              <a:rPr lang="en-US" altLang="zh-CN" sz="1600" dirty="0" err="1"/>
              <a:t>Ternes</a:t>
            </a:r>
            <a:r>
              <a:rPr lang="en-US" altLang="zh-CN" sz="1600" dirty="0"/>
              <a:t> </a:t>
            </a:r>
            <a:r>
              <a:rPr lang="en-US" altLang="zh-CN" sz="1600" i="1" dirty="0"/>
              <a:t>et al</a:t>
            </a:r>
            <a:r>
              <a:rPr lang="en-US" altLang="zh-CN" sz="1600" dirty="0"/>
              <a:t>., </a:t>
            </a:r>
            <a:r>
              <a:rPr lang="en-US" altLang="zh-CN" sz="1600" b="1" dirty="0"/>
              <a:t>Science</a:t>
            </a:r>
            <a:r>
              <a:rPr lang="en-US" altLang="zh-CN" sz="1600" dirty="0"/>
              <a:t> 319, 1066 (2008)</a:t>
            </a:r>
            <a:endParaRPr lang="zh-CN" altLang="en-US" sz="1600" dirty="0"/>
          </a:p>
        </p:txBody>
      </p:sp>
      <p:sp>
        <p:nvSpPr>
          <p:cNvPr id="5" name="矩形 4">
            <a:extLst>
              <a:ext uri="{FF2B5EF4-FFF2-40B4-BE49-F238E27FC236}">
                <a16:creationId xmlns:a16="http://schemas.microsoft.com/office/drawing/2014/main" id="{ED571F7D-B45A-4B7D-876E-C039FC768BF7}"/>
              </a:ext>
            </a:extLst>
          </p:cNvPr>
          <p:cNvSpPr/>
          <p:nvPr/>
        </p:nvSpPr>
        <p:spPr>
          <a:xfrm>
            <a:off x="1253756" y="5715000"/>
            <a:ext cx="7013944" cy="369332"/>
          </a:xfrm>
          <a:prstGeom prst="rect">
            <a:avLst/>
          </a:prstGeom>
        </p:spPr>
        <p:txBody>
          <a:bodyPr wrap="square">
            <a:spAutoFit/>
          </a:bodyPr>
          <a:lstStyle/>
          <a:p>
            <a:r>
              <a:rPr lang="en-US" altLang="zh-CN" dirty="0">
                <a:latin typeface="ArialNarrow"/>
              </a:rPr>
              <a:t>Measuring the force to move a single Co atom on a Pt(111) surface</a:t>
            </a:r>
            <a:endParaRPr lang="zh-CN" altLang="en-US" dirty="0"/>
          </a:p>
        </p:txBody>
      </p:sp>
      <p:sp>
        <p:nvSpPr>
          <p:cNvPr id="6" name="灯片编号占位符 5">
            <a:extLst>
              <a:ext uri="{FF2B5EF4-FFF2-40B4-BE49-F238E27FC236}">
                <a16:creationId xmlns:a16="http://schemas.microsoft.com/office/drawing/2014/main" id="{2D43C174-E39A-44D8-B68E-69D58F7F866E}"/>
              </a:ext>
            </a:extLst>
          </p:cNvPr>
          <p:cNvSpPr>
            <a:spLocks noGrp="1"/>
          </p:cNvSpPr>
          <p:nvPr>
            <p:ph type="sldNum" sz="quarter" idx="10"/>
          </p:nvPr>
        </p:nvSpPr>
        <p:spPr/>
        <p:txBody>
          <a:bodyPr/>
          <a:lstStyle/>
          <a:p>
            <a:fld id="{47329A4E-1959-4B2C-B3DA-260D845A3608}" type="slidenum">
              <a:rPr lang="en-US" altLang="zh-CN" smtClean="0"/>
              <a:pPr/>
              <a:t>21</a:t>
            </a:fld>
            <a:endParaRPr lang="en-US" altLang="zh-CN"/>
          </a:p>
        </p:txBody>
      </p:sp>
    </p:spTree>
    <p:extLst>
      <p:ext uri="{BB962C8B-B14F-4D97-AF65-F5344CB8AC3E}">
        <p14:creationId xmlns:p14="http://schemas.microsoft.com/office/powerpoint/2010/main" val="324513303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7C65533-4B0B-45FF-A06E-962C9BAF2BF1}"/>
              </a:ext>
            </a:extLst>
          </p:cNvPr>
          <p:cNvSpPr>
            <a:spLocks noGrp="1"/>
          </p:cNvSpPr>
          <p:nvPr>
            <p:ph type="title"/>
          </p:nvPr>
        </p:nvSpPr>
        <p:spPr>
          <a:xfrm>
            <a:off x="457200" y="277813"/>
            <a:ext cx="8229600" cy="1139825"/>
          </a:xfrm>
        </p:spPr>
        <p:txBody>
          <a:bodyPr/>
          <a:lstStyle/>
          <a:p>
            <a:r>
              <a:rPr lang="zh-CN" altLang="en-US" sz="3600" b="1" dirty="0">
                <a:latin typeface="等线" panose="02010600030101010101" pitchFamily="2" charset="-122"/>
                <a:ea typeface="等线" panose="02010600030101010101" pitchFamily="2" charset="-122"/>
              </a:rPr>
              <a:t>分辨原子团簇中的原子</a:t>
            </a:r>
          </a:p>
        </p:txBody>
      </p:sp>
      <p:pic>
        <p:nvPicPr>
          <p:cNvPr id="4" name="图片 3">
            <a:extLst>
              <a:ext uri="{FF2B5EF4-FFF2-40B4-BE49-F238E27FC236}">
                <a16:creationId xmlns:a16="http://schemas.microsoft.com/office/drawing/2014/main" id="{102B210B-34D5-43F0-82B7-B017DFAAC0D4}"/>
              </a:ext>
            </a:extLst>
          </p:cNvPr>
          <p:cNvPicPr>
            <a:picLocks noChangeAspect="1"/>
          </p:cNvPicPr>
          <p:nvPr/>
        </p:nvPicPr>
        <p:blipFill>
          <a:blip r:embed="rId2"/>
          <a:stretch>
            <a:fillRect/>
          </a:stretch>
        </p:blipFill>
        <p:spPr>
          <a:xfrm>
            <a:off x="2465407" y="1414325"/>
            <a:ext cx="4213185" cy="2760617"/>
          </a:xfrm>
          <a:prstGeom prst="rect">
            <a:avLst/>
          </a:prstGeom>
        </p:spPr>
      </p:pic>
      <p:pic>
        <p:nvPicPr>
          <p:cNvPr id="5" name="图片 4">
            <a:extLst>
              <a:ext uri="{FF2B5EF4-FFF2-40B4-BE49-F238E27FC236}">
                <a16:creationId xmlns:a16="http://schemas.microsoft.com/office/drawing/2014/main" id="{95733889-BF09-4015-AE35-F49E080E4E2D}"/>
              </a:ext>
            </a:extLst>
          </p:cNvPr>
          <p:cNvPicPr>
            <a:picLocks noChangeAspect="1"/>
          </p:cNvPicPr>
          <p:nvPr/>
        </p:nvPicPr>
        <p:blipFill>
          <a:blip r:embed="rId3"/>
          <a:stretch>
            <a:fillRect/>
          </a:stretch>
        </p:blipFill>
        <p:spPr>
          <a:xfrm>
            <a:off x="2436470" y="4174942"/>
            <a:ext cx="4271058" cy="1361440"/>
          </a:xfrm>
          <a:prstGeom prst="rect">
            <a:avLst/>
          </a:prstGeom>
        </p:spPr>
      </p:pic>
      <p:sp>
        <p:nvSpPr>
          <p:cNvPr id="3" name="矩形 2">
            <a:extLst>
              <a:ext uri="{FF2B5EF4-FFF2-40B4-BE49-F238E27FC236}">
                <a16:creationId xmlns:a16="http://schemas.microsoft.com/office/drawing/2014/main" id="{D8DD17CA-4A24-4121-8FB3-5987FDCF7B4E}"/>
              </a:ext>
            </a:extLst>
          </p:cNvPr>
          <p:cNvSpPr/>
          <p:nvPr/>
        </p:nvSpPr>
        <p:spPr>
          <a:xfrm>
            <a:off x="2182437" y="5714801"/>
            <a:ext cx="4800600" cy="369332"/>
          </a:xfrm>
          <a:prstGeom prst="rect">
            <a:avLst/>
          </a:prstGeom>
        </p:spPr>
        <p:txBody>
          <a:bodyPr wrap="square">
            <a:spAutoFit/>
          </a:bodyPr>
          <a:lstStyle/>
          <a:p>
            <a:r>
              <a:rPr lang="en-US" altLang="zh-CN" dirty="0">
                <a:latin typeface="ArialNarrow"/>
              </a:rPr>
              <a:t>Fe dimers, trimers, and tetramers on Cu(111)</a:t>
            </a:r>
            <a:endParaRPr lang="zh-CN" altLang="en-US" dirty="0"/>
          </a:p>
        </p:txBody>
      </p:sp>
      <p:sp>
        <p:nvSpPr>
          <p:cNvPr id="6" name="文本框 5">
            <a:extLst>
              <a:ext uri="{FF2B5EF4-FFF2-40B4-BE49-F238E27FC236}">
                <a16:creationId xmlns:a16="http://schemas.microsoft.com/office/drawing/2014/main" id="{EB8F60A2-95CD-482E-8D87-0DFDD1C615FF}"/>
              </a:ext>
            </a:extLst>
          </p:cNvPr>
          <p:cNvSpPr txBox="1"/>
          <p:nvPr/>
        </p:nvSpPr>
        <p:spPr>
          <a:xfrm>
            <a:off x="1461621" y="1981200"/>
            <a:ext cx="671979" cy="369332"/>
          </a:xfrm>
          <a:prstGeom prst="rect">
            <a:avLst/>
          </a:prstGeom>
          <a:noFill/>
        </p:spPr>
        <p:txBody>
          <a:bodyPr wrap="none" rtlCol="0">
            <a:spAutoFit/>
          </a:bodyPr>
          <a:lstStyle/>
          <a:p>
            <a:r>
              <a:rPr lang="en-US" altLang="zh-CN" dirty="0"/>
              <a:t>STM</a:t>
            </a:r>
            <a:endParaRPr lang="zh-CN" altLang="en-US" dirty="0"/>
          </a:p>
        </p:txBody>
      </p:sp>
      <p:sp>
        <p:nvSpPr>
          <p:cNvPr id="7" name="文本框 6">
            <a:extLst>
              <a:ext uri="{FF2B5EF4-FFF2-40B4-BE49-F238E27FC236}">
                <a16:creationId xmlns:a16="http://schemas.microsoft.com/office/drawing/2014/main" id="{A59E35DB-5B96-432D-9ADF-BBCAFB8B9A7A}"/>
              </a:ext>
            </a:extLst>
          </p:cNvPr>
          <p:cNvSpPr txBox="1"/>
          <p:nvPr/>
        </p:nvSpPr>
        <p:spPr>
          <a:xfrm>
            <a:off x="1480641" y="3343553"/>
            <a:ext cx="671979" cy="369332"/>
          </a:xfrm>
          <a:prstGeom prst="rect">
            <a:avLst/>
          </a:prstGeom>
          <a:noFill/>
        </p:spPr>
        <p:txBody>
          <a:bodyPr wrap="none" rtlCol="0">
            <a:spAutoFit/>
          </a:bodyPr>
          <a:lstStyle/>
          <a:p>
            <a:r>
              <a:rPr lang="en-US" altLang="zh-CN" dirty="0"/>
              <a:t>AFM</a:t>
            </a:r>
            <a:endParaRPr lang="zh-CN" altLang="en-US" dirty="0"/>
          </a:p>
        </p:txBody>
      </p:sp>
      <p:sp>
        <p:nvSpPr>
          <p:cNvPr id="8" name="文本框 7">
            <a:extLst>
              <a:ext uri="{FF2B5EF4-FFF2-40B4-BE49-F238E27FC236}">
                <a16:creationId xmlns:a16="http://schemas.microsoft.com/office/drawing/2014/main" id="{17621D47-1B43-48F0-BDB5-08A2CBE54A82}"/>
              </a:ext>
            </a:extLst>
          </p:cNvPr>
          <p:cNvSpPr txBox="1"/>
          <p:nvPr/>
        </p:nvSpPr>
        <p:spPr>
          <a:xfrm>
            <a:off x="1480641" y="4670996"/>
            <a:ext cx="813043" cy="369332"/>
          </a:xfrm>
          <a:prstGeom prst="rect">
            <a:avLst/>
          </a:prstGeom>
          <a:noFill/>
        </p:spPr>
        <p:txBody>
          <a:bodyPr wrap="none" rtlCol="0">
            <a:spAutoFit/>
          </a:bodyPr>
          <a:lstStyle/>
          <a:p>
            <a:r>
              <a:rPr lang="en-US" altLang="zh-CN" dirty="0"/>
              <a:t>Model</a:t>
            </a:r>
            <a:endParaRPr lang="zh-CN" altLang="en-US" dirty="0"/>
          </a:p>
        </p:txBody>
      </p:sp>
      <p:sp>
        <p:nvSpPr>
          <p:cNvPr id="10" name="矩形 9">
            <a:extLst>
              <a:ext uri="{FF2B5EF4-FFF2-40B4-BE49-F238E27FC236}">
                <a16:creationId xmlns:a16="http://schemas.microsoft.com/office/drawing/2014/main" id="{134DF278-4425-4E65-A2D0-54E3BD09CC61}"/>
              </a:ext>
            </a:extLst>
          </p:cNvPr>
          <p:cNvSpPr/>
          <p:nvPr/>
        </p:nvSpPr>
        <p:spPr>
          <a:xfrm>
            <a:off x="4571999" y="6395521"/>
            <a:ext cx="4572000" cy="369332"/>
          </a:xfrm>
          <a:prstGeom prst="rect">
            <a:avLst/>
          </a:prstGeom>
        </p:spPr>
        <p:txBody>
          <a:bodyPr>
            <a:spAutoFit/>
          </a:bodyPr>
          <a:lstStyle/>
          <a:p>
            <a:r>
              <a:rPr lang="en-US" altLang="zh-CN" dirty="0" err="1"/>
              <a:t>Emmrich</a:t>
            </a:r>
            <a:r>
              <a:rPr lang="en-US" altLang="zh-CN" dirty="0"/>
              <a:t> </a:t>
            </a:r>
            <a:r>
              <a:rPr lang="en-US" altLang="zh-CN" i="1" dirty="0"/>
              <a:t>et al</a:t>
            </a:r>
            <a:r>
              <a:rPr lang="en-US" altLang="zh-CN" dirty="0"/>
              <a:t>., </a:t>
            </a:r>
            <a:r>
              <a:rPr lang="en-US" altLang="zh-CN" i="1" dirty="0"/>
              <a:t>Science</a:t>
            </a:r>
            <a:r>
              <a:rPr lang="en-US" altLang="zh-CN" dirty="0"/>
              <a:t> 348, 308 (2015)</a:t>
            </a:r>
            <a:endParaRPr lang="zh-CN" altLang="en-US" dirty="0"/>
          </a:p>
        </p:txBody>
      </p:sp>
      <p:sp>
        <p:nvSpPr>
          <p:cNvPr id="9" name="灯片编号占位符 8">
            <a:extLst>
              <a:ext uri="{FF2B5EF4-FFF2-40B4-BE49-F238E27FC236}">
                <a16:creationId xmlns:a16="http://schemas.microsoft.com/office/drawing/2014/main" id="{57590673-648C-455D-899A-CB5080719716}"/>
              </a:ext>
            </a:extLst>
          </p:cNvPr>
          <p:cNvSpPr>
            <a:spLocks noGrp="1"/>
          </p:cNvSpPr>
          <p:nvPr>
            <p:ph type="sldNum" sz="quarter" idx="10"/>
          </p:nvPr>
        </p:nvSpPr>
        <p:spPr/>
        <p:txBody>
          <a:bodyPr/>
          <a:lstStyle/>
          <a:p>
            <a:fld id="{47329A4E-1959-4B2C-B3DA-260D845A3608}" type="slidenum">
              <a:rPr lang="en-US" altLang="zh-CN" smtClean="0"/>
              <a:pPr/>
              <a:t>22</a:t>
            </a:fld>
            <a:endParaRPr lang="en-US" altLang="zh-CN"/>
          </a:p>
        </p:txBody>
      </p:sp>
    </p:spTree>
    <p:extLst>
      <p:ext uri="{BB962C8B-B14F-4D97-AF65-F5344CB8AC3E}">
        <p14:creationId xmlns:p14="http://schemas.microsoft.com/office/powerpoint/2010/main" val="2073260021"/>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2"/>
          <p:cNvSpPr>
            <a:spLocks noGrp="1" noChangeArrowheads="1"/>
          </p:cNvSpPr>
          <p:nvPr>
            <p:ph type="title" idx="4294967295"/>
          </p:nvPr>
        </p:nvSpPr>
        <p:spPr bwMode="auto">
          <a:xfrm>
            <a:off x="412542" y="309634"/>
            <a:ext cx="6293058" cy="777875"/>
          </a:xfrm>
          <a:prstGeom prst="rect">
            <a:avLst/>
          </a:prstGeom>
          <a:noFill/>
          <a:ln>
            <a:miter lim="800000"/>
            <a:headEnd/>
            <a:tailEnd/>
          </a:ln>
        </p:spPr>
        <p:txBody>
          <a:bodyPr/>
          <a:lstStyle/>
          <a:p>
            <a:pPr eaLnBrk="1" hangingPunct="1"/>
            <a:r>
              <a:rPr lang="zh-CN" altLang="en-US" sz="3200" b="1" dirty="0">
                <a:solidFill>
                  <a:srgbClr val="2C5F23"/>
                </a:solidFill>
                <a:latin typeface="等线" panose="02010600030101010101" pitchFamily="2" charset="-122"/>
                <a:ea typeface="等线" panose="02010600030101010101" pitchFamily="2" charset="-122"/>
              </a:rPr>
              <a:t>分辨分子中的化学键</a:t>
            </a:r>
          </a:p>
        </p:txBody>
      </p:sp>
      <p:pic>
        <p:nvPicPr>
          <p:cNvPr id="75779" name="Picture 4"/>
          <p:cNvPicPr>
            <a:picLocks noChangeAspect="1" noChangeArrowheads="1"/>
          </p:cNvPicPr>
          <p:nvPr/>
        </p:nvPicPr>
        <p:blipFill>
          <a:blip r:embed="rId2"/>
          <a:srcRect/>
          <a:stretch>
            <a:fillRect/>
          </a:stretch>
        </p:blipFill>
        <p:spPr bwMode="auto">
          <a:xfrm>
            <a:off x="455612" y="1197047"/>
            <a:ext cx="8459788" cy="4403725"/>
          </a:xfrm>
          <a:prstGeom prst="rect">
            <a:avLst/>
          </a:prstGeom>
          <a:noFill/>
          <a:ln w="9525">
            <a:noFill/>
            <a:miter lim="800000"/>
            <a:headEnd/>
            <a:tailEnd/>
          </a:ln>
        </p:spPr>
      </p:pic>
      <p:sp>
        <p:nvSpPr>
          <p:cNvPr id="2" name="文本框 1">
            <a:extLst>
              <a:ext uri="{FF2B5EF4-FFF2-40B4-BE49-F238E27FC236}">
                <a16:creationId xmlns:a16="http://schemas.microsoft.com/office/drawing/2014/main" id="{CED13F5B-652F-4D87-88FB-F8729FCDC7D3}"/>
              </a:ext>
            </a:extLst>
          </p:cNvPr>
          <p:cNvSpPr txBox="1"/>
          <p:nvPr/>
        </p:nvSpPr>
        <p:spPr>
          <a:xfrm>
            <a:off x="1371600" y="5574268"/>
            <a:ext cx="671979" cy="369332"/>
          </a:xfrm>
          <a:prstGeom prst="rect">
            <a:avLst/>
          </a:prstGeom>
          <a:noFill/>
        </p:spPr>
        <p:txBody>
          <a:bodyPr wrap="none" rtlCol="0">
            <a:spAutoFit/>
          </a:bodyPr>
          <a:lstStyle/>
          <a:p>
            <a:r>
              <a:rPr lang="en-US" altLang="zh-CN" dirty="0"/>
              <a:t>STM</a:t>
            </a:r>
            <a:endParaRPr lang="zh-CN" altLang="en-US" dirty="0"/>
          </a:p>
        </p:txBody>
      </p:sp>
      <p:sp>
        <p:nvSpPr>
          <p:cNvPr id="6" name="文本框 5">
            <a:extLst>
              <a:ext uri="{FF2B5EF4-FFF2-40B4-BE49-F238E27FC236}">
                <a16:creationId xmlns:a16="http://schemas.microsoft.com/office/drawing/2014/main" id="{98A3ECA8-CD60-4B4C-B81B-6BF7B7DFAC31}"/>
              </a:ext>
            </a:extLst>
          </p:cNvPr>
          <p:cNvSpPr txBox="1"/>
          <p:nvPr/>
        </p:nvSpPr>
        <p:spPr>
          <a:xfrm>
            <a:off x="3862749" y="5574268"/>
            <a:ext cx="671979" cy="369332"/>
          </a:xfrm>
          <a:prstGeom prst="rect">
            <a:avLst/>
          </a:prstGeom>
          <a:noFill/>
        </p:spPr>
        <p:txBody>
          <a:bodyPr wrap="none" rtlCol="0">
            <a:spAutoFit/>
          </a:bodyPr>
          <a:lstStyle/>
          <a:p>
            <a:r>
              <a:rPr lang="en-US" altLang="zh-CN" dirty="0"/>
              <a:t>STM</a:t>
            </a:r>
            <a:endParaRPr lang="zh-CN" altLang="en-US" dirty="0"/>
          </a:p>
        </p:txBody>
      </p:sp>
      <p:sp>
        <p:nvSpPr>
          <p:cNvPr id="7" name="文本框 6">
            <a:extLst>
              <a:ext uri="{FF2B5EF4-FFF2-40B4-BE49-F238E27FC236}">
                <a16:creationId xmlns:a16="http://schemas.microsoft.com/office/drawing/2014/main" id="{C0E29652-4DEC-4A79-9C33-E5D34CBE8149}"/>
              </a:ext>
            </a:extLst>
          </p:cNvPr>
          <p:cNvSpPr txBox="1"/>
          <p:nvPr/>
        </p:nvSpPr>
        <p:spPr>
          <a:xfrm>
            <a:off x="6705600" y="5574268"/>
            <a:ext cx="671979" cy="369332"/>
          </a:xfrm>
          <a:prstGeom prst="rect">
            <a:avLst/>
          </a:prstGeom>
          <a:noFill/>
        </p:spPr>
        <p:txBody>
          <a:bodyPr wrap="none" rtlCol="0">
            <a:spAutoFit/>
          </a:bodyPr>
          <a:lstStyle/>
          <a:p>
            <a:r>
              <a:rPr lang="en-US" altLang="zh-CN" dirty="0"/>
              <a:t>AFM</a:t>
            </a:r>
            <a:endParaRPr lang="zh-CN" altLang="en-US" dirty="0"/>
          </a:p>
        </p:txBody>
      </p:sp>
      <p:sp>
        <p:nvSpPr>
          <p:cNvPr id="5" name="矩形 4">
            <a:extLst>
              <a:ext uri="{FF2B5EF4-FFF2-40B4-BE49-F238E27FC236}">
                <a16:creationId xmlns:a16="http://schemas.microsoft.com/office/drawing/2014/main" id="{21E4F3A1-DAE2-4838-966D-F4C2226BC442}"/>
              </a:ext>
            </a:extLst>
          </p:cNvPr>
          <p:cNvSpPr/>
          <p:nvPr/>
        </p:nvSpPr>
        <p:spPr>
          <a:xfrm>
            <a:off x="5821169" y="6412468"/>
            <a:ext cx="2941831" cy="369332"/>
          </a:xfrm>
          <a:prstGeom prst="rect">
            <a:avLst/>
          </a:prstGeom>
        </p:spPr>
        <p:txBody>
          <a:bodyPr wrap="none">
            <a:spAutoFit/>
          </a:bodyPr>
          <a:lstStyle/>
          <a:p>
            <a:r>
              <a:rPr lang="fr-FR" altLang="zh-CN" dirty="0"/>
              <a:t>Gross </a:t>
            </a:r>
            <a:r>
              <a:rPr lang="fr-FR" altLang="zh-CN" i="1" dirty="0"/>
              <a:t>et al</a:t>
            </a:r>
            <a:r>
              <a:rPr lang="fr-FR" altLang="zh-CN" dirty="0"/>
              <a:t>., </a:t>
            </a:r>
            <a:r>
              <a:rPr lang="fr-FR" altLang="zh-CN" b="1" dirty="0"/>
              <a:t>Science</a:t>
            </a:r>
            <a:r>
              <a:rPr lang="fr-FR" altLang="zh-CN" dirty="0"/>
              <a:t> 2009</a:t>
            </a:r>
          </a:p>
        </p:txBody>
      </p:sp>
      <p:sp>
        <p:nvSpPr>
          <p:cNvPr id="3" name="灯片编号占位符 2">
            <a:extLst>
              <a:ext uri="{FF2B5EF4-FFF2-40B4-BE49-F238E27FC236}">
                <a16:creationId xmlns:a16="http://schemas.microsoft.com/office/drawing/2014/main" id="{47590990-024C-4415-9DC5-972D8713225C}"/>
              </a:ext>
            </a:extLst>
          </p:cNvPr>
          <p:cNvSpPr>
            <a:spLocks noGrp="1"/>
          </p:cNvSpPr>
          <p:nvPr>
            <p:ph type="sldNum" sz="quarter" idx="12"/>
          </p:nvPr>
        </p:nvSpPr>
        <p:spPr/>
        <p:txBody>
          <a:bodyPr/>
          <a:lstStyle/>
          <a:p>
            <a:fld id="{0C913308-F349-4B6D-A68A-DD1791B4A57B}" type="slidenum">
              <a:rPr lang="zh-CN" altLang="en-US" smtClean="0"/>
              <a:pPr/>
              <a:t>23</a:t>
            </a:fld>
            <a:endParaRPr lang="zh-CN" altLang="en-US" dirty="0"/>
          </a:p>
        </p:txBody>
      </p:sp>
    </p:spTree>
    <p:extLst>
      <p:ext uri="{BB962C8B-B14F-4D97-AF65-F5344CB8AC3E}">
        <p14:creationId xmlns:p14="http://schemas.microsoft.com/office/powerpoint/2010/main" val="1352450000"/>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346374A1-15E3-427C-A83F-DA61D38ADBB9}"/>
              </a:ext>
            </a:extLst>
          </p:cNvPr>
          <p:cNvPicPr>
            <a:picLocks noChangeAspect="1"/>
          </p:cNvPicPr>
          <p:nvPr/>
        </p:nvPicPr>
        <p:blipFill>
          <a:blip r:embed="rId2"/>
          <a:stretch>
            <a:fillRect/>
          </a:stretch>
        </p:blipFill>
        <p:spPr>
          <a:xfrm>
            <a:off x="538792" y="1104900"/>
            <a:ext cx="8138284" cy="4648200"/>
          </a:xfrm>
          <a:prstGeom prst="rect">
            <a:avLst/>
          </a:prstGeom>
        </p:spPr>
      </p:pic>
      <p:sp>
        <p:nvSpPr>
          <p:cNvPr id="6" name="Rectangle 2">
            <a:extLst>
              <a:ext uri="{FF2B5EF4-FFF2-40B4-BE49-F238E27FC236}">
                <a16:creationId xmlns:a16="http://schemas.microsoft.com/office/drawing/2014/main" id="{EA8BB5FA-FA32-4B7D-8C8E-B6D71C8AE30A}"/>
              </a:ext>
            </a:extLst>
          </p:cNvPr>
          <p:cNvSpPr txBox="1">
            <a:spLocks noChangeArrowheads="1"/>
          </p:cNvSpPr>
          <p:nvPr/>
        </p:nvSpPr>
        <p:spPr bwMode="auto">
          <a:xfrm>
            <a:off x="381000" y="262309"/>
            <a:ext cx="6674058" cy="777875"/>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r>
              <a:rPr lang="zh-CN" altLang="en-US" sz="3200" b="1" dirty="0">
                <a:solidFill>
                  <a:srgbClr val="2C5F23"/>
                </a:solidFill>
                <a:latin typeface="等线" panose="02010600030101010101" pitchFamily="2" charset="-122"/>
                <a:ea typeface="等线" panose="02010600030101010101" pitchFamily="2" charset="-122"/>
              </a:rPr>
              <a:t>分辨分子中的化学键</a:t>
            </a:r>
            <a:endParaRPr lang="zh-CN" altLang="en-US" sz="3200" b="1" kern="0" dirty="0">
              <a:solidFill>
                <a:srgbClr val="2C5F23"/>
              </a:solidFill>
              <a:latin typeface="等线" panose="02010600030101010101" pitchFamily="2" charset="-122"/>
              <a:ea typeface="等线" panose="02010600030101010101" pitchFamily="2" charset="-122"/>
            </a:endParaRPr>
          </a:p>
        </p:txBody>
      </p:sp>
      <p:sp>
        <p:nvSpPr>
          <p:cNvPr id="3" name="矩形 2">
            <a:extLst>
              <a:ext uri="{FF2B5EF4-FFF2-40B4-BE49-F238E27FC236}">
                <a16:creationId xmlns:a16="http://schemas.microsoft.com/office/drawing/2014/main" id="{357E3FE9-FEB3-4029-834A-C20F12BCCAD7}"/>
              </a:ext>
            </a:extLst>
          </p:cNvPr>
          <p:cNvSpPr/>
          <p:nvPr/>
        </p:nvSpPr>
        <p:spPr>
          <a:xfrm>
            <a:off x="1071293" y="6336221"/>
            <a:ext cx="2256323" cy="307777"/>
          </a:xfrm>
          <a:prstGeom prst="rect">
            <a:avLst/>
          </a:prstGeom>
        </p:spPr>
        <p:txBody>
          <a:bodyPr wrap="none">
            <a:spAutoFit/>
          </a:bodyPr>
          <a:lstStyle/>
          <a:p>
            <a:r>
              <a:rPr lang="en-US" altLang="zh-CN" sz="1400" dirty="0">
                <a:latin typeface="ArialNarrow"/>
              </a:rPr>
              <a:t>Science </a:t>
            </a:r>
            <a:r>
              <a:rPr lang="en-US" altLang="zh-CN" sz="1400" b="1" dirty="0">
                <a:latin typeface="ArialNarrow-Bold"/>
              </a:rPr>
              <a:t>325</a:t>
            </a:r>
            <a:r>
              <a:rPr lang="en-US" altLang="zh-CN" sz="1400" dirty="0">
                <a:latin typeface="ArialNarrow"/>
              </a:rPr>
              <a:t>, 1110 (2009).</a:t>
            </a:r>
            <a:endParaRPr lang="zh-CN" altLang="en-US" sz="1400" dirty="0"/>
          </a:p>
        </p:txBody>
      </p:sp>
      <p:sp>
        <p:nvSpPr>
          <p:cNvPr id="7" name="矩形 6">
            <a:extLst>
              <a:ext uri="{FF2B5EF4-FFF2-40B4-BE49-F238E27FC236}">
                <a16:creationId xmlns:a16="http://schemas.microsoft.com/office/drawing/2014/main" id="{AD40A8E8-FA66-48EC-91FE-868A82A803AE}"/>
              </a:ext>
            </a:extLst>
          </p:cNvPr>
          <p:cNvSpPr/>
          <p:nvPr/>
        </p:nvSpPr>
        <p:spPr>
          <a:xfrm>
            <a:off x="1057955" y="6543746"/>
            <a:ext cx="2282997" cy="307777"/>
          </a:xfrm>
          <a:prstGeom prst="rect">
            <a:avLst/>
          </a:prstGeom>
        </p:spPr>
        <p:txBody>
          <a:bodyPr wrap="none">
            <a:spAutoFit/>
          </a:bodyPr>
          <a:lstStyle/>
          <a:p>
            <a:r>
              <a:rPr lang="en-US" altLang="zh-CN" sz="1400" dirty="0">
                <a:latin typeface="ArialNarrow"/>
              </a:rPr>
              <a:t>Science </a:t>
            </a:r>
            <a:r>
              <a:rPr lang="en-US" altLang="zh-CN" sz="1400" b="1" dirty="0">
                <a:latin typeface="ArialNarrow-Bold"/>
              </a:rPr>
              <a:t>337</a:t>
            </a:r>
            <a:r>
              <a:rPr lang="en-US" altLang="zh-CN" sz="1400" dirty="0">
                <a:latin typeface="ArialNarrow"/>
              </a:rPr>
              <a:t>, 1326 (2012).</a:t>
            </a:r>
            <a:endParaRPr lang="zh-CN" altLang="en-US" sz="1400" dirty="0"/>
          </a:p>
        </p:txBody>
      </p:sp>
      <p:sp>
        <p:nvSpPr>
          <p:cNvPr id="8" name="矩形 7">
            <a:extLst>
              <a:ext uri="{FF2B5EF4-FFF2-40B4-BE49-F238E27FC236}">
                <a16:creationId xmlns:a16="http://schemas.microsoft.com/office/drawing/2014/main" id="{B25E50AF-5D58-473E-A37F-3FBA76F32762}"/>
              </a:ext>
            </a:extLst>
          </p:cNvPr>
          <p:cNvSpPr/>
          <p:nvPr/>
        </p:nvSpPr>
        <p:spPr>
          <a:xfrm>
            <a:off x="5564315" y="6343369"/>
            <a:ext cx="3427285" cy="307777"/>
          </a:xfrm>
          <a:prstGeom prst="rect">
            <a:avLst/>
          </a:prstGeom>
        </p:spPr>
        <p:txBody>
          <a:bodyPr wrap="none">
            <a:spAutoFit/>
          </a:bodyPr>
          <a:lstStyle/>
          <a:p>
            <a:r>
              <a:rPr lang="de-DE" altLang="zh-CN" sz="1400" dirty="0">
                <a:latin typeface="ArialNarrow"/>
              </a:rPr>
              <a:t>Angew. Chem., Int. Ed. </a:t>
            </a:r>
            <a:r>
              <a:rPr lang="de-DE" altLang="zh-CN" sz="1400" b="1" dirty="0">
                <a:latin typeface="ArialNarrow-Bold"/>
              </a:rPr>
              <a:t>51</a:t>
            </a:r>
            <a:r>
              <a:rPr lang="de-DE" altLang="zh-CN" sz="1400" dirty="0">
                <a:latin typeface="ArialNarrow"/>
              </a:rPr>
              <a:t>, 12238 (2012)</a:t>
            </a:r>
            <a:endParaRPr lang="zh-CN" altLang="en-US" sz="1400" dirty="0"/>
          </a:p>
        </p:txBody>
      </p:sp>
      <p:sp>
        <p:nvSpPr>
          <p:cNvPr id="9" name="矩形 8">
            <a:extLst>
              <a:ext uri="{FF2B5EF4-FFF2-40B4-BE49-F238E27FC236}">
                <a16:creationId xmlns:a16="http://schemas.microsoft.com/office/drawing/2014/main" id="{92F70C0F-DF02-40A8-B266-B80C44C018D9}"/>
              </a:ext>
            </a:extLst>
          </p:cNvPr>
          <p:cNvSpPr/>
          <p:nvPr/>
        </p:nvSpPr>
        <p:spPr>
          <a:xfrm>
            <a:off x="3307738" y="6550223"/>
            <a:ext cx="2600392" cy="307777"/>
          </a:xfrm>
          <a:prstGeom prst="rect">
            <a:avLst/>
          </a:prstGeom>
        </p:spPr>
        <p:txBody>
          <a:bodyPr wrap="none">
            <a:spAutoFit/>
          </a:bodyPr>
          <a:lstStyle/>
          <a:p>
            <a:r>
              <a:rPr lang="en-US" altLang="zh-CN" sz="1400" dirty="0">
                <a:latin typeface="ArialNarrow"/>
              </a:rPr>
              <a:t>Energy Fuels </a:t>
            </a:r>
            <a:r>
              <a:rPr lang="en-US" altLang="zh-CN" sz="1400" b="1" dirty="0">
                <a:latin typeface="ArialNarrow-Bold"/>
              </a:rPr>
              <a:t>31</a:t>
            </a:r>
            <a:r>
              <a:rPr lang="en-US" altLang="zh-CN" sz="1400" dirty="0">
                <a:latin typeface="ArialNarrow"/>
              </a:rPr>
              <a:t>, 6856 (2017).</a:t>
            </a:r>
            <a:endParaRPr lang="zh-CN" altLang="en-US" sz="1400" dirty="0"/>
          </a:p>
        </p:txBody>
      </p:sp>
      <p:sp>
        <p:nvSpPr>
          <p:cNvPr id="10" name="矩形 9">
            <a:extLst>
              <a:ext uri="{FF2B5EF4-FFF2-40B4-BE49-F238E27FC236}">
                <a16:creationId xmlns:a16="http://schemas.microsoft.com/office/drawing/2014/main" id="{38C30DA7-C58C-4A66-AD0E-20A1E3530FDE}"/>
              </a:ext>
            </a:extLst>
          </p:cNvPr>
          <p:cNvSpPr/>
          <p:nvPr/>
        </p:nvSpPr>
        <p:spPr>
          <a:xfrm>
            <a:off x="3317847" y="6339795"/>
            <a:ext cx="2252540" cy="307777"/>
          </a:xfrm>
          <a:prstGeom prst="rect">
            <a:avLst/>
          </a:prstGeom>
        </p:spPr>
        <p:txBody>
          <a:bodyPr wrap="none">
            <a:spAutoFit/>
          </a:bodyPr>
          <a:lstStyle/>
          <a:p>
            <a:r>
              <a:rPr lang="en-US" altLang="zh-CN" sz="1400" dirty="0">
                <a:latin typeface="ArialNarrow"/>
              </a:rPr>
              <a:t>Nat. Chem. </a:t>
            </a:r>
            <a:r>
              <a:rPr lang="en-US" altLang="zh-CN" sz="1400" b="1" dirty="0">
                <a:latin typeface="ArialNarrow-Bold"/>
              </a:rPr>
              <a:t>8</a:t>
            </a:r>
            <a:r>
              <a:rPr lang="en-US" altLang="zh-CN" sz="1400" dirty="0">
                <a:latin typeface="ArialNarrow"/>
              </a:rPr>
              <a:t>, 220 (2016).</a:t>
            </a:r>
            <a:endParaRPr lang="zh-CN" altLang="en-US" sz="1400" dirty="0"/>
          </a:p>
        </p:txBody>
      </p:sp>
      <p:sp>
        <p:nvSpPr>
          <p:cNvPr id="11" name="矩形 10">
            <a:extLst>
              <a:ext uri="{FF2B5EF4-FFF2-40B4-BE49-F238E27FC236}">
                <a16:creationId xmlns:a16="http://schemas.microsoft.com/office/drawing/2014/main" id="{D5CA61EC-2E73-4F3C-ACAB-041ED94420DE}"/>
              </a:ext>
            </a:extLst>
          </p:cNvPr>
          <p:cNvSpPr/>
          <p:nvPr/>
        </p:nvSpPr>
        <p:spPr>
          <a:xfrm>
            <a:off x="5144057" y="5875383"/>
            <a:ext cx="3579826" cy="338554"/>
          </a:xfrm>
          <a:prstGeom prst="rect">
            <a:avLst/>
          </a:prstGeom>
        </p:spPr>
        <p:txBody>
          <a:bodyPr wrap="none">
            <a:spAutoFit/>
          </a:bodyPr>
          <a:lstStyle/>
          <a:p>
            <a:r>
              <a:rPr lang="en-US" altLang="zh-CN" sz="1600" dirty="0">
                <a:latin typeface="ArialNarrow"/>
              </a:rPr>
              <a:t>Meyer and Gross </a:t>
            </a:r>
            <a:r>
              <a:rPr lang="en-US" altLang="zh-CN" sz="1600" i="1" dirty="0">
                <a:latin typeface="ArialNarrow-Italic"/>
              </a:rPr>
              <a:t>et al. </a:t>
            </a:r>
            <a:r>
              <a:rPr lang="en-US" altLang="zh-CN" sz="1600" dirty="0">
                <a:latin typeface="ArialNarrow"/>
              </a:rPr>
              <a:t>@ IBM Zurich</a:t>
            </a:r>
            <a:endParaRPr lang="zh-CN" altLang="en-US" sz="1600" dirty="0"/>
          </a:p>
        </p:txBody>
      </p:sp>
      <p:sp>
        <p:nvSpPr>
          <p:cNvPr id="2" name="灯片编号占位符 1">
            <a:extLst>
              <a:ext uri="{FF2B5EF4-FFF2-40B4-BE49-F238E27FC236}">
                <a16:creationId xmlns:a16="http://schemas.microsoft.com/office/drawing/2014/main" id="{60FCB6DD-5E0B-418E-867A-63EDF6CFDB83}"/>
              </a:ext>
            </a:extLst>
          </p:cNvPr>
          <p:cNvSpPr>
            <a:spLocks noGrp="1"/>
          </p:cNvSpPr>
          <p:nvPr>
            <p:ph type="sldNum" sz="quarter" idx="10"/>
          </p:nvPr>
        </p:nvSpPr>
        <p:spPr/>
        <p:txBody>
          <a:bodyPr/>
          <a:lstStyle/>
          <a:p>
            <a:fld id="{47329A4E-1959-4B2C-B3DA-260D845A3608}" type="slidenum">
              <a:rPr lang="en-US" altLang="zh-CN" smtClean="0"/>
              <a:pPr/>
              <a:t>24</a:t>
            </a:fld>
            <a:endParaRPr lang="en-US" altLang="zh-CN"/>
          </a:p>
        </p:txBody>
      </p:sp>
    </p:spTree>
    <p:extLst>
      <p:ext uri="{BB962C8B-B14F-4D97-AF65-F5344CB8AC3E}">
        <p14:creationId xmlns:p14="http://schemas.microsoft.com/office/powerpoint/2010/main" val="68864943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BDC898-0B7A-455B-A8C7-0E22E401B1A0}"/>
              </a:ext>
            </a:extLst>
          </p:cNvPr>
          <p:cNvSpPr>
            <a:spLocks noGrp="1"/>
          </p:cNvSpPr>
          <p:nvPr>
            <p:ph type="title"/>
          </p:nvPr>
        </p:nvSpPr>
        <p:spPr>
          <a:xfrm>
            <a:off x="457200" y="277813"/>
            <a:ext cx="8229600" cy="865187"/>
          </a:xfrm>
        </p:spPr>
        <p:txBody>
          <a:bodyPr/>
          <a:lstStyle/>
          <a:p>
            <a:r>
              <a:rPr lang="zh-CN" altLang="en-US" sz="3600" b="1" dirty="0">
                <a:latin typeface="等线" panose="02010600030101010101" pitchFamily="2" charset="-122"/>
                <a:ea typeface="等线" panose="02010600030101010101" pitchFamily="2" charset="-122"/>
              </a:rPr>
              <a:t>分子间相互作用</a:t>
            </a:r>
          </a:p>
        </p:txBody>
      </p:sp>
      <p:pic>
        <p:nvPicPr>
          <p:cNvPr id="4" name="图片 3">
            <a:extLst>
              <a:ext uri="{FF2B5EF4-FFF2-40B4-BE49-F238E27FC236}">
                <a16:creationId xmlns:a16="http://schemas.microsoft.com/office/drawing/2014/main" id="{4E122BF6-2984-491C-BE94-B1A10F36EA2D}"/>
              </a:ext>
            </a:extLst>
          </p:cNvPr>
          <p:cNvPicPr>
            <a:picLocks noChangeAspect="1"/>
          </p:cNvPicPr>
          <p:nvPr/>
        </p:nvPicPr>
        <p:blipFill>
          <a:blip r:embed="rId2"/>
          <a:stretch>
            <a:fillRect/>
          </a:stretch>
        </p:blipFill>
        <p:spPr>
          <a:xfrm>
            <a:off x="862314" y="1905000"/>
            <a:ext cx="7419372" cy="1988457"/>
          </a:xfrm>
          <a:prstGeom prst="rect">
            <a:avLst/>
          </a:prstGeom>
        </p:spPr>
      </p:pic>
      <p:sp>
        <p:nvSpPr>
          <p:cNvPr id="3" name="矩形 2">
            <a:extLst>
              <a:ext uri="{FF2B5EF4-FFF2-40B4-BE49-F238E27FC236}">
                <a16:creationId xmlns:a16="http://schemas.microsoft.com/office/drawing/2014/main" id="{16431B24-7E8B-4CDB-8DEB-14B7425E963F}"/>
              </a:ext>
            </a:extLst>
          </p:cNvPr>
          <p:cNvSpPr/>
          <p:nvPr/>
        </p:nvSpPr>
        <p:spPr>
          <a:xfrm>
            <a:off x="1802757" y="4114800"/>
            <a:ext cx="5538486" cy="646331"/>
          </a:xfrm>
          <a:prstGeom prst="rect">
            <a:avLst/>
          </a:prstGeom>
        </p:spPr>
        <p:txBody>
          <a:bodyPr wrap="square">
            <a:spAutoFit/>
          </a:bodyPr>
          <a:lstStyle/>
          <a:p>
            <a:r>
              <a:rPr lang="en-US" altLang="zh-CN" dirty="0">
                <a:latin typeface="ArialNarrow"/>
              </a:rPr>
              <a:t>STM and AFM measurements of 8-hydroxyquinoline (8-hq) assembled clusters on Cu(111)</a:t>
            </a:r>
            <a:endParaRPr lang="zh-CN" altLang="en-US" dirty="0"/>
          </a:p>
        </p:txBody>
      </p:sp>
      <p:sp>
        <p:nvSpPr>
          <p:cNvPr id="5" name="文本框 4">
            <a:extLst>
              <a:ext uri="{FF2B5EF4-FFF2-40B4-BE49-F238E27FC236}">
                <a16:creationId xmlns:a16="http://schemas.microsoft.com/office/drawing/2014/main" id="{3FC1429B-971F-4B6A-8B94-A557434EF6E9}"/>
              </a:ext>
            </a:extLst>
          </p:cNvPr>
          <p:cNvSpPr txBox="1"/>
          <p:nvPr/>
        </p:nvSpPr>
        <p:spPr>
          <a:xfrm>
            <a:off x="3048000" y="5181600"/>
            <a:ext cx="3297698" cy="707886"/>
          </a:xfrm>
          <a:prstGeom prst="rect">
            <a:avLst/>
          </a:prstGeom>
          <a:noFill/>
        </p:spPr>
        <p:txBody>
          <a:bodyPr wrap="none" rtlCol="0">
            <a:spAutoFit/>
          </a:bodyPr>
          <a:lstStyle/>
          <a:p>
            <a:r>
              <a:rPr lang="zh-CN" altLang="en-US" sz="2000" b="1" dirty="0">
                <a:solidFill>
                  <a:srgbClr val="C00000"/>
                </a:solidFill>
                <a:latin typeface="等线" panose="02010600030101010101" pitchFamily="2" charset="-122"/>
                <a:ea typeface="等线" panose="02010600030101010101" pitchFamily="2" charset="-122"/>
              </a:rPr>
              <a:t>直接 “看见”分子间的氢键！</a:t>
            </a:r>
            <a:endParaRPr lang="en-US" altLang="zh-CN" sz="2000" b="1" dirty="0">
              <a:solidFill>
                <a:srgbClr val="C00000"/>
              </a:solidFill>
              <a:latin typeface="等线" panose="02010600030101010101" pitchFamily="2" charset="-122"/>
              <a:ea typeface="等线" panose="02010600030101010101" pitchFamily="2" charset="-122"/>
            </a:endParaRPr>
          </a:p>
          <a:p>
            <a:pPr algn="ctr"/>
            <a:r>
              <a:rPr lang="zh-CN" altLang="en-US" sz="2000" b="1" dirty="0">
                <a:solidFill>
                  <a:srgbClr val="C00000"/>
                </a:solidFill>
                <a:latin typeface="等线" panose="02010600030101010101" pitchFamily="2" charset="-122"/>
                <a:ea typeface="等线" panose="02010600030101010101" pitchFamily="2" charset="-122"/>
              </a:rPr>
              <a:t>氢键的共价性？</a:t>
            </a:r>
          </a:p>
        </p:txBody>
      </p:sp>
      <p:sp>
        <p:nvSpPr>
          <p:cNvPr id="6" name="矩形 5">
            <a:extLst>
              <a:ext uri="{FF2B5EF4-FFF2-40B4-BE49-F238E27FC236}">
                <a16:creationId xmlns:a16="http://schemas.microsoft.com/office/drawing/2014/main" id="{AD58998C-9BBD-4374-BC1F-616B97BBD7DF}"/>
              </a:ext>
            </a:extLst>
          </p:cNvPr>
          <p:cNvSpPr/>
          <p:nvPr/>
        </p:nvSpPr>
        <p:spPr>
          <a:xfrm>
            <a:off x="4800600" y="6395521"/>
            <a:ext cx="4114800" cy="369332"/>
          </a:xfrm>
          <a:prstGeom prst="rect">
            <a:avLst/>
          </a:prstGeom>
        </p:spPr>
        <p:txBody>
          <a:bodyPr wrap="square">
            <a:spAutoFit/>
          </a:bodyPr>
          <a:lstStyle/>
          <a:p>
            <a:r>
              <a:rPr lang="en-US" altLang="zh-CN" dirty="0"/>
              <a:t>Zhang </a:t>
            </a:r>
            <a:r>
              <a:rPr lang="en-US" altLang="zh-CN" i="1" dirty="0"/>
              <a:t>et al</a:t>
            </a:r>
            <a:r>
              <a:rPr lang="en-US" altLang="zh-CN" dirty="0"/>
              <a:t>., </a:t>
            </a:r>
            <a:r>
              <a:rPr lang="en-US" altLang="zh-CN" b="1" dirty="0"/>
              <a:t>Science</a:t>
            </a:r>
            <a:r>
              <a:rPr lang="en-US" altLang="zh-CN" dirty="0"/>
              <a:t> 342, 611 (2013).</a:t>
            </a:r>
            <a:endParaRPr lang="zh-CN" altLang="en-US" dirty="0"/>
          </a:p>
        </p:txBody>
      </p:sp>
      <p:sp>
        <p:nvSpPr>
          <p:cNvPr id="7" name="灯片编号占位符 6">
            <a:extLst>
              <a:ext uri="{FF2B5EF4-FFF2-40B4-BE49-F238E27FC236}">
                <a16:creationId xmlns:a16="http://schemas.microsoft.com/office/drawing/2014/main" id="{5B791D02-34A2-4684-B48C-BAB3C6F59FAA}"/>
              </a:ext>
            </a:extLst>
          </p:cNvPr>
          <p:cNvSpPr>
            <a:spLocks noGrp="1"/>
          </p:cNvSpPr>
          <p:nvPr>
            <p:ph type="sldNum" sz="quarter" idx="10"/>
          </p:nvPr>
        </p:nvSpPr>
        <p:spPr/>
        <p:txBody>
          <a:bodyPr/>
          <a:lstStyle/>
          <a:p>
            <a:fld id="{47329A4E-1959-4B2C-B3DA-260D845A3608}" type="slidenum">
              <a:rPr lang="en-US" altLang="zh-CN" smtClean="0"/>
              <a:pPr/>
              <a:t>25</a:t>
            </a:fld>
            <a:endParaRPr lang="en-US" altLang="zh-CN"/>
          </a:p>
        </p:txBody>
      </p:sp>
    </p:spTree>
    <p:extLst>
      <p:ext uri="{BB962C8B-B14F-4D97-AF65-F5344CB8AC3E}">
        <p14:creationId xmlns:p14="http://schemas.microsoft.com/office/powerpoint/2010/main" val="33166104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B5795ED6-B8A2-407A-8125-FE9B5DE8EFEE}"/>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磁交换相互作用</a:t>
            </a:r>
          </a:p>
        </p:txBody>
      </p:sp>
      <p:pic>
        <p:nvPicPr>
          <p:cNvPr id="4" name="图片 3">
            <a:extLst>
              <a:ext uri="{FF2B5EF4-FFF2-40B4-BE49-F238E27FC236}">
                <a16:creationId xmlns:a16="http://schemas.microsoft.com/office/drawing/2014/main" id="{FD698DC5-9D44-4998-BAE1-0200C725EF84}"/>
              </a:ext>
            </a:extLst>
          </p:cNvPr>
          <p:cNvPicPr>
            <a:picLocks noChangeAspect="1"/>
          </p:cNvPicPr>
          <p:nvPr/>
        </p:nvPicPr>
        <p:blipFill>
          <a:blip r:embed="rId2"/>
          <a:stretch>
            <a:fillRect/>
          </a:stretch>
        </p:blipFill>
        <p:spPr>
          <a:xfrm>
            <a:off x="1371600" y="1417638"/>
            <a:ext cx="6179218" cy="3581400"/>
          </a:xfrm>
          <a:prstGeom prst="rect">
            <a:avLst/>
          </a:prstGeom>
        </p:spPr>
      </p:pic>
      <p:sp>
        <p:nvSpPr>
          <p:cNvPr id="5" name="矩形 4">
            <a:extLst>
              <a:ext uri="{FF2B5EF4-FFF2-40B4-BE49-F238E27FC236}">
                <a16:creationId xmlns:a16="http://schemas.microsoft.com/office/drawing/2014/main" id="{B88E6168-0455-48C3-B725-4DE5DECBC740}"/>
              </a:ext>
            </a:extLst>
          </p:cNvPr>
          <p:cNvSpPr/>
          <p:nvPr/>
        </p:nvSpPr>
        <p:spPr>
          <a:xfrm>
            <a:off x="1143000" y="5257800"/>
            <a:ext cx="7086600" cy="923330"/>
          </a:xfrm>
          <a:prstGeom prst="rect">
            <a:avLst/>
          </a:prstGeom>
        </p:spPr>
        <p:txBody>
          <a:bodyPr wrap="square">
            <a:spAutoFit/>
          </a:bodyPr>
          <a:lstStyle/>
          <a:p>
            <a:r>
              <a:rPr lang="en-US" altLang="zh-CN" dirty="0">
                <a:solidFill>
                  <a:srgbClr val="000000"/>
                </a:solidFill>
                <a:latin typeface="ArialNarrow"/>
              </a:rPr>
              <a:t>Exchange interaction on </a:t>
            </a:r>
            <a:r>
              <a:rPr lang="en-US" altLang="zh-CN" dirty="0" err="1">
                <a:solidFill>
                  <a:srgbClr val="000000"/>
                </a:solidFill>
                <a:latin typeface="ArialNarrow"/>
              </a:rPr>
              <a:t>NiO</a:t>
            </a:r>
            <a:r>
              <a:rPr lang="en-US" altLang="zh-CN" dirty="0">
                <a:solidFill>
                  <a:srgbClr val="000000"/>
                </a:solidFill>
                <a:latin typeface="ArialNarrow"/>
              </a:rPr>
              <a:t> surface measured without an external magnetic field and a </a:t>
            </a:r>
            <a:r>
              <a:rPr lang="en-US" altLang="zh-CN" dirty="0" err="1">
                <a:solidFill>
                  <a:srgbClr val="000000"/>
                </a:solidFill>
                <a:latin typeface="ArialNarrow"/>
              </a:rPr>
              <a:t>CoSm</a:t>
            </a:r>
            <a:r>
              <a:rPr lang="en-US" altLang="zh-CN" dirty="0">
                <a:solidFill>
                  <a:srgbClr val="000000"/>
                </a:solidFill>
                <a:latin typeface="ArialNarrow"/>
              </a:rPr>
              <a:t> tip attached to a </a:t>
            </a:r>
            <a:r>
              <a:rPr lang="en-US" altLang="zh-CN" dirty="0" err="1">
                <a:solidFill>
                  <a:srgbClr val="000000"/>
                </a:solidFill>
                <a:latin typeface="ArialNarrow"/>
              </a:rPr>
              <a:t>qPlus</a:t>
            </a:r>
            <a:r>
              <a:rPr lang="en-US" altLang="zh-CN" dirty="0">
                <a:solidFill>
                  <a:srgbClr val="000000"/>
                </a:solidFill>
                <a:latin typeface="ArialNarrow"/>
              </a:rPr>
              <a:t> sensor.</a:t>
            </a:r>
            <a:endParaRPr lang="zh-CN" altLang="en-US" dirty="0"/>
          </a:p>
          <a:p>
            <a:endParaRPr lang="en-US" altLang="zh-CN" dirty="0">
              <a:solidFill>
                <a:srgbClr val="000000"/>
              </a:solidFill>
              <a:latin typeface="ArialNarrow"/>
            </a:endParaRPr>
          </a:p>
        </p:txBody>
      </p:sp>
      <p:sp>
        <p:nvSpPr>
          <p:cNvPr id="6" name="矩形 5">
            <a:extLst>
              <a:ext uri="{FF2B5EF4-FFF2-40B4-BE49-F238E27FC236}">
                <a16:creationId xmlns:a16="http://schemas.microsoft.com/office/drawing/2014/main" id="{A2694850-C594-4A65-92E9-FE7DC4CCC476}"/>
              </a:ext>
            </a:extLst>
          </p:cNvPr>
          <p:cNvSpPr/>
          <p:nvPr/>
        </p:nvSpPr>
        <p:spPr>
          <a:xfrm>
            <a:off x="3505200" y="6410910"/>
            <a:ext cx="5486400" cy="338554"/>
          </a:xfrm>
          <a:prstGeom prst="rect">
            <a:avLst/>
          </a:prstGeom>
        </p:spPr>
        <p:txBody>
          <a:bodyPr wrap="square">
            <a:spAutoFit/>
          </a:bodyPr>
          <a:lstStyle/>
          <a:p>
            <a:r>
              <a:rPr lang="en-US" altLang="zh-CN" sz="1600" dirty="0" err="1"/>
              <a:t>Pielmeier</a:t>
            </a:r>
            <a:r>
              <a:rPr lang="en-US" altLang="zh-CN" sz="1600" dirty="0"/>
              <a:t> and </a:t>
            </a:r>
            <a:r>
              <a:rPr lang="en-US" altLang="zh-CN" sz="1600" dirty="0" err="1"/>
              <a:t>Giessibl</a:t>
            </a:r>
            <a:r>
              <a:rPr lang="en-US" altLang="zh-CN" sz="1600" dirty="0"/>
              <a:t>, </a:t>
            </a:r>
            <a:r>
              <a:rPr lang="en-US" altLang="zh-CN" sz="1600" b="1" dirty="0"/>
              <a:t>Phys. Rev. B </a:t>
            </a:r>
            <a:r>
              <a:rPr lang="en-US" altLang="zh-CN" sz="1600" dirty="0"/>
              <a:t>110, 266101 (2013)</a:t>
            </a:r>
            <a:endParaRPr lang="zh-CN" altLang="en-US" sz="1600" dirty="0"/>
          </a:p>
        </p:txBody>
      </p:sp>
      <p:sp>
        <p:nvSpPr>
          <p:cNvPr id="3" name="灯片编号占位符 2">
            <a:extLst>
              <a:ext uri="{FF2B5EF4-FFF2-40B4-BE49-F238E27FC236}">
                <a16:creationId xmlns:a16="http://schemas.microsoft.com/office/drawing/2014/main" id="{F4BA82F0-9CAE-45F7-A940-009EAA1648EE}"/>
              </a:ext>
            </a:extLst>
          </p:cNvPr>
          <p:cNvSpPr>
            <a:spLocks noGrp="1"/>
          </p:cNvSpPr>
          <p:nvPr>
            <p:ph type="sldNum" sz="quarter" idx="10"/>
          </p:nvPr>
        </p:nvSpPr>
        <p:spPr/>
        <p:txBody>
          <a:bodyPr/>
          <a:lstStyle/>
          <a:p>
            <a:fld id="{47329A4E-1959-4B2C-B3DA-260D845A3608}" type="slidenum">
              <a:rPr lang="en-US" altLang="zh-CN" smtClean="0"/>
              <a:pPr/>
              <a:t>26</a:t>
            </a:fld>
            <a:endParaRPr lang="en-US" altLang="zh-CN"/>
          </a:p>
        </p:txBody>
      </p:sp>
    </p:spTree>
    <p:extLst>
      <p:ext uri="{BB962C8B-B14F-4D97-AF65-F5344CB8AC3E}">
        <p14:creationId xmlns:p14="http://schemas.microsoft.com/office/powerpoint/2010/main" val="2529143216"/>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3F4B685-1A4D-4DA3-9CEC-CAC01BC9E94F}"/>
              </a:ext>
            </a:extLst>
          </p:cNvPr>
          <p:cNvSpPr>
            <a:spLocks noGrp="1"/>
          </p:cNvSpPr>
          <p:nvPr>
            <p:ph type="title"/>
          </p:nvPr>
        </p:nvSpPr>
        <p:spPr>
          <a:xfrm>
            <a:off x="457200" y="277813"/>
            <a:ext cx="8229600" cy="788987"/>
          </a:xfrm>
        </p:spPr>
        <p:txBody>
          <a:bodyPr/>
          <a:lstStyle/>
          <a:p>
            <a:r>
              <a:rPr lang="zh-CN" altLang="en-US" sz="3600" b="1" dirty="0">
                <a:latin typeface="等线" panose="02010600030101010101" pitchFamily="2" charset="-122"/>
                <a:ea typeface="等线" panose="02010600030101010101" pitchFamily="2" charset="-122"/>
              </a:rPr>
              <a:t>氧化物表面</a:t>
            </a:r>
          </a:p>
        </p:txBody>
      </p:sp>
      <p:pic>
        <p:nvPicPr>
          <p:cNvPr id="4" name="图片 3">
            <a:extLst>
              <a:ext uri="{FF2B5EF4-FFF2-40B4-BE49-F238E27FC236}">
                <a16:creationId xmlns:a16="http://schemas.microsoft.com/office/drawing/2014/main" id="{1AE63256-9A7F-4145-B697-46CEDB843396}"/>
              </a:ext>
            </a:extLst>
          </p:cNvPr>
          <p:cNvPicPr>
            <a:picLocks noChangeAspect="1"/>
          </p:cNvPicPr>
          <p:nvPr/>
        </p:nvPicPr>
        <p:blipFill>
          <a:blip r:embed="rId3"/>
          <a:stretch>
            <a:fillRect/>
          </a:stretch>
        </p:blipFill>
        <p:spPr>
          <a:xfrm>
            <a:off x="553661" y="1261543"/>
            <a:ext cx="8036678" cy="3952240"/>
          </a:xfrm>
          <a:prstGeom prst="rect">
            <a:avLst/>
          </a:prstGeom>
        </p:spPr>
      </p:pic>
      <p:sp>
        <p:nvSpPr>
          <p:cNvPr id="3" name="矩形 2">
            <a:extLst>
              <a:ext uri="{FF2B5EF4-FFF2-40B4-BE49-F238E27FC236}">
                <a16:creationId xmlns:a16="http://schemas.microsoft.com/office/drawing/2014/main" id="{EAE1D504-AA6D-40D2-84D1-E717D2230FFA}"/>
              </a:ext>
            </a:extLst>
          </p:cNvPr>
          <p:cNvSpPr/>
          <p:nvPr/>
        </p:nvSpPr>
        <p:spPr>
          <a:xfrm>
            <a:off x="1143000" y="5435320"/>
            <a:ext cx="7315200" cy="369332"/>
          </a:xfrm>
          <a:prstGeom prst="rect">
            <a:avLst/>
          </a:prstGeom>
        </p:spPr>
        <p:txBody>
          <a:bodyPr wrap="square">
            <a:spAutoFit/>
          </a:bodyPr>
          <a:lstStyle/>
          <a:p>
            <a:r>
              <a:rPr lang="en-US" altLang="zh-CN" dirty="0">
                <a:latin typeface="ArialNarrow"/>
              </a:rPr>
              <a:t>Overview of </a:t>
            </a:r>
            <a:r>
              <a:rPr lang="en-US" altLang="zh-CN" dirty="0" err="1">
                <a:latin typeface="ArialNarrow"/>
              </a:rPr>
              <a:t>nc</a:t>
            </a:r>
            <a:r>
              <a:rPr lang="en-US" altLang="zh-CN" dirty="0">
                <a:latin typeface="ArialNarrow"/>
              </a:rPr>
              <a:t>-AFM results on oxides from Diebold in Vienna, Austria</a:t>
            </a:r>
            <a:endParaRPr lang="zh-CN" altLang="en-US" dirty="0"/>
          </a:p>
        </p:txBody>
      </p:sp>
      <p:sp>
        <p:nvSpPr>
          <p:cNvPr id="6" name="矩形 5">
            <a:extLst>
              <a:ext uri="{FF2B5EF4-FFF2-40B4-BE49-F238E27FC236}">
                <a16:creationId xmlns:a16="http://schemas.microsoft.com/office/drawing/2014/main" id="{C88B3AF8-4388-40FF-B712-BFDDF55901DD}"/>
              </a:ext>
            </a:extLst>
          </p:cNvPr>
          <p:cNvSpPr/>
          <p:nvPr/>
        </p:nvSpPr>
        <p:spPr>
          <a:xfrm>
            <a:off x="4294366" y="6395521"/>
            <a:ext cx="4544834" cy="338554"/>
          </a:xfrm>
          <a:prstGeom prst="rect">
            <a:avLst/>
          </a:prstGeom>
        </p:spPr>
        <p:txBody>
          <a:bodyPr wrap="none">
            <a:spAutoFit/>
          </a:bodyPr>
          <a:lstStyle/>
          <a:p>
            <a:r>
              <a:rPr lang="en-US" altLang="zh-CN" sz="1600" dirty="0"/>
              <a:t>Stevin </a:t>
            </a:r>
            <a:r>
              <a:rPr lang="en-US" altLang="zh-CN" sz="1600" i="1" dirty="0"/>
              <a:t>et al</a:t>
            </a:r>
            <a:r>
              <a:rPr lang="en-US" altLang="zh-CN" sz="1600" dirty="0"/>
              <a:t>., </a:t>
            </a:r>
            <a:r>
              <a:rPr lang="en-US" altLang="zh-CN" sz="1600" b="1" dirty="0"/>
              <a:t>Chem. Soc. Rev</a:t>
            </a:r>
            <a:r>
              <a:rPr lang="en-US" altLang="zh-CN" sz="1600" dirty="0"/>
              <a:t>. 46, 1772 (2017)</a:t>
            </a:r>
            <a:endParaRPr lang="zh-CN" altLang="en-US" sz="1600" dirty="0"/>
          </a:p>
        </p:txBody>
      </p:sp>
      <p:sp>
        <p:nvSpPr>
          <p:cNvPr id="5" name="灯片编号占位符 4">
            <a:extLst>
              <a:ext uri="{FF2B5EF4-FFF2-40B4-BE49-F238E27FC236}">
                <a16:creationId xmlns:a16="http://schemas.microsoft.com/office/drawing/2014/main" id="{9363BE67-5BCA-4EF9-B8F3-9B6785FA7BF3}"/>
              </a:ext>
            </a:extLst>
          </p:cNvPr>
          <p:cNvSpPr>
            <a:spLocks noGrp="1"/>
          </p:cNvSpPr>
          <p:nvPr>
            <p:ph type="sldNum" sz="quarter" idx="10"/>
          </p:nvPr>
        </p:nvSpPr>
        <p:spPr/>
        <p:txBody>
          <a:bodyPr/>
          <a:lstStyle/>
          <a:p>
            <a:fld id="{47329A4E-1959-4B2C-B3DA-260D845A3608}" type="slidenum">
              <a:rPr lang="en-US" altLang="zh-CN" smtClean="0"/>
              <a:pPr/>
              <a:t>27</a:t>
            </a:fld>
            <a:endParaRPr lang="en-US" altLang="zh-CN"/>
          </a:p>
        </p:txBody>
      </p:sp>
    </p:spTree>
    <p:extLst>
      <p:ext uri="{BB962C8B-B14F-4D97-AF65-F5344CB8AC3E}">
        <p14:creationId xmlns:p14="http://schemas.microsoft.com/office/powerpoint/2010/main" val="245906426"/>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E378CD0-1C73-419F-AF09-44095B5F94AB}"/>
              </a:ext>
            </a:extLst>
          </p:cNvPr>
          <p:cNvSpPr>
            <a:spLocks noGrp="1"/>
          </p:cNvSpPr>
          <p:nvPr>
            <p:ph type="title"/>
          </p:nvPr>
        </p:nvSpPr>
        <p:spPr>
          <a:xfrm>
            <a:off x="685800" y="2542896"/>
            <a:ext cx="8229600" cy="911225"/>
          </a:xfrm>
        </p:spPr>
        <p:txBody>
          <a:bodyPr/>
          <a:lstStyle/>
          <a:p>
            <a:pPr algn="ctr"/>
            <a:r>
              <a:rPr lang="zh-CN" altLang="en-US" dirty="0">
                <a:latin typeface="黑体" panose="02010609060101010101" pitchFamily="49" charset="-122"/>
                <a:ea typeface="黑体" panose="02010609060101010101" pitchFamily="49" charset="-122"/>
              </a:rPr>
              <a:t>水</a:t>
            </a:r>
            <a:r>
              <a:rPr lang="en-US" altLang="zh-CN" dirty="0">
                <a:latin typeface="黑体" panose="02010609060101010101" pitchFamily="49" charset="-122"/>
                <a:ea typeface="黑体" panose="02010609060101010101" pitchFamily="49" charset="-122"/>
              </a:rPr>
              <a:t>/</a:t>
            </a:r>
            <a:r>
              <a:rPr lang="zh-CN" altLang="en-US" dirty="0">
                <a:latin typeface="黑体" panose="02010609060101010101" pitchFamily="49" charset="-122"/>
                <a:ea typeface="黑体" panose="02010609060101010101" pitchFamily="49" charset="-122"/>
              </a:rPr>
              <a:t>固界面</a:t>
            </a:r>
          </a:p>
        </p:txBody>
      </p:sp>
      <p:sp>
        <p:nvSpPr>
          <p:cNvPr id="4" name="灯片编号占位符 3">
            <a:extLst>
              <a:ext uri="{FF2B5EF4-FFF2-40B4-BE49-F238E27FC236}">
                <a16:creationId xmlns:a16="http://schemas.microsoft.com/office/drawing/2014/main" id="{6490A774-1121-4AFD-90BD-F2B39CAE7A6C}"/>
              </a:ext>
            </a:extLst>
          </p:cNvPr>
          <p:cNvSpPr>
            <a:spLocks noGrp="1"/>
          </p:cNvSpPr>
          <p:nvPr>
            <p:ph type="sldNum" sz="quarter" idx="10"/>
          </p:nvPr>
        </p:nvSpPr>
        <p:spPr/>
        <p:txBody>
          <a:bodyPr/>
          <a:lstStyle/>
          <a:p>
            <a:fld id="{47329A4E-1959-4B2C-B3DA-260D845A3608}" type="slidenum">
              <a:rPr lang="en-US" altLang="zh-CN" smtClean="0"/>
              <a:pPr/>
              <a:t>28</a:t>
            </a:fld>
            <a:endParaRPr lang="en-US" altLang="zh-CN"/>
          </a:p>
        </p:txBody>
      </p:sp>
    </p:spTree>
    <p:extLst>
      <p:ext uri="{BB962C8B-B14F-4D97-AF65-F5344CB8AC3E}">
        <p14:creationId xmlns:p14="http://schemas.microsoft.com/office/powerpoint/2010/main" val="53982846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9044" name="Rectangle 4"/>
          <p:cNvSpPr>
            <a:spLocks noChangeArrowheads="1"/>
          </p:cNvSpPr>
          <p:nvPr/>
        </p:nvSpPr>
        <p:spPr bwMode="auto">
          <a:xfrm>
            <a:off x="381000" y="277817"/>
            <a:ext cx="8229600" cy="636587"/>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6633"/>
                </a:solidFill>
                <a:effectLst/>
                <a:uLnTx/>
                <a:uFillTx/>
                <a:latin typeface="Garamond" pitchFamily="18" charset="0"/>
                <a:ea typeface="宋体" charset="-122"/>
                <a:cs typeface="+mn-cs"/>
              </a:rPr>
              <a:t>The role of hydrogen in water</a:t>
            </a:r>
          </a:p>
        </p:txBody>
      </p:sp>
      <p:pic>
        <p:nvPicPr>
          <p:cNvPr id="1253378" name="Picture 2" descr="Image result for proton transfer in water"/>
          <p:cNvPicPr>
            <a:picLocks noChangeAspect="1" noChangeArrowheads="1" noCrop="1"/>
          </p:cNvPicPr>
          <p:nvPr/>
        </p:nvPicPr>
        <p:blipFill>
          <a:blip r:embed="rId4" cstate="print"/>
          <a:srcRect/>
          <a:stretch>
            <a:fillRect/>
          </a:stretch>
        </p:blipFill>
        <p:spPr bwMode="auto">
          <a:xfrm>
            <a:off x="6400800" y="1371600"/>
            <a:ext cx="1829588" cy="2514600"/>
          </a:xfrm>
          <a:prstGeom prst="rect">
            <a:avLst/>
          </a:prstGeom>
          <a:noFill/>
        </p:spPr>
      </p:pic>
      <p:pic>
        <p:nvPicPr>
          <p:cNvPr id="1253380" name="Picture 4" descr="Image result for nuclear quantum effects water"/>
          <p:cNvPicPr>
            <a:picLocks noChangeAspect="1" noChangeArrowheads="1"/>
          </p:cNvPicPr>
          <p:nvPr/>
        </p:nvPicPr>
        <p:blipFill>
          <a:blip r:embed="rId5" cstate="print"/>
          <a:srcRect/>
          <a:stretch>
            <a:fillRect/>
          </a:stretch>
        </p:blipFill>
        <p:spPr bwMode="auto">
          <a:xfrm>
            <a:off x="990600" y="4114804"/>
            <a:ext cx="2180694" cy="2162175"/>
          </a:xfrm>
          <a:prstGeom prst="rect">
            <a:avLst/>
          </a:prstGeom>
          <a:noFill/>
        </p:spPr>
      </p:pic>
      <p:pic>
        <p:nvPicPr>
          <p:cNvPr id="1253382" name="Picture 6" descr="Image result for water dissociation"/>
          <p:cNvPicPr>
            <a:picLocks noChangeAspect="1" noChangeArrowheads="1"/>
          </p:cNvPicPr>
          <p:nvPr/>
        </p:nvPicPr>
        <p:blipFill>
          <a:blip r:embed="rId6" cstate="print"/>
          <a:srcRect/>
          <a:stretch>
            <a:fillRect/>
          </a:stretch>
        </p:blipFill>
        <p:spPr bwMode="auto">
          <a:xfrm>
            <a:off x="4724400" y="4748070"/>
            <a:ext cx="3657600" cy="1424130"/>
          </a:xfrm>
          <a:prstGeom prst="rect">
            <a:avLst/>
          </a:prstGeom>
          <a:noFill/>
        </p:spPr>
      </p:pic>
      <p:pic>
        <p:nvPicPr>
          <p:cNvPr id="15" name="water.avi">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7" cstate="print"/>
          <a:stretch>
            <a:fillRect/>
          </a:stretch>
        </p:blipFill>
        <p:spPr>
          <a:xfrm>
            <a:off x="762000" y="1447800"/>
            <a:ext cx="2971800" cy="1879174"/>
          </a:xfrm>
          <a:prstGeom prst="rect">
            <a:avLst/>
          </a:prstGeom>
        </p:spPr>
      </p:pic>
      <p:sp>
        <p:nvSpPr>
          <p:cNvPr id="16" name="TextBox 15"/>
          <p:cNvSpPr txBox="1"/>
          <p:nvPr/>
        </p:nvSpPr>
        <p:spPr>
          <a:xfrm>
            <a:off x="1079311" y="1078468"/>
            <a:ext cx="21210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H-bonding network</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7" name="TextBox 16"/>
          <p:cNvSpPr txBox="1"/>
          <p:nvPr/>
        </p:nvSpPr>
        <p:spPr>
          <a:xfrm>
            <a:off x="6442679" y="1002268"/>
            <a:ext cx="17107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Proton transfer</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747821" y="3733800"/>
            <a:ext cx="268118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Nuclear quantum effects</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9" name="TextBox 18"/>
          <p:cNvSpPr txBox="1"/>
          <p:nvPr/>
        </p:nvSpPr>
        <p:spPr>
          <a:xfrm>
            <a:off x="5634999" y="4355068"/>
            <a:ext cx="206120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Water dissociation</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0" name="椭圆 19"/>
          <p:cNvSpPr/>
          <p:nvPr/>
        </p:nvSpPr>
        <p:spPr>
          <a:xfrm>
            <a:off x="3733800" y="3200400"/>
            <a:ext cx="2362200" cy="762000"/>
          </a:xfrm>
          <a:prstGeom prst="ellipse">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400" b="1" i="0" u="none" strike="noStrike" kern="1200" cap="none" spc="0" normalizeH="0" baseline="0" noProof="0" dirty="0">
                <a:ln>
                  <a:noFill/>
                </a:ln>
                <a:solidFill>
                  <a:srgbClr val="FFFFFF"/>
                </a:solidFill>
                <a:effectLst/>
                <a:uLnTx/>
                <a:uFillTx/>
                <a:latin typeface="Arial"/>
                <a:ea typeface="宋体"/>
                <a:cs typeface="+mn-cs"/>
              </a:rPr>
              <a:t>Hydrogen</a:t>
            </a:r>
            <a:endParaRPr kumimoji="0" lang="zh-CN" altLang="en-US" sz="2400" b="1" i="0" u="none" strike="noStrike" kern="1200" cap="none" spc="0" normalizeH="0" baseline="0" noProof="0" dirty="0">
              <a:ln>
                <a:noFill/>
              </a:ln>
              <a:solidFill>
                <a:srgbClr val="FFFFFF"/>
              </a:solidFill>
              <a:effectLst/>
              <a:uLnTx/>
              <a:uFillTx/>
              <a:latin typeface="Arial"/>
              <a:ea typeface="宋体"/>
              <a:cs typeface="+mn-cs"/>
            </a:endParaRPr>
          </a:p>
        </p:txBody>
      </p:sp>
      <p:cxnSp>
        <p:nvCxnSpPr>
          <p:cNvPr id="22" name="肘形连接符 21"/>
          <p:cNvCxnSpPr/>
          <p:nvPr/>
        </p:nvCxnSpPr>
        <p:spPr>
          <a:xfrm rot="5400000" flipH="1" flipV="1">
            <a:off x="5734050" y="2571750"/>
            <a:ext cx="457200" cy="80010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45" name="肘形连接符 21"/>
          <p:cNvCxnSpPr/>
          <p:nvPr/>
        </p:nvCxnSpPr>
        <p:spPr>
          <a:xfrm rot="5400000">
            <a:off x="3562350" y="3784600"/>
            <a:ext cx="679450" cy="1035050"/>
          </a:xfrm>
          <a:prstGeom prst="bentConnector2">
            <a:avLst/>
          </a:prstGeom>
          <a:ln>
            <a:tailEnd type="arrow"/>
          </a:ln>
        </p:spPr>
        <p:style>
          <a:lnRef idx="3">
            <a:schemeClr val="accent1"/>
          </a:lnRef>
          <a:fillRef idx="0">
            <a:schemeClr val="accent1"/>
          </a:fillRef>
          <a:effectRef idx="2">
            <a:schemeClr val="accent1"/>
          </a:effectRef>
          <a:fontRef idx="minor">
            <a:schemeClr val="tx1"/>
          </a:fontRef>
        </p:style>
      </p:cxnSp>
      <p:cxnSp>
        <p:nvCxnSpPr>
          <p:cNvPr id="56" name="肘形连接符 21"/>
          <p:cNvCxnSpPr/>
          <p:nvPr/>
        </p:nvCxnSpPr>
        <p:spPr>
          <a:xfrm rot="10800000">
            <a:off x="3733800" y="2590799"/>
            <a:ext cx="838200" cy="533400"/>
          </a:xfrm>
          <a:prstGeom prst="bentConnector3">
            <a:avLst>
              <a:gd name="adj1" fmla="val -554"/>
            </a:avLst>
          </a:prstGeom>
          <a:ln>
            <a:tailEnd type="arrow"/>
          </a:ln>
        </p:spPr>
        <p:style>
          <a:lnRef idx="3">
            <a:schemeClr val="accent1"/>
          </a:lnRef>
          <a:fillRef idx="0">
            <a:schemeClr val="accent1"/>
          </a:fillRef>
          <a:effectRef idx="2">
            <a:schemeClr val="accent1"/>
          </a:effectRef>
          <a:fontRef idx="minor">
            <a:schemeClr val="tx1"/>
          </a:fontRef>
        </p:style>
      </p:cxnSp>
      <p:cxnSp>
        <p:nvCxnSpPr>
          <p:cNvPr id="64" name="肘形连接符 21"/>
          <p:cNvCxnSpPr/>
          <p:nvPr/>
        </p:nvCxnSpPr>
        <p:spPr>
          <a:xfrm rot="5400000">
            <a:off x="5048250" y="4019550"/>
            <a:ext cx="762000" cy="495300"/>
          </a:xfrm>
          <a:prstGeom prst="bentConnector3">
            <a:avLst>
              <a:gd name="adj1" fmla="val 42683"/>
            </a:avLst>
          </a:prstGeom>
          <a:ln>
            <a:tailEnd type="arrow"/>
          </a:ln>
        </p:spPr>
        <p:style>
          <a:lnRef idx="3">
            <a:schemeClr val="accent1"/>
          </a:lnRef>
          <a:fillRef idx="0">
            <a:schemeClr val="accent1"/>
          </a:fillRef>
          <a:effectRef idx="2">
            <a:schemeClr val="accent1"/>
          </a:effectRef>
          <a:fontRef idx="minor">
            <a:schemeClr val="tx1"/>
          </a:fontRef>
        </p:style>
      </p:cxnSp>
      <p:sp>
        <p:nvSpPr>
          <p:cNvPr id="74" name="TextBox 73"/>
          <p:cNvSpPr txBox="1"/>
          <p:nvPr/>
        </p:nvSpPr>
        <p:spPr>
          <a:xfrm>
            <a:off x="1791623" y="6324600"/>
            <a:ext cx="6437981" cy="400110"/>
          </a:xfrm>
          <a:prstGeom prst="rect">
            <a:avLst/>
          </a:prstGeom>
          <a:solidFill>
            <a:srgbClr val="FF0000"/>
          </a:solidFill>
          <a:ln>
            <a:noFill/>
          </a:ln>
        </p:spPr>
        <p:style>
          <a:lnRef idx="1">
            <a:schemeClr val="accent4"/>
          </a:lnRef>
          <a:fillRef idx="3">
            <a:schemeClr val="accent4"/>
          </a:fillRef>
          <a:effectRef idx="2">
            <a:schemeClr val="accent4"/>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FFFFFF"/>
                </a:solidFill>
                <a:effectLst/>
                <a:uLnTx/>
                <a:uFillTx/>
                <a:latin typeface="Arial"/>
                <a:ea typeface="宋体"/>
                <a:cs typeface="+mn-cs"/>
              </a:rPr>
              <a:t>How to access the degree of freedom of hydrogen?</a:t>
            </a:r>
            <a:endParaRPr kumimoji="0" lang="zh-CN" altLang="en-US" sz="2000" b="1" i="0" u="none" strike="noStrike" kern="1200" cap="none" spc="0" normalizeH="0" baseline="0" noProof="0" dirty="0">
              <a:ln>
                <a:noFill/>
              </a:ln>
              <a:solidFill>
                <a:srgbClr val="FFFFFF"/>
              </a:solidFill>
              <a:effectLst/>
              <a:uLnTx/>
              <a:uFillTx/>
              <a:latin typeface="Arial"/>
              <a:ea typeface="宋体"/>
              <a:cs typeface="+mn-cs"/>
            </a:endParaRPr>
          </a:p>
        </p:txBody>
      </p:sp>
      <p:sp>
        <p:nvSpPr>
          <p:cNvPr id="2" name="灯片编号占位符 1">
            <a:extLst>
              <a:ext uri="{FF2B5EF4-FFF2-40B4-BE49-F238E27FC236}">
                <a16:creationId xmlns:a16="http://schemas.microsoft.com/office/drawing/2014/main" id="{A035EF64-1A8C-4EA9-B461-10A6C291F87A}"/>
              </a:ext>
            </a:extLst>
          </p:cNvPr>
          <p:cNvSpPr>
            <a:spLocks noGrp="1"/>
          </p:cNvSpPr>
          <p:nvPr>
            <p:ph type="sldNum" sz="quarter" idx="10"/>
          </p:nvPr>
        </p:nvSpPr>
        <p:spPr/>
        <p:txBody>
          <a:bodyPr/>
          <a:lstStyle/>
          <a:p>
            <a:fld id="{1C3B8E2D-9C71-4FE1-AB0F-50FC6ABF5494}" type="slidenum">
              <a:rPr lang="en-US" altLang="zh-CN" smtClean="0"/>
              <a:pPr/>
              <a:t>29</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120" fill="hold"/>
                                        <p:tgtEl>
                                          <p:spTgt spid="15"/>
                                        </p:tgtEl>
                                      </p:cBhvr>
                                    </p:cmd>
                                  </p:childTnLst>
                                </p:cTn>
                              </p:par>
                            </p:childTnLst>
                          </p:cTn>
                        </p:par>
                      </p:childTnLst>
                    </p:cTn>
                  </p:par>
                  <p:par>
                    <p:cTn id="7" fill="hold">
                      <p:stCondLst>
                        <p:cond delay="indefinite"/>
                      </p:stCondLst>
                      <p:childTnLst>
                        <p:par>
                          <p:cTn id="8" fill="hold">
                            <p:stCondLst>
                              <p:cond delay="0"/>
                            </p:stCondLst>
                            <p:childTnLst>
                              <p:par>
                                <p:cTn id="9" presetID="3" presetClass="entr" presetSubtype="10" fill="hold" grpId="0" nodeType="clickEffect">
                                  <p:stCondLst>
                                    <p:cond delay="0"/>
                                  </p:stCondLst>
                                  <p:childTnLst>
                                    <p:set>
                                      <p:cBhvr>
                                        <p:cTn id="10" dur="1" fill="hold">
                                          <p:stCondLst>
                                            <p:cond delay="0"/>
                                          </p:stCondLst>
                                        </p:cTn>
                                        <p:tgtEl>
                                          <p:spTgt spid="74"/>
                                        </p:tgtEl>
                                        <p:attrNameLst>
                                          <p:attrName>style.visibility</p:attrName>
                                        </p:attrNameLst>
                                      </p:cBhvr>
                                      <p:to>
                                        <p:strVal val="visible"/>
                                      </p:to>
                                    </p:set>
                                    <p:animEffect transition="in" filter="blinds(horizontal)">
                                      <p:cBhvr>
                                        <p:cTn id="11" dur="500"/>
                                        <p:tgtEl>
                                          <p:spTgt spid="74"/>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p:cTn id="12" repeatCount="indefinite" fill="hold" display="0">
                  <p:stCondLst>
                    <p:cond delay="indefinite"/>
                  </p:stCondLst>
                  <p:endCondLst>
                    <p:cond evt="onNext" delay="0">
                      <p:tgtEl>
                        <p:sldTgt/>
                      </p:tgtEl>
                    </p:cond>
                    <p:cond evt="onPrev" delay="0">
                      <p:tgtEl>
                        <p:sldTgt/>
                      </p:tgtEl>
                    </p:cond>
                  </p:endCondLst>
                </p:cTn>
                <p:tgtEl>
                  <p:spTgt spid="15"/>
                </p:tgtEl>
              </p:cMediaNode>
            </p:video>
            <p:seq concurrent="1" nextAc="seek">
              <p:cTn id="13" restart="whenNotActive" fill="hold" evtFilter="cancelBubble" nodeType="interactiveSeq">
                <p:stCondLst>
                  <p:cond evt="onClick" delay="0">
                    <p:tgtEl>
                      <p:spTgt spid="15"/>
                    </p:tgtEl>
                  </p:cond>
                </p:stCondLst>
                <p:endSync evt="end" delay="0">
                  <p:rtn val="all"/>
                </p:endSync>
                <p:childTnLst>
                  <p:par>
                    <p:cTn id="14" fill="hold">
                      <p:stCondLst>
                        <p:cond delay="0"/>
                      </p:stCondLst>
                      <p:childTnLst>
                        <p:par>
                          <p:cTn id="15" fill="hold">
                            <p:stCondLst>
                              <p:cond delay="0"/>
                            </p:stCondLst>
                            <p:childTnLst>
                              <p:par>
                                <p:cTn id="16" presetID="2" presetClass="mediacall" presetSubtype="0" fill="hold" nodeType="clickEffect">
                                  <p:stCondLst>
                                    <p:cond delay="0"/>
                                  </p:stCondLst>
                                  <p:childTnLst>
                                    <p:cmd type="call" cmd="togglePause">
                                      <p:cBhvr>
                                        <p:cTn id="17" dur="1" fill="hold"/>
                                        <p:tgtEl>
                                          <p:spTgt spid="15"/>
                                        </p:tgtEl>
                                      </p:cBhvr>
                                    </p:cmd>
                                  </p:childTnLst>
                                </p:cTn>
                              </p:par>
                            </p:childTnLst>
                          </p:cTn>
                        </p:par>
                      </p:childTnLst>
                    </p:cTn>
                  </p:par>
                </p:childTnLst>
              </p:cTn>
              <p:nextCondLst>
                <p:cond evt="onClick" delay="0">
                  <p:tgtEl>
                    <p:spTgt spid="15"/>
                  </p:tgtEl>
                </p:cond>
              </p:nextCondLst>
            </p:seq>
          </p:childTnLst>
        </p:cTn>
      </p:par>
    </p:tnLst>
    <p:bldLst>
      <p:bldP spid="74"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847C5BC3-6A0A-4B17-808D-FE142DE86255}"/>
              </a:ext>
            </a:extLst>
          </p:cNvPr>
          <p:cNvSpPr>
            <a:spLocks noGrp="1"/>
          </p:cNvSpPr>
          <p:nvPr>
            <p:ph type="title"/>
          </p:nvPr>
        </p:nvSpPr>
        <p:spPr/>
        <p:txBody>
          <a:bodyPr/>
          <a:lstStyle/>
          <a:p>
            <a:r>
              <a:rPr lang="zh-CN" altLang="en-US" sz="3600" dirty="0">
                <a:latin typeface="黑体" panose="02010609060101010101" pitchFamily="49" charset="-122"/>
                <a:ea typeface="黑体" panose="02010609060101010101" pitchFamily="49" charset="-122"/>
              </a:rPr>
              <a:t>第一台原子力显微镜</a:t>
            </a:r>
          </a:p>
        </p:txBody>
      </p:sp>
      <p:sp>
        <p:nvSpPr>
          <p:cNvPr id="4" name="灯片编号占位符 3">
            <a:extLst>
              <a:ext uri="{FF2B5EF4-FFF2-40B4-BE49-F238E27FC236}">
                <a16:creationId xmlns:a16="http://schemas.microsoft.com/office/drawing/2014/main" id="{8656CEFD-6E76-439C-AE1F-A0BA56456124}"/>
              </a:ext>
            </a:extLst>
          </p:cNvPr>
          <p:cNvSpPr>
            <a:spLocks noGrp="1"/>
          </p:cNvSpPr>
          <p:nvPr>
            <p:ph type="sldNum" sz="quarter" idx="10"/>
          </p:nvPr>
        </p:nvSpPr>
        <p:spPr/>
        <p:txBody>
          <a:bodyPr/>
          <a:lstStyle/>
          <a:p>
            <a:fld id="{47329A4E-1959-4B2C-B3DA-260D845A3608}" type="slidenum">
              <a:rPr lang="en-US" altLang="zh-CN" smtClean="0"/>
              <a:pPr/>
              <a:t>3</a:t>
            </a:fld>
            <a:endParaRPr lang="en-US" altLang="zh-CN"/>
          </a:p>
        </p:txBody>
      </p:sp>
      <p:pic>
        <p:nvPicPr>
          <p:cNvPr id="6" name="图片 5">
            <a:extLst>
              <a:ext uri="{FF2B5EF4-FFF2-40B4-BE49-F238E27FC236}">
                <a16:creationId xmlns:a16="http://schemas.microsoft.com/office/drawing/2014/main" id="{3D257746-F493-4368-9738-BE632E48CE2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81000" y="1508088"/>
            <a:ext cx="4603899" cy="4144962"/>
          </a:xfrm>
          <a:prstGeom prst="rect">
            <a:avLst/>
          </a:prstGeom>
        </p:spPr>
      </p:pic>
      <p:pic>
        <p:nvPicPr>
          <p:cNvPr id="8" name="图片 7">
            <a:extLst>
              <a:ext uri="{FF2B5EF4-FFF2-40B4-BE49-F238E27FC236}">
                <a16:creationId xmlns:a16="http://schemas.microsoft.com/office/drawing/2014/main" id="{C94F896C-8BA5-4091-884C-D58C19E3FA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68635" y="1600200"/>
            <a:ext cx="3522453" cy="2800350"/>
          </a:xfrm>
          <a:prstGeom prst="rect">
            <a:avLst/>
          </a:prstGeom>
        </p:spPr>
      </p:pic>
      <p:sp>
        <p:nvSpPr>
          <p:cNvPr id="9" name="矩形 8">
            <a:extLst>
              <a:ext uri="{FF2B5EF4-FFF2-40B4-BE49-F238E27FC236}">
                <a16:creationId xmlns:a16="http://schemas.microsoft.com/office/drawing/2014/main" id="{AC1795D5-816B-4002-96B9-98522BD17460}"/>
              </a:ext>
            </a:extLst>
          </p:cNvPr>
          <p:cNvSpPr/>
          <p:nvPr/>
        </p:nvSpPr>
        <p:spPr>
          <a:xfrm>
            <a:off x="5061099" y="4583112"/>
            <a:ext cx="3522453" cy="954107"/>
          </a:xfrm>
          <a:prstGeom prst="rect">
            <a:avLst/>
          </a:prstGeom>
        </p:spPr>
        <p:txBody>
          <a:bodyPr wrap="square">
            <a:spAutoFit/>
          </a:bodyPr>
          <a:lstStyle/>
          <a:p>
            <a:r>
              <a:rPr lang="en-US" altLang="zh-CN" sz="1400" b="1" i="1" dirty="0"/>
              <a:t>The first atomic force microscope, 1985. Made by Calvin </a:t>
            </a:r>
            <a:r>
              <a:rPr lang="en-US" altLang="zh-CN" sz="1400" b="1" i="1" dirty="0" err="1"/>
              <a:t>Quate</a:t>
            </a:r>
            <a:r>
              <a:rPr lang="en-US" altLang="zh-CN" sz="1400" b="1" i="1" dirty="0"/>
              <a:t> and Gerd Binnig of Stanford University, and Christoph Gerber of IBM Research. </a:t>
            </a:r>
            <a:endParaRPr lang="zh-CN" altLang="en-US" sz="1400" dirty="0"/>
          </a:p>
        </p:txBody>
      </p:sp>
    </p:spTree>
    <p:extLst>
      <p:ext uri="{BB962C8B-B14F-4D97-AF65-F5344CB8AC3E}">
        <p14:creationId xmlns:p14="http://schemas.microsoft.com/office/powerpoint/2010/main" val="294754412"/>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3682" name="Picture 2"/>
          <p:cNvPicPr>
            <a:picLocks noChangeAspect="1" noChangeArrowheads="1"/>
          </p:cNvPicPr>
          <p:nvPr/>
        </p:nvPicPr>
        <p:blipFill>
          <a:blip r:embed="rId2" cstate="print"/>
          <a:srcRect l="12474"/>
          <a:stretch>
            <a:fillRect/>
          </a:stretch>
        </p:blipFill>
        <p:spPr bwMode="auto">
          <a:xfrm>
            <a:off x="4267204" y="2330450"/>
            <a:ext cx="4680473" cy="2286000"/>
          </a:xfrm>
          <a:prstGeom prst="rect">
            <a:avLst/>
          </a:prstGeom>
          <a:noFill/>
          <a:ln w="9525">
            <a:noFill/>
            <a:miter lim="800000"/>
            <a:headEnd/>
            <a:tailEnd/>
          </a:ln>
        </p:spPr>
      </p:pic>
      <p:pic>
        <p:nvPicPr>
          <p:cNvPr id="5" name="Picture 3"/>
          <p:cNvPicPr>
            <a:picLocks noChangeAspect="1" noChangeArrowheads="1"/>
          </p:cNvPicPr>
          <p:nvPr/>
        </p:nvPicPr>
        <p:blipFill>
          <a:blip r:embed="rId3" cstate="print"/>
          <a:srcRect/>
          <a:stretch>
            <a:fillRect/>
          </a:stretch>
        </p:blipFill>
        <p:spPr bwMode="auto">
          <a:xfrm>
            <a:off x="457204" y="2190690"/>
            <a:ext cx="3427427" cy="3276600"/>
          </a:xfrm>
          <a:prstGeom prst="rect">
            <a:avLst/>
          </a:prstGeom>
          <a:noFill/>
          <a:ln w="9525">
            <a:noFill/>
            <a:miter lim="800000"/>
            <a:headEnd/>
            <a:tailEnd/>
          </a:ln>
        </p:spPr>
      </p:pic>
      <p:sp>
        <p:nvSpPr>
          <p:cNvPr id="7" name="Rectangle 4"/>
          <p:cNvSpPr>
            <a:spLocks noChangeArrowheads="1"/>
          </p:cNvSpPr>
          <p:nvPr/>
        </p:nvSpPr>
        <p:spPr bwMode="auto">
          <a:xfrm>
            <a:off x="685800" y="5543490"/>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Materials</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667 (2012)</a:t>
            </a:r>
          </a:p>
        </p:txBody>
      </p:sp>
      <p:sp>
        <p:nvSpPr>
          <p:cNvPr id="8" name="Rectangle 4"/>
          <p:cNvSpPr>
            <a:spLocks noChangeArrowheads="1"/>
          </p:cNvSpPr>
          <p:nvPr/>
        </p:nvSpPr>
        <p:spPr bwMode="auto">
          <a:xfrm>
            <a:off x="5334000" y="4768850"/>
            <a:ext cx="2286000" cy="336550"/>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519</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443 (2015)</a:t>
            </a:r>
          </a:p>
        </p:txBody>
      </p:sp>
      <p:sp>
        <p:nvSpPr>
          <p:cNvPr id="9" name="Rectangle 4"/>
          <p:cNvSpPr>
            <a:spLocks noChangeArrowheads="1"/>
          </p:cNvSpPr>
          <p:nvPr/>
        </p:nvSpPr>
        <p:spPr bwMode="auto">
          <a:xfrm>
            <a:off x="381000" y="277817"/>
            <a:ext cx="8229600" cy="636587"/>
          </a:xfrm>
          <a:prstGeom prst="rect">
            <a:avLst/>
          </a:prstGeom>
          <a:noFill/>
          <a:ln w="9525">
            <a:noFill/>
            <a:miter lim="800000"/>
            <a:headEnd/>
            <a:tailEnd/>
          </a:ln>
          <a:effectLst/>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1200" cap="none" spc="0" normalizeH="0" baseline="0" noProof="0" dirty="0">
                <a:ln>
                  <a:noFill/>
                </a:ln>
                <a:solidFill>
                  <a:srgbClr val="006633"/>
                </a:solidFill>
                <a:effectLst/>
                <a:uLnTx/>
                <a:uFillTx/>
                <a:latin typeface="Garamond" pitchFamily="18" charset="0"/>
                <a:ea typeface="宋体" charset="-122"/>
                <a:cs typeface="+mn-cs"/>
              </a:rPr>
              <a:t>How difficult to see hydrogen atom</a:t>
            </a:r>
          </a:p>
        </p:txBody>
      </p:sp>
      <p:sp>
        <p:nvSpPr>
          <p:cNvPr id="10" name="TextBox 9"/>
          <p:cNvSpPr txBox="1"/>
          <p:nvPr/>
        </p:nvSpPr>
        <p:spPr>
          <a:xfrm>
            <a:off x="457200" y="1828800"/>
            <a:ext cx="339067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Scanning tunneling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1" name="TextBox 10"/>
          <p:cNvSpPr txBox="1"/>
          <p:nvPr/>
        </p:nvSpPr>
        <p:spPr>
          <a:xfrm>
            <a:off x="4724400" y="1873250"/>
            <a:ext cx="366420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Transmission electron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2" name="矩形 11"/>
          <p:cNvSpPr/>
          <p:nvPr/>
        </p:nvSpPr>
        <p:spPr>
          <a:xfrm>
            <a:off x="4191000" y="5410200"/>
            <a:ext cx="4653838"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No internal structure of water resolved !</a:t>
            </a:r>
          </a:p>
        </p:txBody>
      </p:sp>
      <p:sp>
        <p:nvSpPr>
          <p:cNvPr id="14" name="TextBox 13"/>
          <p:cNvSpPr txBox="1"/>
          <p:nvPr/>
        </p:nvSpPr>
        <p:spPr>
          <a:xfrm>
            <a:off x="533400" y="1143000"/>
            <a:ext cx="774654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000099"/>
                </a:solidFill>
                <a:effectLst/>
                <a:uLnTx/>
                <a:uFillTx/>
                <a:latin typeface="Arial" charset="0"/>
                <a:ea typeface="宋体" charset="-122"/>
                <a:cs typeface="+mn-cs"/>
              </a:rPr>
              <a:t>Spectroscopic methods: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Neutron scattering, optical spectroscopy, NMR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7E593F47-1EE8-465B-B092-3C5F0E4615F0}"/>
              </a:ext>
            </a:extLst>
          </p:cNvPr>
          <p:cNvSpPr>
            <a:spLocks noGrp="1"/>
          </p:cNvSpPr>
          <p:nvPr>
            <p:ph type="sldNum" sz="quarter" idx="10"/>
          </p:nvPr>
        </p:nvSpPr>
        <p:spPr/>
        <p:txBody>
          <a:bodyPr/>
          <a:lstStyle/>
          <a:p>
            <a:fld id="{1C3B8E2D-9C71-4FE1-AB0F-50FC6ABF5494}" type="slidenum">
              <a:rPr lang="en-US" altLang="zh-CN" smtClean="0"/>
              <a:pPr/>
              <a:t>30</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linds(horizontal)">
                                      <p:cBhvr>
                                        <p:cTn id="7" dur="500"/>
                                        <p:tgtEl>
                                          <p:spTgt spid="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7"/>
                                        </p:tgtEl>
                                        <p:attrNameLst>
                                          <p:attrName>style.visibility</p:attrName>
                                        </p:attrNameLst>
                                      </p:cBhvr>
                                      <p:to>
                                        <p:strVal val="visible"/>
                                      </p:to>
                                    </p:set>
                                    <p:animEffect transition="in" filter="blinds(horizontal)">
                                      <p:cBhvr>
                                        <p:cTn id="10" dur="500"/>
                                        <p:tgtEl>
                                          <p:spTgt spid="7"/>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blinds(horizontal)">
                                      <p:cBhvr>
                                        <p:cTn id="13" dur="500"/>
                                        <p:tgtEl>
                                          <p:spTgt spid="10"/>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1223682"/>
                                        </p:tgtEl>
                                        <p:attrNameLst>
                                          <p:attrName>style.visibility</p:attrName>
                                        </p:attrNameLst>
                                      </p:cBhvr>
                                      <p:to>
                                        <p:strVal val="visible"/>
                                      </p:to>
                                    </p:set>
                                    <p:animEffect transition="in" filter="blinds(horizontal)">
                                      <p:cBhvr>
                                        <p:cTn id="18" dur="500"/>
                                        <p:tgtEl>
                                          <p:spTgt spid="1223682"/>
                                        </p:tgtEl>
                                      </p:cBhvr>
                                    </p:animEffect>
                                  </p:childTnLst>
                                </p:cTn>
                              </p:par>
                              <p:par>
                                <p:cTn id="19" presetID="3" presetClass="entr" presetSubtype="10" fill="hold" grpId="0" nodeType="with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blinds(horizontal)">
                                      <p:cBhvr>
                                        <p:cTn id="21" dur="500"/>
                                        <p:tgtEl>
                                          <p:spTgt spid="8"/>
                                        </p:tgtEl>
                                      </p:cBhvr>
                                    </p:animEffect>
                                  </p:childTnLst>
                                </p:cTn>
                              </p:par>
                              <p:par>
                                <p:cTn id="22" presetID="3" presetClass="entr" presetSubtype="1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blinds(horizontal)">
                                      <p:cBhvr>
                                        <p:cTn id="24" dur="500"/>
                                        <p:tgtEl>
                                          <p:spTgt spid="11"/>
                                        </p:tgtEl>
                                      </p:cBhvr>
                                    </p:animEffect>
                                  </p:childTnLst>
                                </p:cTn>
                              </p:par>
                            </p:childTnLst>
                          </p:cTn>
                        </p:par>
                      </p:childTnLst>
                    </p:cTn>
                  </p:par>
                  <p:par>
                    <p:cTn id="25" fill="hold">
                      <p:stCondLst>
                        <p:cond delay="indefinite"/>
                      </p:stCondLst>
                      <p:childTnLst>
                        <p:par>
                          <p:cTn id="26" fill="hold">
                            <p:stCondLst>
                              <p:cond delay="0"/>
                            </p:stCondLst>
                            <p:childTnLst>
                              <p:par>
                                <p:cTn id="27" presetID="3" presetClass="entr" presetSubtype="10" fill="hold" grpId="0"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blinds(horizontal)">
                                      <p:cBhvr>
                                        <p:cTn id="29"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10" grpId="0"/>
      <p:bldP spid="11" grpId="0"/>
      <p:bldP spid="12" grpId="0"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20610" name="Picture 2"/>
          <p:cNvPicPr>
            <a:picLocks noChangeAspect="1" noChangeArrowheads="1"/>
          </p:cNvPicPr>
          <p:nvPr/>
        </p:nvPicPr>
        <p:blipFill>
          <a:blip r:embed="rId2" cstate="print"/>
          <a:srcRect r="48928"/>
          <a:stretch>
            <a:fillRect/>
          </a:stretch>
        </p:blipFill>
        <p:spPr bwMode="auto">
          <a:xfrm>
            <a:off x="914400" y="914400"/>
            <a:ext cx="2517058" cy="2438400"/>
          </a:xfrm>
          <a:prstGeom prst="rect">
            <a:avLst/>
          </a:prstGeom>
          <a:noFill/>
          <a:ln w="9525">
            <a:noFill/>
            <a:miter lim="800000"/>
            <a:headEnd/>
            <a:tailEnd/>
          </a:ln>
        </p:spPr>
      </p:pic>
      <p:pic>
        <p:nvPicPr>
          <p:cNvPr id="1220611" name="Picture 3"/>
          <p:cNvPicPr>
            <a:picLocks noChangeAspect="1" noChangeArrowheads="1"/>
          </p:cNvPicPr>
          <p:nvPr/>
        </p:nvPicPr>
        <p:blipFill>
          <a:blip r:embed="rId3" cstate="print"/>
          <a:srcRect/>
          <a:stretch>
            <a:fillRect/>
          </a:stretch>
        </p:blipFill>
        <p:spPr bwMode="auto">
          <a:xfrm>
            <a:off x="3733800" y="1219200"/>
            <a:ext cx="4541130" cy="1981200"/>
          </a:xfrm>
          <a:prstGeom prst="rect">
            <a:avLst/>
          </a:prstGeom>
          <a:noFill/>
          <a:ln w="9525">
            <a:noFill/>
            <a:miter lim="800000"/>
            <a:headEnd/>
            <a:tailEnd/>
          </a:ln>
        </p:spPr>
      </p:pic>
      <p:pic>
        <p:nvPicPr>
          <p:cNvPr id="1220612" name="Picture 4"/>
          <p:cNvPicPr>
            <a:picLocks noChangeAspect="1" noChangeArrowheads="1"/>
          </p:cNvPicPr>
          <p:nvPr/>
        </p:nvPicPr>
        <p:blipFill>
          <a:blip r:embed="rId4" cstate="print"/>
          <a:srcRect l="43114"/>
          <a:stretch>
            <a:fillRect/>
          </a:stretch>
        </p:blipFill>
        <p:spPr bwMode="auto">
          <a:xfrm>
            <a:off x="914400" y="3581404"/>
            <a:ext cx="2514600" cy="2418953"/>
          </a:xfrm>
          <a:prstGeom prst="rect">
            <a:avLst/>
          </a:prstGeom>
          <a:noFill/>
          <a:ln w="9525">
            <a:noFill/>
            <a:miter lim="800000"/>
            <a:headEnd/>
            <a:tailEnd/>
          </a:ln>
        </p:spPr>
      </p:pic>
      <p:pic>
        <p:nvPicPr>
          <p:cNvPr id="1220613" name="Picture 5"/>
          <p:cNvPicPr>
            <a:picLocks noChangeAspect="1" noChangeArrowheads="1"/>
          </p:cNvPicPr>
          <p:nvPr/>
        </p:nvPicPr>
        <p:blipFill>
          <a:blip r:embed="rId5" cstate="print"/>
          <a:srcRect/>
          <a:stretch>
            <a:fillRect/>
          </a:stretch>
        </p:blipFill>
        <p:spPr bwMode="auto">
          <a:xfrm>
            <a:off x="3657600" y="3526683"/>
            <a:ext cx="4876800" cy="1959721"/>
          </a:xfrm>
          <a:prstGeom prst="rect">
            <a:avLst/>
          </a:prstGeom>
          <a:noFill/>
          <a:ln w="9525">
            <a:noFill/>
            <a:miter lim="800000"/>
            <a:headEnd/>
            <a:tailEnd/>
          </a:ln>
        </p:spPr>
      </p:pic>
      <p:sp>
        <p:nvSpPr>
          <p:cNvPr id="8" name="矩形 7"/>
          <p:cNvSpPr/>
          <p:nvPr/>
        </p:nvSpPr>
        <p:spPr>
          <a:xfrm>
            <a:off x="381000" y="152400"/>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Organic molecules</a:t>
            </a:r>
          </a:p>
        </p:txBody>
      </p:sp>
      <p:sp>
        <p:nvSpPr>
          <p:cNvPr id="10" name="TextBox 9"/>
          <p:cNvSpPr txBox="1"/>
          <p:nvPr/>
        </p:nvSpPr>
        <p:spPr>
          <a:xfrm>
            <a:off x="3627658" y="5805990"/>
            <a:ext cx="4982942" cy="707886"/>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Chemical structures are directly visualized by short-range Pauli repulsion force</a:t>
            </a:r>
          </a:p>
        </p:txBody>
      </p:sp>
      <p:sp>
        <p:nvSpPr>
          <p:cNvPr id="12" name="矩形 11"/>
          <p:cNvSpPr/>
          <p:nvPr/>
        </p:nvSpPr>
        <p:spPr>
          <a:xfrm>
            <a:off x="4813111" y="849868"/>
            <a:ext cx="212109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8-hydroxyquinoline</a:t>
            </a:r>
          </a:p>
        </p:txBody>
      </p:sp>
      <p:sp>
        <p:nvSpPr>
          <p:cNvPr id="13" name="矩形 12"/>
          <p:cNvSpPr/>
          <p:nvPr/>
        </p:nvSpPr>
        <p:spPr>
          <a:xfrm>
            <a:off x="1531868" y="893955"/>
            <a:ext cx="1287532"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FFFFFF"/>
                </a:solidFill>
                <a:effectLst/>
                <a:uLnTx/>
                <a:uFillTx/>
                <a:latin typeface="Arial" charset="0"/>
                <a:ea typeface="宋体" charset="-122"/>
                <a:cs typeface="+mn-cs"/>
              </a:rPr>
              <a:t>Pentacene</a:t>
            </a:r>
            <a:endParaRPr kumimoji="0" lang="en-US" altLang="zh-CN" sz="1800" b="0"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14" name="TextBox 13"/>
          <p:cNvSpPr txBox="1"/>
          <p:nvPr/>
        </p:nvSpPr>
        <p:spPr>
          <a:xfrm>
            <a:off x="990600" y="3276604"/>
            <a:ext cx="228460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Gross et al., Science 2009</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5" name="TextBox 14"/>
          <p:cNvSpPr txBox="1"/>
          <p:nvPr/>
        </p:nvSpPr>
        <p:spPr>
          <a:xfrm>
            <a:off x="990600" y="5943604"/>
            <a:ext cx="237436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charset="0"/>
                <a:ea typeface="宋体" charset="-122"/>
                <a:cs typeface="+mn-cs"/>
              </a:rPr>
              <a:t>Oteyza</a:t>
            </a: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 et al., Science 2013</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6" name="TextBox 15"/>
          <p:cNvSpPr txBox="1"/>
          <p:nvPr/>
        </p:nvSpPr>
        <p:spPr>
          <a:xfrm>
            <a:off x="5992346" y="3124204"/>
            <a:ext cx="2313454"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Zhang et al., Science 2013</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3627658" y="3527506"/>
            <a:ext cx="2236510"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charset="0"/>
                <a:ea typeface="宋体" charset="-122"/>
                <a:cs typeface="+mn-cs"/>
              </a:rPr>
              <a:t>Schuler et al., JACS 2015</a:t>
            </a:r>
            <a:endParaRPr kumimoji="0" lang="zh-CN" altLang="en-US" sz="14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21723ED6-818E-4395-87DB-6CFABA59CE8D}"/>
              </a:ext>
            </a:extLst>
          </p:cNvPr>
          <p:cNvSpPr>
            <a:spLocks noGrp="1"/>
          </p:cNvSpPr>
          <p:nvPr>
            <p:ph type="sldNum" sz="quarter" idx="12"/>
          </p:nvPr>
        </p:nvSpPr>
        <p:spPr/>
        <p:txBody>
          <a:bodyPr/>
          <a:lstStyle/>
          <a:p>
            <a:fld id="{0C913308-F349-4B6D-A68A-DD1791B4A57B}" type="slidenum">
              <a:rPr lang="zh-CN" altLang="en-US" smtClean="0"/>
              <a:pPr/>
              <a:t>31</a:t>
            </a:fld>
            <a:endParaRPr lang="zh-CN" altLang="en-US" dirty="0"/>
          </a:p>
        </p:txBody>
      </p:sp>
    </p:spTree>
    <p:extLst>
      <p:ext uri="{BB962C8B-B14F-4D97-AF65-F5344CB8AC3E}">
        <p14:creationId xmlns:p14="http://schemas.microsoft.com/office/powerpoint/2010/main" val="241708980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图片 4">
            <a:extLst>
              <a:ext uri="{FF2B5EF4-FFF2-40B4-BE49-F238E27FC236}">
                <a16:creationId xmlns:a16="http://schemas.microsoft.com/office/drawing/2014/main" id="{6D3DBCA1-FFA6-4812-AD65-D4565D2E8126}"/>
              </a:ext>
            </a:extLst>
          </p:cNvPr>
          <p:cNvPicPr>
            <a:picLocks noChangeAspect="1"/>
          </p:cNvPicPr>
          <p:nvPr/>
        </p:nvPicPr>
        <p:blipFill>
          <a:blip r:embed="rId2"/>
          <a:stretch>
            <a:fillRect/>
          </a:stretch>
        </p:blipFill>
        <p:spPr>
          <a:xfrm>
            <a:off x="609600" y="1600200"/>
            <a:ext cx="4419600" cy="2215938"/>
          </a:xfrm>
          <a:prstGeom prst="rect">
            <a:avLst/>
          </a:prstGeom>
        </p:spPr>
      </p:pic>
      <p:grpSp>
        <p:nvGrpSpPr>
          <p:cNvPr id="13" name="组合 12">
            <a:extLst>
              <a:ext uri="{FF2B5EF4-FFF2-40B4-BE49-F238E27FC236}">
                <a16:creationId xmlns:a16="http://schemas.microsoft.com/office/drawing/2014/main" id="{8175C46D-4DFF-4AFA-9B2A-5ECE77C8C5D1}"/>
              </a:ext>
            </a:extLst>
          </p:cNvPr>
          <p:cNvGrpSpPr/>
          <p:nvPr/>
        </p:nvGrpSpPr>
        <p:grpSpPr>
          <a:xfrm>
            <a:off x="5562600" y="1155307"/>
            <a:ext cx="2720494" cy="2897753"/>
            <a:chOff x="5570066" y="1674247"/>
            <a:chExt cx="2720494" cy="2897753"/>
          </a:xfrm>
        </p:grpSpPr>
        <p:pic>
          <p:nvPicPr>
            <p:cNvPr id="2" name="图片 1">
              <a:extLst>
                <a:ext uri="{FF2B5EF4-FFF2-40B4-BE49-F238E27FC236}">
                  <a16:creationId xmlns:a16="http://schemas.microsoft.com/office/drawing/2014/main" id="{6BD81BC4-C89A-453D-8E5C-99C8CD4889EB}"/>
                </a:ext>
              </a:extLst>
            </p:cNvPr>
            <p:cNvPicPr>
              <a:picLocks noChangeAspect="1"/>
            </p:cNvPicPr>
            <p:nvPr/>
          </p:nvPicPr>
          <p:blipFill rotWithShape="1">
            <a:blip r:embed="rId3"/>
            <a:srcRect l="55904"/>
            <a:stretch/>
          </p:blipFill>
          <p:spPr>
            <a:xfrm>
              <a:off x="6977488" y="1912162"/>
              <a:ext cx="1313072" cy="1314947"/>
            </a:xfrm>
            <a:prstGeom prst="rect">
              <a:avLst/>
            </a:prstGeom>
          </p:spPr>
        </p:pic>
        <p:pic>
          <p:nvPicPr>
            <p:cNvPr id="3" name="图片 2">
              <a:extLst>
                <a:ext uri="{FF2B5EF4-FFF2-40B4-BE49-F238E27FC236}">
                  <a16:creationId xmlns:a16="http://schemas.microsoft.com/office/drawing/2014/main" id="{B12A9F05-3AAD-4B1F-B175-FA33C483C42B}"/>
                </a:ext>
              </a:extLst>
            </p:cNvPr>
            <p:cNvPicPr>
              <a:picLocks noChangeAspect="1"/>
            </p:cNvPicPr>
            <p:nvPr/>
          </p:nvPicPr>
          <p:blipFill>
            <a:blip r:embed="rId4"/>
            <a:stretch>
              <a:fillRect/>
            </a:stretch>
          </p:blipFill>
          <p:spPr>
            <a:xfrm>
              <a:off x="7010400" y="2971800"/>
              <a:ext cx="1280160" cy="1600200"/>
            </a:xfrm>
            <a:prstGeom prst="rect">
              <a:avLst/>
            </a:prstGeom>
          </p:spPr>
        </p:pic>
        <p:pic>
          <p:nvPicPr>
            <p:cNvPr id="4" name="图片 3">
              <a:extLst>
                <a:ext uri="{FF2B5EF4-FFF2-40B4-BE49-F238E27FC236}">
                  <a16:creationId xmlns:a16="http://schemas.microsoft.com/office/drawing/2014/main" id="{361386A4-59A1-417C-A5B1-4B8E2DD0A917}"/>
                </a:ext>
              </a:extLst>
            </p:cNvPr>
            <p:cNvPicPr>
              <a:picLocks noChangeAspect="1"/>
            </p:cNvPicPr>
            <p:nvPr/>
          </p:nvPicPr>
          <p:blipFill>
            <a:blip r:embed="rId5"/>
            <a:stretch>
              <a:fillRect/>
            </a:stretch>
          </p:blipFill>
          <p:spPr>
            <a:xfrm>
              <a:off x="5611311" y="2989194"/>
              <a:ext cx="1252331" cy="1565413"/>
            </a:xfrm>
            <a:prstGeom prst="rect">
              <a:avLst/>
            </a:prstGeom>
          </p:spPr>
        </p:pic>
        <p:pic>
          <p:nvPicPr>
            <p:cNvPr id="6" name="图片 5">
              <a:extLst>
                <a:ext uri="{FF2B5EF4-FFF2-40B4-BE49-F238E27FC236}">
                  <a16:creationId xmlns:a16="http://schemas.microsoft.com/office/drawing/2014/main" id="{14E4F324-8576-4C94-B6BC-E3842AC2087C}"/>
                </a:ext>
              </a:extLst>
            </p:cNvPr>
            <p:cNvPicPr>
              <a:picLocks noChangeAspect="1"/>
            </p:cNvPicPr>
            <p:nvPr/>
          </p:nvPicPr>
          <p:blipFill rotWithShape="1">
            <a:blip r:embed="rId3"/>
            <a:srcRect r="55904"/>
            <a:stretch/>
          </p:blipFill>
          <p:spPr>
            <a:xfrm>
              <a:off x="5570066" y="1674247"/>
              <a:ext cx="1313072" cy="1314947"/>
            </a:xfrm>
            <a:prstGeom prst="rect">
              <a:avLst/>
            </a:prstGeom>
          </p:spPr>
        </p:pic>
      </p:grpSp>
      <p:sp>
        <p:nvSpPr>
          <p:cNvPr id="8" name="矩形 7">
            <a:extLst>
              <a:ext uri="{FF2B5EF4-FFF2-40B4-BE49-F238E27FC236}">
                <a16:creationId xmlns:a16="http://schemas.microsoft.com/office/drawing/2014/main" id="{02316464-FEC9-4157-A2C7-7EF9F61C3205}"/>
              </a:ext>
            </a:extLst>
          </p:cNvPr>
          <p:cNvSpPr/>
          <p:nvPr/>
        </p:nvSpPr>
        <p:spPr>
          <a:xfrm>
            <a:off x="655185" y="3893261"/>
            <a:ext cx="4328429"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Shiotari </a:t>
            </a:r>
            <a:r>
              <a:rPr kumimoji="0" lang="fr-FR"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 Nat. Commun. 8, 14313 (2017)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矩形 9">
            <a:extLst>
              <a:ext uri="{FF2B5EF4-FFF2-40B4-BE49-F238E27FC236}">
                <a16:creationId xmlns:a16="http://schemas.microsoft.com/office/drawing/2014/main" id="{22C4F6D9-166E-4B10-94AA-CB1F41F0DD18}"/>
              </a:ext>
            </a:extLst>
          </p:cNvPr>
          <p:cNvSpPr/>
          <p:nvPr/>
        </p:nvSpPr>
        <p:spPr>
          <a:xfrm>
            <a:off x="5160337" y="4178616"/>
            <a:ext cx="3831263"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Peng </a:t>
            </a:r>
            <a:r>
              <a:rPr kumimoji="0" lang="fr-FR"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600" b="0" i="0" u="none" strike="noStrike" kern="1200" cap="none" spc="0" normalizeH="0" baseline="0" noProof="0" dirty="0">
                <a:ln>
                  <a:noFill/>
                </a:ln>
                <a:solidFill>
                  <a:srgbClr val="000000"/>
                </a:solidFill>
                <a:effectLst/>
                <a:uLnTx/>
                <a:uFillTx/>
                <a:latin typeface="Arial" charset="0"/>
                <a:ea typeface="宋体" charset="-122"/>
                <a:cs typeface="+mn-cs"/>
              </a:rPr>
              <a:t>., Nat. Commun. 9, 122 (2018)</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2" name="标题 1">
            <a:extLst>
              <a:ext uri="{FF2B5EF4-FFF2-40B4-BE49-F238E27FC236}">
                <a16:creationId xmlns:a16="http://schemas.microsoft.com/office/drawing/2014/main" id="{85723210-5815-4119-8A31-3A8373A6FDB4}"/>
              </a:ext>
            </a:extLst>
          </p:cNvPr>
          <p:cNvSpPr txBox="1">
            <a:spLocks/>
          </p:cNvSpPr>
          <p:nvPr/>
        </p:nvSpPr>
        <p:spPr bwMode="auto">
          <a:xfrm>
            <a:off x="381000" y="228600"/>
            <a:ext cx="8229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Water imaging by </a:t>
            </a:r>
            <a:r>
              <a:rPr kumimoji="0" lang="en-US" altLang="zh-CN" sz="3200" b="0" i="0" u="none" strike="noStrike" kern="0" cap="none" spc="0" normalizeH="0" baseline="0" noProof="0" dirty="0" err="1">
                <a:ln>
                  <a:noFill/>
                </a:ln>
                <a:solidFill>
                  <a:srgbClr val="006633"/>
                </a:solidFill>
                <a:effectLst/>
                <a:uLnTx/>
                <a:uFillTx/>
                <a:latin typeface="Garamond"/>
                <a:ea typeface="宋体"/>
                <a:cs typeface="Arial" charset="0"/>
              </a:rPr>
              <a:t>qPlus</a:t>
            </a: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-AFM</a:t>
            </a:r>
            <a:endParaRPr kumimoji="0" lang="zh-CN" altLang="en-US" sz="3200" b="0" i="0" u="none" strike="noStrike" kern="0" cap="none" spc="0" normalizeH="0" baseline="0" noProof="0" dirty="0">
              <a:ln>
                <a:noFill/>
              </a:ln>
              <a:solidFill>
                <a:srgbClr val="006633"/>
              </a:solidFill>
              <a:effectLst/>
              <a:uLnTx/>
              <a:uFillTx/>
              <a:latin typeface="Garamond"/>
              <a:ea typeface="宋体"/>
              <a:cs typeface="Arial" charset="0"/>
            </a:endParaRPr>
          </a:p>
        </p:txBody>
      </p:sp>
      <p:sp>
        <p:nvSpPr>
          <p:cNvPr id="14" name="TextBox 9">
            <a:extLst>
              <a:ext uri="{FF2B5EF4-FFF2-40B4-BE49-F238E27FC236}">
                <a16:creationId xmlns:a16="http://schemas.microsoft.com/office/drawing/2014/main" id="{4C119FAB-F563-4D82-86C9-ABEAC7EFF986}"/>
              </a:ext>
            </a:extLst>
          </p:cNvPr>
          <p:cNvSpPr txBox="1"/>
          <p:nvPr/>
        </p:nvSpPr>
        <p:spPr>
          <a:xfrm>
            <a:off x="1611764" y="4738899"/>
            <a:ext cx="5768072" cy="707886"/>
          </a:xfrm>
          <a:prstGeom prst="rect">
            <a:avLst/>
          </a:prstGeom>
          <a:noFill/>
          <a:ln>
            <a:noFill/>
          </a:ln>
        </p:spPr>
        <p:style>
          <a:lnRef idx="0">
            <a:scrgbClr r="0" g="0" b="0"/>
          </a:lnRef>
          <a:fillRef idx="0">
            <a:scrgbClr r="0" g="0" b="0"/>
          </a:fillRef>
          <a:effectRef idx="0">
            <a:scrgbClr r="0" g="0" b="0"/>
          </a:effectRef>
          <a:fontRef idx="minor">
            <a:schemeClr val="dk1"/>
          </a:fontRef>
        </p:style>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99"/>
                </a:solidFill>
                <a:effectLst/>
                <a:uLnTx/>
                <a:uFillTx/>
                <a:latin typeface="Arial"/>
                <a:ea typeface="宋体"/>
                <a:cs typeface="+mn-cs"/>
              </a:rPr>
              <a:t>The H-bonding skeleton of water is clearly visible, but the directionality of the H bond is not resolved.</a:t>
            </a:r>
          </a:p>
        </p:txBody>
      </p:sp>
      <p:sp>
        <p:nvSpPr>
          <p:cNvPr id="15" name="TextBox 9">
            <a:extLst>
              <a:ext uri="{FF2B5EF4-FFF2-40B4-BE49-F238E27FC236}">
                <a16:creationId xmlns:a16="http://schemas.microsoft.com/office/drawing/2014/main" id="{1F835425-D328-4E7E-94BE-4F794E4C4B6D}"/>
              </a:ext>
            </a:extLst>
          </p:cNvPr>
          <p:cNvSpPr txBox="1"/>
          <p:nvPr/>
        </p:nvSpPr>
        <p:spPr>
          <a:xfrm>
            <a:off x="2874977" y="5740122"/>
            <a:ext cx="3981199"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How to distinguish the H atoms?</a:t>
            </a:r>
          </a:p>
        </p:txBody>
      </p:sp>
      <p:sp>
        <p:nvSpPr>
          <p:cNvPr id="7" name="灯片编号占位符 6">
            <a:extLst>
              <a:ext uri="{FF2B5EF4-FFF2-40B4-BE49-F238E27FC236}">
                <a16:creationId xmlns:a16="http://schemas.microsoft.com/office/drawing/2014/main" id="{9370002E-ED43-42E4-977A-1A6E7205ED4A}"/>
              </a:ext>
            </a:extLst>
          </p:cNvPr>
          <p:cNvSpPr>
            <a:spLocks noGrp="1"/>
          </p:cNvSpPr>
          <p:nvPr>
            <p:ph type="sldNum" sz="quarter" idx="12"/>
          </p:nvPr>
        </p:nvSpPr>
        <p:spPr/>
        <p:txBody>
          <a:bodyPr/>
          <a:lstStyle/>
          <a:p>
            <a:fld id="{0C913308-F349-4B6D-A68A-DD1791B4A57B}" type="slidenum">
              <a:rPr lang="zh-CN" altLang="en-US" smtClean="0"/>
              <a:pPr/>
              <a:t>32</a:t>
            </a:fld>
            <a:endParaRPr lang="zh-CN" altLang="en-US" dirty="0"/>
          </a:p>
        </p:txBody>
      </p:sp>
    </p:spTree>
    <p:extLst>
      <p:ext uri="{BB962C8B-B14F-4D97-AF65-F5344CB8AC3E}">
        <p14:creationId xmlns:p14="http://schemas.microsoft.com/office/powerpoint/2010/main" val="195622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linds(horizontal)">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788987"/>
          </a:xfrm>
        </p:spPr>
        <p:txBody>
          <a:bodyPr/>
          <a:lstStyle/>
          <a:p>
            <a:r>
              <a:rPr lang="en-US" altLang="zh-CN" sz="4000" dirty="0"/>
              <a:t>Electrostatic imaging by AFM</a:t>
            </a:r>
            <a:endParaRPr lang="zh-CN" altLang="en-US" sz="4000" dirty="0"/>
          </a:p>
        </p:txBody>
      </p:sp>
      <p:sp>
        <p:nvSpPr>
          <p:cNvPr id="5" name="Text Box 17"/>
          <p:cNvSpPr txBox="1">
            <a:spLocks noChangeArrowheads="1"/>
          </p:cNvSpPr>
          <p:nvPr/>
        </p:nvSpPr>
        <p:spPr bwMode="auto">
          <a:xfrm>
            <a:off x="533400" y="4964668"/>
            <a:ext cx="3124200" cy="3693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Charge distribution of water</a:t>
            </a:r>
          </a:p>
        </p:txBody>
      </p:sp>
      <p:pic>
        <p:nvPicPr>
          <p:cNvPr id="1226754" name="Picture 2" descr="electric-force-microscopy-efm-f1"/>
          <p:cNvPicPr>
            <a:picLocks noChangeAspect="1" noChangeArrowheads="1"/>
          </p:cNvPicPr>
          <p:nvPr/>
        </p:nvPicPr>
        <p:blipFill>
          <a:blip r:embed="rId2" cstate="print"/>
          <a:srcRect/>
          <a:stretch>
            <a:fillRect/>
          </a:stretch>
        </p:blipFill>
        <p:spPr bwMode="auto">
          <a:xfrm>
            <a:off x="3886200" y="1676400"/>
            <a:ext cx="4523532" cy="3200400"/>
          </a:xfrm>
          <a:prstGeom prst="rect">
            <a:avLst/>
          </a:prstGeom>
          <a:noFill/>
        </p:spPr>
      </p:pic>
      <p:sp>
        <p:nvSpPr>
          <p:cNvPr id="8" name="矩形 7"/>
          <p:cNvSpPr/>
          <p:nvPr/>
        </p:nvSpPr>
        <p:spPr>
          <a:xfrm>
            <a:off x="5105400" y="5029200"/>
            <a:ext cx="324960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force microscopy</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p:cNvSpPr txBox="1"/>
          <p:nvPr/>
        </p:nvSpPr>
        <p:spPr>
          <a:xfrm>
            <a:off x="762000" y="5562600"/>
            <a:ext cx="7944804" cy="400110"/>
          </a:xfrm>
          <a:prstGeom prst="rect">
            <a:avLst/>
          </a:prstGeom>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Distinguish the positive </a:t>
            </a:r>
            <a:r>
              <a:rPr kumimoji="0" lang="en-US" altLang="zh-CN" sz="2000" b="1" i="0" u="none" strike="noStrike" kern="1200" cap="none" spc="0" normalizeH="0" baseline="0" noProof="0" dirty="0">
                <a:ln>
                  <a:noFill/>
                </a:ln>
                <a:solidFill>
                  <a:srgbClr val="FF0000"/>
                </a:solidFill>
                <a:effectLst/>
                <a:uLnTx/>
                <a:uFillTx/>
                <a:latin typeface="Arial"/>
                <a:ea typeface="宋体"/>
                <a:cs typeface="+mn-cs"/>
              </a:rPr>
              <a:t>H</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 from the negative </a:t>
            </a:r>
            <a:r>
              <a:rPr kumimoji="0" lang="en-US" altLang="zh-CN" sz="2000" b="1" i="0" u="none" strike="noStrike" kern="1200" cap="none" spc="0" normalizeH="0" baseline="0" noProof="0" dirty="0">
                <a:ln>
                  <a:noFill/>
                </a:ln>
                <a:solidFill>
                  <a:srgbClr val="0000FF"/>
                </a:solidFill>
                <a:effectLst/>
                <a:uLnTx/>
                <a:uFillTx/>
                <a:latin typeface="Arial"/>
                <a:ea typeface="宋体"/>
                <a:cs typeface="+mn-cs"/>
              </a:rPr>
              <a:t>O</a:t>
            </a: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 by electrostatic force?</a:t>
            </a:r>
            <a:endParaRPr kumimoji="0" lang="zh-CN" altLang="en-US" sz="2000" b="0" i="0" u="none" strike="noStrike" kern="1200" cap="none" spc="0" normalizeH="0" baseline="0" noProof="0" dirty="0">
              <a:ln>
                <a:noFill/>
              </a:ln>
              <a:solidFill>
                <a:srgbClr val="000000"/>
              </a:solidFill>
              <a:effectLst/>
              <a:uLnTx/>
              <a:uFillTx/>
              <a:latin typeface="Arial"/>
              <a:ea typeface="宋体"/>
              <a:cs typeface="+mn-cs"/>
            </a:endParaRPr>
          </a:p>
        </p:txBody>
      </p:sp>
      <p:pic>
        <p:nvPicPr>
          <p:cNvPr id="1226758" name="Picture 6" descr="Image result for water molecule charge distribution"/>
          <p:cNvPicPr>
            <a:picLocks noChangeAspect="1" noChangeArrowheads="1"/>
          </p:cNvPicPr>
          <p:nvPr/>
        </p:nvPicPr>
        <p:blipFill>
          <a:blip r:embed="rId3" cstate="print"/>
          <a:srcRect/>
          <a:stretch>
            <a:fillRect/>
          </a:stretch>
        </p:blipFill>
        <p:spPr bwMode="auto">
          <a:xfrm>
            <a:off x="457204" y="1295400"/>
            <a:ext cx="3129911" cy="3505200"/>
          </a:xfrm>
          <a:prstGeom prst="rect">
            <a:avLst/>
          </a:prstGeom>
          <a:noFill/>
        </p:spPr>
      </p:pic>
      <p:cxnSp>
        <p:nvCxnSpPr>
          <p:cNvPr id="14" name="直接箭头连接符 13"/>
          <p:cNvCxnSpPr/>
          <p:nvPr/>
        </p:nvCxnSpPr>
        <p:spPr>
          <a:xfrm>
            <a:off x="2274849" y="1642947"/>
            <a:ext cx="457200" cy="381000"/>
          </a:xfrm>
          <a:prstGeom prst="straightConnector1">
            <a:avLst/>
          </a:prstGeom>
          <a:ln>
            <a:headEnd type="arrow"/>
            <a:tailEnd type="arrow"/>
          </a:ln>
        </p:spPr>
        <p:style>
          <a:lnRef idx="3">
            <a:schemeClr val="accent1"/>
          </a:lnRef>
          <a:fillRef idx="0">
            <a:schemeClr val="accent1"/>
          </a:fillRef>
          <a:effectRef idx="2">
            <a:schemeClr val="accent1"/>
          </a:effectRef>
          <a:fontRef idx="minor">
            <a:schemeClr val="tx1"/>
          </a:fontRef>
        </p:style>
      </p:cxnSp>
      <p:sp>
        <p:nvSpPr>
          <p:cNvPr id="15" name="TextBox 14"/>
          <p:cNvSpPr txBox="1"/>
          <p:nvPr/>
        </p:nvSpPr>
        <p:spPr>
          <a:xfrm>
            <a:off x="2667000" y="1524000"/>
            <a:ext cx="47961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a:t>
            </a:r>
            <a:r>
              <a:rPr kumimoji="0" lang="en-US" altLang="zh-CN" sz="1800" b="0" i="0" u="none" strike="noStrike" kern="1200" cap="none" spc="0" normalizeH="0" baseline="0" noProof="0" dirty="0">
                <a:ln>
                  <a:noFill/>
                </a:ln>
                <a:solidFill>
                  <a:srgbClr val="000000"/>
                </a:solidFill>
                <a:effectLst/>
                <a:uLnTx/>
                <a:uFillTx/>
                <a:latin typeface="Times New Roman"/>
                <a:ea typeface="宋体" charset="-122"/>
                <a:cs typeface="Times New Roman"/>
              </a:rPr>
              <a:t>Å</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5420B2C1-1B8F-4D49-A71E-03427CD5E100}"/>
              </a:ext>
            </a:extLst>
          </p:cNvPr>
          <p:cNvSpPr>
            <a:spLocks noGrp="1"/>
          </p:cNvSpPr>
          <p:nvPr>
            <p:ph type="sldNum" sz="quarter" idx="10"/>
          </p:nvPr>
        </p:nvSpPr>
        <p:spPr/>
        <p:txBody>
          <a:bodyPr/>
          <a:lstStyle/>
          <a:p>
            <a:fld id="{47329A4E-1959-4B2C-B3DA-260D845A3608}" type="slidenum">
              <a:rPr lang="en-US" altLang="zh-CN" smtClean="0"/>
              <a:pPr/>
              <a:t>33</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linds(horizont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2" name="标题 1"/>
          <p:cNvSpPr>
            <a:spLocks noGrp="1"/>
          </p:cNvSpPr>
          <p:nvPr>
            <p:ph type="title" idx="4294967295"/>
          </p:nvPr>
        </p:nvSpPr>
        <p:spPr>
          <a:xfrm>
            <a:off x="381000" y="228600"/>
            <a:ext cx="8229600" cy="838200"/>
          </a:xfrm>
        </p:spPr>
        <p:txBody>
          <a:bodyPr/>
          <a:lstStyle/>
          <a:p>
            <a:pPr eaLnBrk="1" hangingPunct="1"/>
            <a:r>
              <a:rPr lang="en-US" altLang="zh-CN" sz="3200" dirty="0">
                <a:cs typeface="Arial" charset="0"/>
              </a:rPr>
              <a:t>High-order electrostatic force</a:t>
            </a:r>
            <a:endParaRPr lang="zh-CN" altLang="en-US" sz="3200" dirty="0">
              <a:cs typeface="Arial" charset="0"/>
            </a:endParaRPr>
          </a:p>
        </p:txBody>
      </p:sp>
      <p:pic>
        <p:nvPicPr>
          <p:cNvPr id="172033" name="Picture 1"/>
          <p:cNvPicPr>
            <a:picLocks noChangeAspect="1" noChangeArrowheads="1"/>
          </p:cNvPicPr>
          <p:nvPr/>
        </p:nvPicPr>
        <p:blipFill>
          <a:blip r:embed="rId3" cstate="print"/>
          <a:srcRect/>
          <a:stretch>
            <a:fillRect/>
          </a:stretch>
        </p:blipFill>
        <p:spPr bwMode="auto">
          <a:xfrm>
            <a:off x="1524000" y="4114800"/>
            <a:ext cx="6107184" cy="2133600"/>
          </a:xfrm>
          <a:prstGeom prst="rect">
            <a:avLst/>
          </a:prstGeom>
          <a:noFill/>
          <a:ln w="9525">
            <a:noFill/>
            <a:miter lim="800000"/>
            <a:headEnd/>
            <a:tailEnd/>
          </a:ln>
          <a:effectLst/>
        </p:spPr>
      </p:pic>
      <p:sp>
        <p:nvSpPr>
          <p:cNvPr id="13" name="TextBox 12"/>
          <p:cNvSpPr txBox="1"/>
          <p:nvPr/>
        </p:nvSpPr>
        <p:spPr>
          <a:xfrm>
            <a:off x="2200466"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2</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4" name="TextBox 13"/>
          <p:cNvSpPr txBox="1"/>
          <p:nvPr/>
        </p:nvSpPr>
        <p:spPr>
          <a:xfrm>
            <a:off x="5715748"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4</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5" name="TextBox 14"/>
          <p:cNvSpPr txBox="1"/>
          <p:nvPr/>
        </p:nvSpPr>
        <p:spPr>
          <a:xfrm>
            <a:off x="3987556" y="5724872"/>
            <a:ext cx="55015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1/r</a:t>
            </a:r>
            <a:r>
              <a:rPr kumimoji="0" lang="en-US" altLang="zh-CN" sz="1800" b="0" i="0" u="none" strike="noStrike" kern="1200" cap="none" spc="0" normalizeH="0" baseline="30000" noProof="0" dirty="0">
                <a:ln>
                  <a:noFill/>
                </a:ln>
                <a:solidFill>
                  <a:srgbClr val="000000"/>
                </a:solidFill>
                <a:effectLst/>
                <a:uLnTx/>
                <a:uFillTx/>
                <a:latin typeface="Arial" charset="0"/>
                <a:ea typeface="宋体" charset="-122"/>
                <a:cs typeface="+mn-cs"/>
              </a:rPr>
              <a:t>3</a:t>
            </a:r>
            <a:endParaRPr kumimoji="0" lang="zh-CN" altLang="en-US" sz="1800" b="0" i="0" u="none" strike="noStrike" kern="1200" cap="none" spc="0" normalizeH="0" baseline="30000" noProof="0" dirty="0">
              <a:ln>
                <a:noFill/>
              </a:ln>
              <a:solidFill>
                <a:srgbClr val="000000"/>
              </a:solidFill>
              <a:effectLst/>
              <a:uLnTx/>
              <a:uFillTx/>
              <a:latin typeface="Arial" charset="0"/>
              <a:ea typeface="宋体" charset="-122"/>
              <a:cs typeface="+mn-cs"/>
            </a:endParaRPr>
          </a:p>
        </p:txBody>
      </p:sp>
      <p:sp>
        <p:nvSpPr>
          <p:cNvPr id="12" name="Rectangle 15"/>
          <p:cNvSpPr>
            <a:spLocks noChangeArrowheads="1"/>
          </p:cNvSpPr>
          <p:nvPr/>
        </p:nvSpPr>
        <p:spPr bwMode="auto">
          <a:xfrm>
            <a:off x="1017311" y="6412468"/>
            <a:ext cx="4051109"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Peng</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a:t>
            </a:r>
            <a:r>
              <a:rPr kumimoji="0" lang="en-US" altLang="zh-CN" sz="1800" b="0"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et al. </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Nat. </a:t>
            </a:r>
            <a:r>
              <a:rPr kumimoji="0" lang="en-US" altLang="zh-CN" sz="1800" b="1" i="1"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Commun</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9, 122 (2018)</a:t>
            </a:r>
            <a:endParaRPr kumimoji="0" lang="zh-CN" altLang="en-US"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endParaRPr>
          </a:p>
        </p:txBody>
      </p:sp>
      <p:grpSp>
        <p:nvGrpSpPr>
          <p:cNvPr id="10" name="组合 159"/>
          <p:cNvGrpSpPr/>
          <p:nvPr/>
        </p:nvGrpSpPr>
        <p:grpSpPr>
          <a:xfrm>
            <a:off x="1676404" y="838204"/>
            <a:ext cx="5897561" cy="3062963"/>
            <a:chOff x="4137010" y="1262743"/>
            <a:chExt cx="4653080" cy="2416628"/>
          </a:xfrm>
        </p:grpSpPr>
        <p:pic>
          <p:nvPicPr>
            <p:cNvPr id="11" name="Picture 1" descr="D:\Work\Projects\PI\Water\paper\water clusters_AFM\Submitted to Nature Communications 2\report\非侵扰式原子力显微术.png"/>
            <p:cNvPicPr>
              <a:picLocks noChangeAspect="1" noChangeArrowheads="1"/>
            </p:cNvPicPr>
            <p:nvPr/>
          </p:nvPicPr>
          <p:blipFill>
            <a:blip r:embed="rId4" cstate="print">
              <a:clrChange>
                <a:clrFrom>
                  <a:srgbClr val="FFFFFF"/>
                </a:clrFrom>
                <a:clrTo>
                  <a:srgbClr val="FFFFFF">
                    <a:alpha val="0"/>
                  </a:srgbClr>
                </a:clrTo>
              </a:clrChange>
            </a:blip>
            <a:srcRect l="12071" t="8611" r="2339" b="15423"/>
            <a:stretch>
              <a:fillRect/>
            </a:stretch>
          </p:blipFill>
          <p:spPr bwMode="auto">
            <a:xfrm>
              <a:off x="4137010" y="1262743"/>
              <a:ext cx="4653080" cy="2416628"/>
            </a:xfrm>
            <a:prstGeom prst="rect">
              <a:avLst/>
            </a:prstGeom>
            <a:noFill/>
          </p:spPr>
        </p:pic>
        <p:sp>
          <p:nvSpPr>
            <p:cNvPr id="17" name="圆角矩形 16"/>
            <p:cNvSpPr/>
            <p:nvPr/>
          </p:nvSpPr>
          <p:spPr>
            <a:xfrm>
              <a:off x="4593771" y="2547257"/>
              <a:ext cx="925286" cy="25037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8" name="圆角矩形 17"/>
            <p:cNvSpPr/>
            <p:nvPr/>
          </p:nvSpPr>
          <p:spPr>
            <a:xfrm>
              <a:off x="7380514" y="3352800"/>
              <a:ext cx="1230086" cy="250372"/>
            </a:xfrm>
            <a:prstGeom prst="roundRect">
              <a:avLst/>
            </a:prstGeom>
            <a:ln>
              <a:noFill/>
            </a:ln>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grpSp>
      <p:sp>
        <p:nvSpPr>
          <p:cNvPr id="19" name="矩形 18"/>
          <p:cNvSpPr/>
          <p:nvPr/>
        </p:nvSpPr>
        <p:spPr>
          <a:xfrm>
            <a:off x="1447804" y="2195221"/>
            <a:ext cx="2044643" cy="663157"/>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0" cap="none" spc="0" normalizeH="0" baseline="0" noProof="0" dirty="0">
                <a:ln>
                  <a:noFill/>
                </a:ln>
                <a:solidFill>
                  <a:srgbClr val="000000"/>
                </a:solidFill>
                <a:effectLst/>
                <a:uLnTx/>
                <a:uFillTx/>
                <a:latin typeface="Arial"/>
                <a:ea typeface="黑体" pitchFamily="49" charset="-122"/>
                <a:cs typeface="+mn-cs"/>
              </a:rPr>
              <a:t>High-order electrostatic force </a:t>
            </a: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20" name="矩形 19"/>
          <p:cNvSpPr/>
          <p:nvPr/>
        </p:nvSpPr>
        <p:spPr>
          <a:xfrm>
            <a:off x="5337413" y="3446355"/>
            <a:ext cx="2206391" cy="369332"/>
          </a:xfrm>
          <a:prstGeom prst="rect">
            <a:avLst/>
          </a:prstGeom>
        </p:spPr>
        <p:txBody>
          <a:bodyPr wrap="square">
            <a:spAutoFit/>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a:ea typeface="宋体"/>
                <a:cs typeface="+mn-cs"/>
              </a:rPr>
              <a:t>Quadrupole</a:t>
            </a:r>
            <a:r>
              <a:rPr kumimoji="0" lang="en-US" altLang="zh-CN" sz="1800" b="0" i="0" u="none" strike="noStrike" kern="1200" cap="none" spc="0" normalizeH="0" baseline="0" noProof="0" dirty="0">
                <a:ln>
                  <a:noFill/>
                </a:ln>
                <a:solidFill>
                  <a:srgbClr val="000000"/>
                </a:solidFill>
                <a:effectLst/>
                <a:uLnTx/>
                <a:uFillTx/>
                <a:latin typeface="Arial"/>
                <a:ea typeface="宋体"/>
                <a:cs typeface="+mn-cs"/>
              </a:rPr>
              <a:t>-like tip</a:t>
            </a: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22" name="TextBox 21"/>
          <p:cNvSpPr txBox="1"/>
          <p:nvPr/>
        </p:nvSpPr>
        <p:spPr>
          <a:xfrm>
            <a:off x="6400800" y="2514600"/>
            <a:ext cx="15183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CO molecule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3" name="TextBox 22"/>
          <p:cNvSpPr txBox="1"/>
          <p:nvPr/>
        </p:nvSpPr>
        <p:spPr>
          <a:xfrm>
            <a:off x="6629400" y="1828800"/>
            <a:ext cx="1056700"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Metal tip</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cxnSp>
        <p:nvCxnSpPr>
          <p:cNvPr id="25" name="直接连接符 24"/>
          <p:cNvCxnSpPr/>
          <p:nvPr/>
        </p:nvCxnSpPr>
        <p:spPr>
          <a:xfrm>
            <a:off x="5334000" y="2286000"/>
            <a:ext cx="2057400" cy="0"/>
          </a:xfrm>
          <a:prstGeom prst="line">
            <a:avLst/>
          </a:prstGeom>
          <a:ln>
            <a:solidFill>
              <a:schemeClr val="bg1"/>
            </a:solidFill>
            <a:prstDash val="sysDot"/>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21550859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2"/>
          <p:cNvSpPr txBox="1">
            <a:spLocks/>
          </p:cNvSpPr>
          <p:nvPr/>
        </p:nvSpPr>
        <p:spPr>
          <a:xfrm>
            <a:off x="457200" y="381004"/>
            <a:ext cx="8229600" cy="517921"/>
          </a:xfrm>
          <a:prstGeom prst="rect">
            <a:avLst/>
          </a:prstGeom>
        </p:spPr>
        <p:txBody>
          <a:bodyPr>
            <a:normAutofit fontScale="75000" lnSpcReduction="20000"/>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200" b="0" i="0" u="none" strike="noStrike" kern="0" cap="none" spc="0" normalizeH="0" baseline="0" noProof="0" dirty="0">
                <a:ln>
                  <a:noFill/>
                </a:ln>
                <a:solidFill>
                  <a:srgbClr val="006633"/>
                </a:solidFill>
                <a:effectLst/>
                <a:uLnTx/>
                <a:uFillTx/>
                <a:latin typeface="Garamond"/>
                <a:ea typeface="宋体"/>
                <a:cs typeface="+mn-cs"/>
              </a:rPr>
              <a:t>Water monomer</a:t>
            </a:r>
            <a:endParaRPr kumimoji="0" lang="zh-CN" altLang="en-US" sz="4200" b="0" i="0" u="none" strike="noStrike" kern="0" cap="none" spc="0" normalizeH="0" baseline="0" noProof="0" dirty="0">
              <a:ln>
                <a:noFill/>
              </a:ln>
              <a:solidFill>
                <a:srgbClr val="006633"/>
              </a:solidFill>
              <a:effectLst/>
              <a:uLnTx/>
              <a:uFillTx/>
              <a:latin typeface="Garamond"/>
              <a:ea typeface="宋体"/>
              <a:cs typeface="+mn-cs"/>
            </a:endParaRPr>
          </a:p>
        </p:txBody>
      </p:sp>
      <p:pic>
        <p:nvPicPr>
          <p:cNvPr id="3" name="Picture 2" descr="C:\Users\YingJiang\Desktop\Ye\water-black hole\water-black hole.png"/>
          <p:cNvPicPr>
            <a:picLocks noChangeAspect="1" noChangeArrowheads="1"/>
          </p:cNvPicPr>
          <p:nvPr/>
        </p:nvPicPr>
        <p:blipFill rotWithShape="1">
          <a:blip r:embed="rId2" cstate="print"/>
          <a:srcRect r="50649"/>
          <a:stretch/>
        </p:blipFill>
        <p:spPr bwMode="auto">
          <a:xfrm>
            <a:off x="4343400" y="1447800"/>
            <a:ext cx="3824609" cy="3737610"/>
          </a:xfrm>
          <a:prstGeom prst="rect">
            <a:avLst/>
          </a:prstGeom>
          <a:noFill/>
        </p:spPr>
      </p:pic>
      <p:pic>
        <p:nvPicPr>
          <p:cNvPr id="4" name="Picture 38"/>
          <p:cNvPicPr>
            <a:picLocks noChangeAspect="1" noChangeArrowheads="1"/>
          </p:cNvPicPr>
          <p:nvPr/>
        </p:nvPicPr>
        <p:blipFill>
          <a:blip r:embed="rId3" cstate="print">
            <a:clrChange>
              <a:clrFrom>
                <a:srgbClr val="FFFFFF"/>
              </a:clrFrom>
              <a:clrTo>
                <a:srgbClr val="FFFFFF">
                  <a:alpha val="0"/>
                </a:srgbClr>
              </a:clrTo>
            </a:clrChange>
          </a:blip>
          <a:srcRect/>
          <a:stretch>
            <a:fillRect/>
          </a:stretch>
        </p:blipFill>
        <p:spPr bwMode="auto">
          <a:xfrm>
            <a:off x="5825820" y="2940183"/>
            <a:ext cx="1035500" cy="568663"/>
          </a:xfrm>
          <a:prstGeom prst="rect">
            <a:avLst/>
          </a:prstGeom>
          <a:noFill/>
          <a:ln w="9525">
            <a:noFill/>
            <a:miter lim="800000"/>
            <a:headEnd/>
            <a:tailEnd/>
          </a:ln>
        </p:spPr>
      </p:pic>
      <p:sp>
        <p:nvSpPr>
          <p:cNvPr id="10" name="文本框 9">
            <a:extLst>
              <a:ext uri="{FF2B5EF4-FFF2-40B4-BE49-F238E27FC236}">
                <a16:creationId xmlns:a16="http://schemas.microsoft.com/office/drawing/2014/main" id="{04CD23DA-8A30-477E-B5FB-99063C54F405}"/>
              </a:ext>
            </a:extLst>
          </p:cNvPr>
          <p:cNvSpPr txBox="1"/>
          <p:nvPr/>
        </p:nvSpPr>
        <p:spPr>
          <a:xfrm>
            <a:off x="4898302" y="5364953"/>
            <a:ext cx="294183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force imaging</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 name="Picture 6" descr="Image result for water molecule charge distribution">
            <a:extLst>
              <a:ext uri="{FF2B5EF4-FFF2-40B4-BE49-F238E27FC236}">
                <a16:creationId xmlns:a16="http://schemas.microsoft.com/office/drawing/2014/main" id="{348E1E9B-698C-4845-9F4B-C23A3D4F05AE}"/>
              </a:ext>
            </a:extLst>
          </p:cNvPr>
          <p:cNvPicPr>
            <a:picLocks noChangeAspect="1" noChangeArrowheads="1"/>
          </p:cNvPicPr>
          <p:nvPr/>
        </p:nvPicPr>
        <p:blipFill>
          <a:blip r:embed="rId4" cstate="print"/>
          <a:srcRect/>
          <a:stretch>
            <a:fillRect/>
          </a:stretch>
        </p:blipFill>
        <p:spPr bwMode="auto">
          <a:xfrm>
            <a:off x="838200" y="1463040"/>
            <a:ext cx="3129911" cy="3505200"/>
          </a:xfrm>
          <a:prstGeom prst="rect">
            <a:avLst/>
          </a:prstGeom>
          <a:noFill/>
        </p:spPr>
      </p:pic>
      <p:sp>
        <p:nvSpPr>
          <p:cNvPr id="7" name="Text Box 17">
            <a:extLst>
              <a:ext uri="{FF2B5EF4-FFF2-40B4-BE49-F238E27FC236}">
                <a16:creationId xmlns:a16="http://schemas.microsoft.com/office/drawing/2014/main" id="{948D76FA-EE84-41B2-8017-A85808BF41D6}"/>
              </a:ext>
            </a:extLst>
          </p:cNvPr>
          <p:cNvSpPr txBox="1">
            <a:spLocks noChangeArrowheads="1"/>
          </p:cNvSpPr>
          <p:nvPr/>
        </p:nvSpPr>
        <p:spPr bwMode="auto">
          <a:xfrm>
            <a:off x="874391" y="5347689"/>
            <a:ext cx="3124200" cy="369332"/>
          </a:xfrm>
          <a:prstGeom prst="rect">
            <a:avLst/>
          </a:prstGeom>
          <a:noFill/>
          <a:ln w="9525">
            <a:noFill/>
            <a:miter lim="800000"/>
            <a:headEnd/>
            <a:tailEnd/>
          </a:ln>
          <a:effectLst/>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Charge distribution of water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linds(horizontal)">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600" dirty="0">
                <a:ea typeface="黑体" pitchFamily="49" charset="-122"/>
              </a:rPr>
              <a:t>AFM imaging of water tetramer</a:t>
            </a:r>
            <a:endParaRPr lang="zh-CN" altLang="en-US" sz="3600" dirty="0"/>
          </a:p>
        </p:txBody>
      </p:sp>
      <p:pic>
        <p:nvPicPr>
          <p:cNvPr id="1041410" name="Picture 2"/>
          <p:cNvPicPr>
            <a:picLocks noChangeAspect="1" noChangeArrowheads="1"/>
          </p:cNvPicPr>
          <p:nvPr/>
        </p:nvPicPr>
        <p:blipFill>
          <a:blip r:embed="rId2" cstate="print"/>
          <a:srcRect b="19166"/>
          <a:stretch>
            <a:fillRect/>
          </a:stretch>
        </p:blipFill>
        <p:spPr bwMode="auto">
          <a:xfrm>
            <a:off x="6575847" y="1295404"/>
            <a:ext cx="1836558" cy="1799173"/>
          </a:xfrm>
          <a:prstGeom prst="rect">
            <a:avLst/>
          </a:prstGeom>
          <a:noFill/>
          <a:ln w="9525">
            <a:noFill/>
            <a:miter lim="800000"/>
            <a:headEnd/>
            <a:tailEnd/>
          </a:ln>
        </p:spPr>
      </p:pic>
      <p:pic>
        <p:nvPicPr>
          <p:cNvPr id="1041411" name="Picture 3"/>
          <p:cNvPicPr>
            <a:picLocks noChangeAspect="1" noChangeArrowheads="1"/>
          </p:cNvPicPr>
          <p:nvPr/>
        </p:nvPicPr>
        <p:blipFill>
          <a:blip r:embed="rId3" cstate="print"/>
          <a:srcRect b="19269"/>
          <a:stretch>
            <a:fillRect/>
          </a:stretch>
        </p:blipFill>
        <p:spPr bwMode="auto">
          <a:xfrm>
            <a:off x="6652051" y="3878649"/>
            <a:ext cx="1806153" cy="1796878"/>
          </a:xfrm>
          <a:prstGeom prst="rect">
            <a:avLst/>
          </a:prstGeom>
          <a:noFill/>
          <a:ln w="9525">
            <a:noFill/>
            <a:miter lim="800000"/>
            <a:headEnd/>
            <a:tailEnd/>
          </a:ln>
        </p:spPr>
      </p:pic>
      <p:pic>
        <p:nvPicPr>
          <p:cNvPr id="1041412" name="Picture 4"/>
          <p:cNvPicPr>
            <a:picLocks noChangeAspect="1" noChangeArrowheads="1"/>
          </p:cNvPicPr>
          <p:nvPr/>
        </p:nvPicPr>
        <p:blipFill>
          <a:blip r:embed="rId4" cstate="print"/>
          <a:srcRect b="19062"/>
          <a:stretch>
            <a:fillRect/>
          </a:stretch>
        </p:blipFill>
        <p:spPr bwMode="auto">
          <a:xfrm>
            <a:off x="990600" y="3908929"/>
            <a:ext cx="1793990" cy="1811336"/>
          </a:xfrm>
          <a:prstGeom prst="rect">
            <a:avLst/>
          </a:prstGeom>
          <a:noFill/>
          <a:ln w="9525">
            <a:noFill/>
            <a:miter lim="800000"/>
            <a:headEnd/>
            <a:tailEnd/>
          </a:ln>
        </p:spPr>
      </p:pic>
      <p:pic>
        <p:nvPicPr>
          <p:cNvPr id="1041413" name="Picture 5"/>
          <p:cNvPicPr>
            <a:picLocks noChangeAspect="1" noChangeArrowheads="1"/>
          </p:cNvPicPr>
          <p:nvPr/>
        </p:nvPicPr>
        <p:blipFill>
          <a:blip r:embed="rId5" cstate="print"/>
          <a:srcRect/>
          <a:stretch>
            <a:fillRect/>
          </a:stretch>
        </p:blipFill>
        <p:spPr bwMode="auto">
          <a:xfrm>
            <a:off x="914400" y="1371601"/>
            <a:ext cx="1818316" cy="1818316"/>
          </a:xfrm>
          <a:prstGeom prst="rect">
            <a:avLst/>
          </a:prstGeom>
          <a:noFill/>
          <a:ln w="9525">
            <a:noFill/>
            <a:miter lim="800000"/>
            <a:headEnd/>
            <a:tailEnd/>
          </a:ln>
        </p:spPr>
      </p:pic>
      <p:sp>
        <p:nvSpPr>
          <p:cNvPr id="52" name="TextBox 51"/>
          <p:cNvSpPr txBox="1"/>
          <p:nvPr/>
        </p:nvSpPr>
        <p:spPr>
          <a:xfrm>
            <a:off x="6324600" y="990600"/>
            <a:ext cx="237757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Electrostatic potential</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6" name="TextBox 15"/>
          <p:cNvSpPr txBox="1"/>
          <p:nvPr/>
        </p:nvSpPr>
        <p:spPr>
          <a:xfrm>
            <a:off x="878591" y="1066800"/>
            <a:ext cx="186461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Structural model</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8" name="TextBox 17"/>
          <p:cNvSpPr txBox="1"/>
          <p:nvPr/>
        </p:nvSpPr>
        <p:spPr>
          <a:xfrm>
            <a:off x="1031994" y="3276600"/>
            <a:ext cx="1723549"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AFM image@ </a:t>
            </a:r>
            <a:b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small tip height</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9" name="TextBox 18"/>
          <p:cNvSpPr txBox="1"/>
          <p:nvPr/>
        </p:nvSpPr>
        <p:spPr>
          <a:xfrm>
            <a:off x="6684098" y="3276600"/>
            <a:ext cx="169790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AFM image@ </a:t>
            </a:r>
            <a:b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large tip height</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21634" name="Picture 2"/>
          <p:cNvPicPr>
            <a:picLocks noChangeAspect="1" noChangeArrowheads="1"/>
          </p:cNvPicPr>
          <p:nvPr/>
        </p:nvPicPr>
        <p:blipFill>
          <a:blip r:embed="rId6" cstate="print"/>
          <a:srcRect/>
          <a:stretch>
            <a:fillRect/>
          </a:stretch>
        </p:blipFill>
        <p:spPr bwMode="auto">
          <a:xfrm>
            <a:off x="3048004" y="1981200"/>
            <a:ext cx="3309651" cy="2667000"/>
          </a:xfrm>
          <a:prstGeom prst="rect">
            <a:avLst/>
          </a:prstGeom>
          <a:noFill/>
          <a:ln w="9525">
            <a:noFill/>
            <a:miter lim="800000"/>
            <a:headEnd/>
            <a:tailEnd/>
          </a:ln>
        </p:spPr>
      </p:pic>
      <p:cxnSp>
        <p:nvCxnSpPr>
          <p:cNvPr id="21" name="直接箭头连接符 20"/>
          <p:cNvCxnSpPr/>
          <p:nvPr/>
        </p:nvCxnSpPr>
        <p:spPr>
          <a:xfrm flipH="1">
            <a:off x="2963944" y="3936469"/>
            <a:ext cx="1143000" cy="9906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cxnSp>
        <p:nvCxnSpPr>
          <p:cNvPr id="22" name="直接箭头连接符 21"/>
          <p:cNvCxnSpPr/>
          <p:nvPr/>
        </p:nvCxnSpPr>
        <p:spPr>
          <a:xfrm>
            <a:off x="5029200" y="3886200"/>
            <a:ext cx="1524000" cy="914400"/>
          </a:xfrm>
          <a:prstGeom prst="straightConnector1">
            <a:avLst/>
          </a:prstGeom>
          <a:ln>
            <a:tailEnd type="arrow"/>
          </a:ln>
        </p:spPr>
        <p:style>
          <a:lnRef idx="3">
            <a:schemeClr val="accent1"/>
          </a:lnRef>
          <a:fillRef idx="0">
            <a:schemeClr val="accent1"/>
          </a:fillRef>
          <a:effectRef idx="2">
            <a:schemeClr val="accent1"/>
          </a:effectRef>
          <a:fontRef idx="minor">
            <a:schemeClr val="tx1"/>
          </a:fontRef>
        </p:style>
      </p:cxnSp>
      <p:sp>
        <p:nvSpPr>
          <p:cNvPr id="20" name="Rectangle 15"/>
          <p:cNvSpPr>
            <a:spLocks noChangeArrowheads="1"/>
          </p:cNvSpPr>
          <p:nvPr/>
        </p:nvSpPr>
        <p:spPr bwMode="auto">
          <a:xfrm>
            <a:off x="1017311" y="6412468"/>
            <a:ext cx="3935693" cy="369332"/>
          </a:xfrm>
          <a:prstGeom prst="rect">
            <a:avLst/>
          </a:prstGeom>
          <a:noFill/>
          <a:ln w="9525">
            <a:noFill/>
            <a:miter lim="800000"/>
            <a:headEnd/>
            <a:tailEnd/>
          </a:ln>
          <a:effectLst/>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Peng</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a:t>
            </a:r>
            <a:r>
              <a:rPr kumimoji="0" lang="en-US" altLang="zh-CN" sz="1800" b="0"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et al. </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Nat. </a:t>
            </a:r>
            <a:r>
              <a:rPr kumimoji="0" lang="en-US" altLang="zh-CN" sz="1800" b="1" i="1" u="none" strike="noStrike" kern="1200" cap="none" spc="0" normalizeH="0" baseline="0" noProof="0" dirty="0" err="1">
                <a:ln>
                  <a:noFill/>
                </a:ln>
                <a:solidFill>
                  <a:srgbClr val="000000"/>
                </a:solidFill>
                <a:effectLst/>
                <a:uLnTx/>
                <a:uFillTx/>
                <a:latin typeface="Times" pitchFamily="18" charset="0"/>
                <a:ea typeface="宋体" charset="-122"/>
                <a:cs typeface="Times" pitchFamily="18" charset="0"/>
              </a:rPr>
              <a:t>Commun</a:t>
            </a:r>
            <a:r>
              <a:rPr kumimoji="0" lang="en-US" altLang="zh-CN" sz="1800" b="1" i="1"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a:t>
            </a:r>
            <a:r>
              <a:rPr kumimoji="0" lang="en-US" altLang="zh-CN"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rPr>
              <a:t> 9, 122 (2018)</a:t>
            </a:r>
            <a:endParaRPr kumimoji="0" lang="zh-CN" altLang="en-US" sz="1800" b="0" i="0" u="none" strike="noStrike" kern="1200" cap="none" spc="0" normalizeH="0" baseline="0" noProof="0" dirty="0">
              <a:ln>
                <a:noFill/>
              </a:ln>
              <a:solidFill>
                <a:srgbClr val="000000"/>
              </a:solidFill>
              <a:effectLst/>
              <a:uLnTx/>
              <a:uFillTx/>
              <a:latin typeface="Times" pitchFamily="18" charset="0"/>
              <a:ea typeface="宋体" charset="-122"/>
              <a:cs typeface="Times" pitchFamily="18" charset="0"/>
            </a:endParaRPr>
          </a:p>
        </p:txBody>
      </p:sp>
      <p:sp>
        <p:nvSpPr>
          <p:cNvPr id="26" name="矩形 25"/>
          <p:cNvSpPr/>
          <p:nvPr/>
        </p:nvSpPr>
        <p:spPr>
          <a:xfrm>
            <a:off x="2951574" y="4850852"/>
            <a:ext cx="133882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@Jiang lab</a:t>
            </a:r>
            <a:endParaRPr kumimoji="0" lang="zh-CN" altLang="en-US" sz="18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pic>
        <p:nvPicPr>
          <p:cNvPr id="9" name="图形 8">
            <a:extLst>
              <a:ext uri="{FF2B5EF4-FFF2-40B4-BE49-F238E27FC236}">
                <a16:creationId xmlns:a16="http://schemas.microsoft.com/office/drawing/2014/main" id="{AF35EF69-6FC9-4A36-B586-9BCEC1A7A138}"/>
              </a:ext>
            </a:extLst>
          </p:cNvPr>
          <p:cNvPicPr>
            <a:picLocks noChangeAspect="1"/>
          </p:cNvPicPr>
          <p:nvPr/>
        </p:nvPicPr>
        <p:blipFill>
          <a:blip r:embed="rId7">
            <a:extLst>
              <a:ext uri="{96DAC541-7B7A-43D3-8B79-37D633B846F1}">
                <asvg:svgBlip xmlns:asvg="http://schemas.microsoft.com/office/drawing/2016/SVG/main" r:embed="rId8"/>
              </a:ext>
            </a:extLst>
          </a:blip>
          <a:stretch>
            <a:fillRect/>
          </a:stretch>
        </p:blipFill>
        <p:spPr>
          <a:xfrm>
            <a:off x="6615318" y="1316182"/>
            <a:ext cx="1757616" cy="1757616"/>
          </a:xfrm>
          <a:prstGeom prst="rect">
            <a:avLst/>
          </a:prstGeom>
        </p:spPr>
      </p:pic>
      <p:pic>
        <p:nvPicPr>
          <p:cNvPr id="10" name="图形 9">
            <a:extLst>
              <a:ext uri="{FF2B5EF4-FFF2-40B4-BE49-F238E27FC236}">
                <a16:creationId xmlns:a16="http://schemas.microsoft.com/office/drawing/2014/main" id="{56D90888-4F2C-4606-9E65-81F5CE26111F}"/>
              </a:ext>
            </a:extLst>
          </p:cNvPr>
          <p:cNvPicPr>
            <a:picLocks noChangeAspect="1"/>
          </p:cNvPicPr>
          <p:nvPr/>
        </p:nvPicPr>
        <p:blipFill>
          <a:blip r:embed="rId9">
            <a:extLst>
              <a:ext uri="{96DAC541-7B7A-43D3-8B79-37D633B846F1}">
                <asvg:svgBlip xmlns:asvg="http://schemas.microsoft.com/office/drawing/2016/SVG/main" r:embed="rId10"/>
              </a:ext>
            </a:extLst>
          </a:blip>
          <a:stretch>
            <a:fillRect/>
          </a:stretch>
        </p:blipFill>
        <p:spPr>
          <a:xfrm>
            <a:off x="6676319" y="3917911"/>
            <a:ext cx="1757616" cy="1757616"/>
          </a:xfrm>
          <a:prstGeom prst="rect">
            <a:avLst/>
          </a:prstGeom>
        </p:spPr>
      </p:pic>
      <p:sp>
        <p:nvSpPr>
          <p:cNvPr id="11" name="矩形 10">
            <a:extLst>
              <a:ext uri="{FF2B5EF4-FFF2-40B4-BE49-F238E27FC236}">
                <a16:creationId xmlns:a16="http://schemas.microsoft.com/office/drawing/2014/main" id="{D026971D-7A00-4E30-A20B-C134A8781578}"/>
              </a:ext>
            </a:extLst>
          </p:cNvPr>
          <p:cNvSpPr/>
          <p:nvPr/>
        </p:nvSpPr>
        <p:spPr>
          <a:xfrm>
            <a:off x="6036059" y="5827931"/>
            <a:ext cx="2954655" cy="36933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Directionality of the H bond</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29" name="矩形 28">
            <a:extLst>
              <a:ext uri="{FF2B5EF4-FFF2-40B4-BE49-F238E27FC236}">
                <a16:creationId xmlns:a16="http://schemas.microsoft.com/office/drawing/2014/main" id="{1575F656-0FE5-4029-916F-9912CD42E4B4}"/>
              </a:ext>
            </a:extLst>
          </p:cNvPr>
          <p:cNvSpPr/>
          <p:nvPr/>
        </p:nvSpPr>
        <p:spPr>
          <a:xfrm>
            <a:off x="914400" y="5859332"/>
            <a:ext cx="2172390" cy="369332"/>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H-bonding skeleton</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1" name="TextBox 6">
            <a:extLst>
              <a:ext uri="{FF2B5EF4-FFF2-40B4-BE49-F238E27FC236}">
                <a16:creationId xmlns:a16="http://schemas.microsoft.com/office/drawing/2014/main" id="{C77EF374-985A-40C0-94BF-F8C84CBB79BB}"/>
              </a:ext>
            </a:extLst>
          </p:cNvPr>
          <p:cNvSpPr txBox="1"/>
          <p:nvPr/>
        </p:nvSpPr>
        <p:spPr>
          <a:xfrm>
            <a:off x="3286045" y="4927069"/>
            <a:ext cx="2597505" cy="707886"/>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99"/>
                </a:solidFill>
                <a:effectLst/>
                <a:uLnTx/>
                <a:uFillTx/>
                <a:latin typeface="Arial" panose="020B0604020202020204" pitchFamily="34" charset="0"/>
                <a:ea typeface="宋体" charset="-122"/>
                <a:cs typeface="Arial" panose="020B0604020202020204" pitchFamily="34" charset="0"/>
              </a:rPr>
              <a:t>H-sensitive and non-invasive probe</a:t>
            </a:r>
            <a:endParaRPr kumimoji="0" lang="zh-CN" altLang="en-US" sz="2000" b="1" i="0" u="none" strike="noStrike" kern="1200" cap="none" spc="0" normalizeH="0" baseline="0" noProof="0" dirty="0">
              <a:ln>
                <a:noFill/>
              </a:ln>
              <a:solidFill>
                <a:srgbClr val="000099"/>
              </a:solidFill>
              <a:effectLst/>
              <a:uLnTx/>
              <a:uFillTx/>
              <a:latin typeface="Arial" panose="020B0604020202020204" pitchFamily="34" charset="0"/>
              <a:ea typeface="宋体" charset="-122"/>
              <a:cs typeface="Arial" panose="020B0604020202020204" pitchFamily="34" charset="0"/>
            </a:endParaRPr>
          </a:p>
        </p:txBody>
      </p:sp>
      <p:sp>
        <p:nvSpPr>
          <p:cNvPr id="3" name="灯片编号占位符 2">
            <a:extLst>
              <a:ext uri="{FF2B5EF4-FFF2-40B4-BE49-F238E27FC236}">
                <a16:creationId xmlns:a16="http://schemas.microsoft.com/office/drawing/2014/main" id="{ACC4017C-0064-4F9F-A55B-B37FCDD78490}"/>
              </a:ext>
            </a:extLst>
          </p:cNvPr>
          <p:cNvSpPr>
            <a:spLocks noGrp="1"/>
          </p:cNvSpPr>
          <p:nvPr>
            <p:ph type="sldNum" sz="quarter" idx="10"/>
          </p:nvPr>
        </p:nvSpPr>
        <p:spPr/>
        <p:txBody>
          <a:bodyPr/>
          <a:lstStyle/>
          <a:p>
            <a:fld id="{47329A4E-1959-4B2C-B3DA-260D845A3608}" type="slidenum">
              <a:rPr lang="en-US" altLang="zh-CN" smtClean="0"/>
              <a:pPr/>
              <a:t>36</a:t>
            </a:fld>
            <a:endParaRPr lang="en-US" altLang="zh-CN"/>
          </a:p>
        </p:txBody>
      </p:sp>
    </p:spTree>
    <p:extLst>
      <p:ext uri="{BB962C8B-B14F-4D97-AF65-F5344CB8AC3E}">
        <p14:creationId xmlns:p14="http://schemas.microsoft.com/office/powerpoint/2010/main" val="71858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grpId="0" nodeType="withEffect">
                                  <p:stCondLst>
                                    <p:cond delay="0"/>
                                  </p:stCondLst>
                                  <p:childTnLst>
                                    <p:set>
                                      <p:cBhvr>
                                        <p:cTn id="6" dur="1" fill="hold">
                                          <p:stCondLst>
                                            <p:cond delay="0"/>
                                          </p:stCondLst>
                                        </p:cTn>
                                        <p:tgtEl>
                                          <p:spTgt spid="26"/>
                                        </p:tgtEl>
                                        <p:attrNameLst>
                                          <p:attrName>style.visibility</p:attrName>
                                        </p:attrNameLst>
                                      </p:cBhvr>
                                      <p:to>
                                        <p:strVal val="visible"/>
                                      </p:to>
                                    </p:set>
                                    <p:animEffect transition="in" filter="blinds(horizontal)">
                                      <p:cBhvr>
                                        <p:cTn id="7" dur="500"/>
                                        <p:tgtEl>
                                          <p:spTgt spid="26"/>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childTnLst>
                                </p:cTn>
                              </p:par>
                              <p:par>
                                <p:cTn id="12" presetID="1" presetClass="entr" presetSubtype="0" fill="hold" nodeType="withEffect">
                                  <p:stCondLst>
                                    <p:cond delay="0"/>
                                  </p:stCondLst>
                                  <p:childTnLst>
                                    <p:set>
                                      <p:cBhvr>
                                        <p:cTn id="13" dur="1" fill="hold">
                                          <p:stCondLst>
                                            <p:cond delay="0"/>
                                          </p:stCondLst>
                                        </p:cTn>
                                        <p:tgtEl>
                                          <p:spTgt spid="10"/>
                                        </p:tgtEl>
                                        <p:attrNameLst>
                                          <p:attrName>style.visibility</p:attrName>
                                        </p:attrNameLst>
                                      </p:cBhvr>
                                      <p:to>
                                        <p:strVal val="visible"/>
                                      </p:to>
                                    </p:set>
                                  </p:childTnLst>
                                </p:cTn>
                              </p:par>
                            </p:childTnLst>
                          </p:cTn>
                        </p:par>
                      </p:childTnLst>
                    </p:cTn>
                  </p:par>
                  <p:par>
                    <p:cTn id="14" fill="hold">
                      <p:stCondLst>
                        <p:cond delay="indefinite"/>
                      </p:stCondLst>
                      <p:childTnLst>
                        <p:par>
                          <p:cTn id="15" fill="hold">
                            <p:stCondLst>
                              <p:cond delay="0"/>
                            </p:stCondLst>
                            <p:childTnLst>
                              <p:par>
                                <p:cTn id="16" presetID="1" presetClass="entr" presetSubtype="0" fill="hold" grpId="0" nodeType="clickEffect">
                                  <p:stCondLst>
                                    <p:cond delay="0"/>
                                  </p:stCondLst>
                                  <p:childTnLst>
                                    <p:set>
                                      <p:cBhvr>
                                        <p:cTn id="17" dur="1" fill="hold">
                                          <p:stCondLst>
                                            <p:cond delay="0"/>
                                          </p:stCondLst>
                                        </p:cTn>
                                        <p:tgtEl>
                                          <p:spTgt spid="31"/>
                                        </p:tgtEl>
                                        <p:attrNameLst>
                                          <p:attrName>style.visibility</p:attrName>
                                        </p:attrNameLst>
                                      </p:cBhvr>
                                      <p:to>
                                        <p:strVal val="visible"/>
                                      </p:to>
                                    </p:set>
                                  </p:childTnLst>
                                </p:cTn>
                              </p:par>
                            </p:childTnLst>
                          </p:cTn>
                        </p:par>
                      </p:childTnLst>
                    </p:cTn>
                  </p:par>
                  <p:par>
                    <p:cTn id="18" fill="hold">
                      <p:stCondLst>
                        <p:cond delay="indefinite"/>
                      </p:stCondLst>
                      <p:childTnLst>
                        <p:par>
                          <p:cTn id="19" fill="hold">
                            <p:stCondLst>
                              <p:cond delay="0"/>
                            </p:stCondLst>
                            <p:childTnLst>
                              <p:par>
                                <p:cTn id="20" presetID="1" presetClass="entr" presetSubtype="0" fill="hold" nodeType="clickEffect">
                                  <p:stCondLst>
                                    <p:cond delay="0"/>
                                  </p:stCondLst>
                                  <p:childTnLst>
                                    <p:set>
                                      <p:cBhvr>
                                        <p:cTn id="21" dur="1" fill="hold">
                                          <p:stCondLst>
                                            <p:cond delay="0"/>
                                          </p:stCondLst>
                                        </p:cTn>
                                        <p:tgtEl>
                                          <p:spTgt spid="1041412"/>
                                        </p:tgtEl>
                                        <p:attrNameLst>
                                          <p:attrName>style.visibility</p:attrName>
                                        </p:attrNameLst>
                                      </p:cBhvr>
                                      <p:to>
                                        <p:strVal val="visible"/>
                                      </p:to>
                                    </p:set>
                                  </p:childTnLst>
                                </p:cTn>
                              </p:par>
                              <p:par>
                                <p:cTn id="22" presetID="1" presetClass="entr" presetSubtype="0" fill="hold" nodeType="withEffect">
                                  <p:stCondLst>
                                    <p:cond delay="0"/>
                                  </p:stCondLst>
                                  <p:childTnLst>
                                    <p:set>
                                      <p:cBhvr>
                                        <p:cTn id="23" dur="1" fill="hold">
                                          <p:stCondLst>
                                            <p:cond delay="0"/>
                                          </p:stCondLst>
                                        </p:cTn>
                                        <p:tgtEl>
                                          <p:spTgt spid="1041413"/>
                                        </p:tgtEl>
                                        <p:attrNameLst>
                                          <p:attrName>style.visibility</p:attrName>
                                        </p:attrNameLst>
                                      </p:cBhvr>
                                      <p:to>
                                        <p:strVal val="visible"/>
                                      </p:to>
                                    </p:set>
                                  </p:childTnLst>
                                </p:cTn>
                              </p:par>
                              <p:par>
                                <p:cTn id="24" presetID="1" presetClass="entr" presetSubtype="0" fill="hold" grpId="0" nodeType="withEffect">
                                  <p:stCondLst>
                                    <p:cond delay="0"/>
                                  </p:stCondLst>
                                  <p:childTnLst>
                                    <p:set>
                                      <p:cBhvr>
                                        <p:cTn id="25" dur="1" fill="hold">
                                          <p:stCondLst>
                                            <p:cond delay="0"/>
                                          </p:stCondLst>
                                        </p:cTn>
                                        <p:tgtEl>
                                          <p:spTgt spid="16"/>
                                        </p:tgtEl>
                                        <p:attrNameLst>
                                          <p:attrName>style.visibility</p:attrName>
                                        </p:attrNameLst>
                                      </p:cBhvr>
                                      <p:to>
                                        <p:strVal val="visible"/>
                                      </p:to>
                                    </p:set>
                                  </p:childTnLst>
                                </p:cTn>
                              </p:par>
                              <p:par>
                                <p:cTn id="26" presetID="1" presetClass="entr" presetSubtype="0" fill="hold" grpId="0" nodeType="withEffect">
                                  <p:stCondLst>
                                    <p:cond delay="0"/>
                                  </p:stCondLst>
                                  <p:childTnLst>
                                    <p:set>
                                      <p:cBhvr>
                                        <p:cTn id="27" dur="1" fill="hold">
                                          <p:stCondLst>
                                            <p:cond delay="0"/>
                                          </p:stCondLst>
                                        </p:cTn>
                                        <p:tgtEl>
                                          <p:spTgt spid="18"/>
                                        </p:tgtEl>
                                        <p:attrNameLst>
                                          <p:attrName>style.visibility</p:attrName>
                                        </p:attrNameLst>
                                      </p:cBhvr>
                                      <p:to>
                                        <p:strVal val="visible"/>
                                      </p:to>
                                    </p:set>
                                  </p:childTnLst>
                                </p:cTn>
                              </p:par>
                              <p:par>
                                <p:cTn id="28" presetID="1" presetClass="entr" presetSubtype="0" fill="hold" grpId="0" nodeType="withEffect">
                                  <p:stCondLst>
                                    <p:cond delay="0"/>
                                  </p:stCondLst>
                                  <p:childTnLst>
                                    <p:set>
                                      <p:cBhvr>
                                        <p:cTn id="29" dur="1" fill="hold">
                                          <p:stCondLst>
                                            <p:cond delay="0"/>
                                          </p:stCondLst>
                                        </p:cTn>
                                        <p:tgtEl>
                                          <p:spTgt spid="29"/>
                                        </p:tgtEl>
                                        <p:attrNameLst>
                                          <p:attrName>style.visibility</p:attrName>
                                        </p:attrNameLst>
                                      </p:cBhvr>
                                      <p:to>
                                        <p:strVal val="visible"/>
                                      </p:to>
                                    </p:set>
                                  </p:childTnLst>
                                </p:cTn>
                              </p:par>
                              <p:par>
                                <p:cTn id="30" presetID="1" presetClass="entr" presetSubtype="0" fill="hold" nodeType="withEffect">
                                  <p:stCondLst>
                                    <p:cond delay="0"/>
                                  </p:stCondLst>
                                  <p:childTnLst>
                                    <p:set>
                                      <p:cBhvr>
                                        <p:cTn id="31" dur="1" fill="hold">
                                          <p:stCondLst>
                                            <p:cond delay="0"/>
                                          </p:stCondLst>
                                        </p:cTn>
                                        <p:tgtEl>
                                          <p:spTgt spid="21"/>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p:bldP spid="18" grpId="0"/>
      <p:bldP spid="26" grpId="0"/>
      <p:bldP spid="29" grpId="0" animBg="1"/>
      <p:bldP spid="31"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8C8B7D02-A2F8-4A04-B6F4-41B54B7D674E}"/>
              </a:ext>
            </a:extLst>
          </p:cNvPr>
          <p:cNvPicPr>
            <a:picLocks noChangeAspect="1"/>
          </p:cNvPicPr>
          <p:nvPr/>
        </p:nvPicPr>
        <p:blipFill>
          <a:blip r:embed="rId2"/>
          <a:stretch>
            <a:fillRect/>
          </a:stretch>
        </p:blipFill>
        <p:spPr>
          <a:xfrm>
            <a:off x="633952" y="990600"/>
            <a:ext cx="7723695" cy="4743356"/>
          </a:xfrm>
          <a:prstGeom prst="rect">
            <a:avLst/>
          </a:prstGeom>
        </p:spPr>
      </p:pic>
      <p:sp>
        <p:nvSpPr>
          <p:cNvPr id="3" name="标题 1">
            <a:extLst>
              <a:ext uri="{FF2B5EF4-FFF2-40B4-BE49-F238E27FC236}">
                <a16:creationId xmlns:a16="http://schemas.microsoft.com/office/drawing/2014/main" id="{4A1BA15D-DF5D-4F26-A165-19BBCD7944DD}"/>
              </a:ext>
            </a:extLst>
          </p:cNvPr>
          <p:cNvSpPr txBox="1">
            <a:spLocks/>
          </p:cNvSpPr>
          <p:nvPr/>
        </p:nvSpPr>
        <p:spPr bwMode="auto">
          <a:xfrm>
            <a:off x="381000" y="228600"/>
            <a:ext cx="8229600" cy="838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0" i="0" u="none" strike="noStrike" kern="0" cap="none" spc="0" normalizeH="0" baseline="0" noProof="0" dirty="0">
                <a:ln>
                  <a:noFill/>
                </a:ln>
                <a:solidFill>
                  <a:srgbClr val="006633"/>
                </a:solidFill>
                <a:effectLst/>
                <a:uLnTx/>
                <a:uFillTx/>
                <a:latin typeface="Garamond"/>
                <a:ea typeface="宋体"/>
                <a:cs typeface="Arial" charset="0"/>
              </a:rPr>
              <a:t>Various water clusters</a:t>
            </a:r>
            <a:endParaRPr kumimoji="0" lang="zh-CN" altLang="en-US" sz="3200" b="0" i="0" u="none" strike="noStrike" kern="0" cap="none" spc="0" normalizeH="0" baseline="0" noProof="0" dirty="0">
              <a:ln>
                <a:noFill/>
              </a:ln>
              <a:solidFill>
                <a:srgbClr val="006633"/>
              </a:solidFill>
              <a:effectLst/>
              <a:uLnTx/>
              <a:uFillTx/>
              <a:latin typeface="Garamond"/>
              <a:ea typeface="宋体"/>
              <a:cs typeface="Arial" charset="0"/>
            </a:endParaRPr>
          </a:p>
        </p:txBody>
      </p:sp>
      <p:sp>
        <p:nvSpPr>
          <p:cNvPr id="4" name="文本框 3">
            <a:extLst>
              <a:ext uri="{FF2B5EF4-FFF2-40B4-BE49-F238E27FC236}">
                <a16:creationId xmlns:a16="http://schemas.microsoft.com/office/drawing/2014/main" id="{E0C10982-3098-48AE-AB34-EDAD33C678CD}"/>
              </a:ext>
            </a:extLst>
          </p:cNvPr>
          <p:cNvSpPr txBox="1"/>
          <p:nvPr/>
        </p:nvSpPr>
        <p:spPr>
          <a:xfrm>
            <a:off x="1676400" y="5733956"/>
            <a:ext cx="86914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Dimer</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5" name="文本框 4">
            <a:extLst>
              <a:ext uri="{FF2B5EF4-FFF2-40B4-BE49-F238E27FC236}">
                <a16:creationId xmlns:a16="http://schemas.microsoft.com/office/drawing/2014/main" id="{DC52F971-5953-49B2-9373-DE0C5A553A32}"/>
              </a:ext>
            </a:extLst>
          </p:cNvPr>
          <p:cNvSpPr txBox="1"/>
          <p:nvPr/>
        </p:nvSpPr>
        <p:spPr>
          <a:xfrm>
            <a:off x="4038600" y="5733956"/>
            <a:ext cx="119500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Tetramer</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6" name="文本框 5">
            <a:extLst>
              <a:ext uri="{FF2B5EF4-FFF2-40B4-BE49-F238E27FC236}">
                <a16:creationId xmlns:a16="http://schemas.microsoft.com/office/drawing/2014/main" id="{896BA6CB-61CF-4654-A4F2-E97B0598B2E2}"/>
              </a:ext>
            </a:extLst>
          </p:cNvPr>
          <p:cNvSpPr txBox="1"/>
          <p:nvPr/>
        </p:nvSpPr>
        <p:spPr>
          <a:xfrm>
            <a:off x="6400800" y="5733956"/>
            <a:ext cx="158729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Na</a:t>
            </a:r>
            <a:r>
              <a:rPr kumimoji="0" lang="en-US" altLang="zh-CN" sz="2000" b="0" i="0" u="none" strike="noStrike" kern="1200" cap="none" spc="0" normalizeH="0" baseline="30000" noProof="0" dirty="0">
                <a:ln>
                  <a:noFill/>
                </a:ln>
                <a:solidFill>
                  <a:srgbClr val="000000"/>
                </a:solidFill>
                <a:effectLst/>
                <a:uLnTx/>
                <a:uFillTx/>
                <a:latin typeface="Arial" charset="0"/>
                <a:ea typeface="宋体" charset="-122"/>
                <a:cs typeface="+mn-cs"/>
              </a:rPr>
              <a:t>+</a:t>
            </a:r>
            <a:r>
              <a:rPr kumimoji="0" lang="en-US" altLang="zh-CN" sz="2000" b="0" i="0" u="none" strike="noStrike" kern="1200" cap="none" spc="0" normalizeH="0" baseline="0" noProof="0" dirty="0">
                <a:ln>
                  <a:noFill/>
                </a:ln>
                <a:solidFill>
                  <a:srgbClr val="000000"/>
                </a:solidFill>
                <a:effectLst/>
                <a:uLnTx/>
                <a:uFillTx/>
                <a:latin typeface="Arial" charset="0"/>
                <a:ea typeface="宋体" charset="-122"/>
                <a:cs typeface="+mn-cs"/>
              </a:rPr>
              <a:t> hydrate</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1427403975"/>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67544" y="304800"/>
            <a:ext cx="8229600" cy="1143000"/>
          </a:xfrm>
        </p:spPr>
        <p:txBody>
          <a:bodyPr>
            <a:normAutofit/>
          </a:bodyPr>
          <a:lstStyle/>
          <a:p>
            <a:r>
              <a:rPr lang="en-US" altLang="zh-CN" sz="4000" dirty="0"/>
              <a:t>Ion hydrates</a:t>
            </a:r>
            <a:endParaRPr lang="zh-CN" altLang="en-US" sz="4000" dirty="0"/>
          </a:p>
        </p:txBody>
      </p:sp>
      <p:sp>
        <p:nvSpPr>
          <p:cNvPr id="6" name="Rectangle 3"/>
          <p:cNvSpPr txBox="1">
            <a:spLocks noChangeArrowheads="1"/>
          </p:cNvSpPr>
          <p:nvPr/>
        </p:nvSpPr>
        <p:spPr>
          <a:xfrm>
            <a:off x="576064" y="1052736"/>
            <a:ext cx="8388424" cy="4032448"/>
          </a:xfrm>
          <a:prstGeom prst="rect">
            <a:avLst/>
          </a:prstGeom>
        </p:spPr>
        <p:txBody>
          <a:bodyPr/>
          <a:lstStyle/>
          <a:p>
            <a:pPr marL="742950" marR="0" lvl="1" indent="-28575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3B812F"/>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Highly dynamic</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Multiple </a:t>
            </a:r>
            <a:r>
              <a:rPr kumimoji="0" lang="en-US" altLang="zh-CN" sz="2800" b="0" i="0" u="none" strike="noStrike" kern="1200" cap="none" spc="0" normalizeH="0" baseline="0" noProof="0" dirty="0" err="1">
                <a:ln>
                  <a:noFill/>
                </a:ln>
                <a:solidFill>
                  <a:srgbClr val="000000"/>
                </a:solidFill>
                <a:effectLst/>
                <a:uLnTx/>
                <a:uFillTx/>
                <a:latin typeface="Arial" pitchFamily="34" charset="0"/>
                <a:ea typeface="宋体" charset="-122"/>
                <a:cs typeface="Arial" pitchFamily="34" charset="0"/>
              </a:rPr>
              <a:t>metastable</a:t>
            </a: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 states</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Strong polarization effect</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Delicate interplay between different interactions</a:t>
            </a:r>
          </a:p>
        </p:txBody>
      </p:sp>
      <p:sp>
        <p:nvSpPr>
          <p:cNvPr id="7" name="TextBox 6"/>
          <p:cNvSpPr txBox="1"/>
          <p:nvPr/>
        </p:nvSpPr>
        <p:spPr>
          <a:xfrm>
            <a:off x="1403648" y="5354052"/>
            <a:ext cx="6801862" cy="52322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1" i="0" u="none" strike="noStrike" kern="1200" cap="none" spc="0" normalizeH="0" baseline="0" noProof="0" dirty="0">
                <a:ln>
                  <a:noFill/>
                </a:ln>
                <a:solidFill>
                  <a:srgbClr val="C00000"/>
                </a:solidFill>
                <a:effectLst/>
                <a:uLnTx/>
                <a:uFillTx/>
                <a:latin typeface="Arial" panose="020B0604020202020204" pitchFamily="34" charset="0"/>
                <a:ea typeface="宋体" charset="-122"/>
                <a:cs typeface="Arial" panose="020B0604020202020204" pitchFamily="34" charset="0"/>
              </a:rPr>
              <a:t>Non-invasive detection at atomic scale</a:t>
            </a:r>
            <a:endParaRPr kumimoji="0" lang="zh-CN" altLang="en-US" sz="2800" b="1" i="0" u="none" strike="noStrike" kern="1200" cap="none" spc="0" normalizeH="0" baseline="0" noProof="0" dirty="0">
              <a:ln>
                <a:noFill/>
              </a:ln>
              <a:solidFill>
                <a:srgbClr val="C00000"/>
              </a:solidFill>
              <a:effectLst/>
              <a:uLnTx/>
              <a:uFillTx/>
              <a:latin typeface="Arial" panose="020B0604020202020204" pitchFamily="34" charset="0"/>
              <a:ea typeface="宋体" charset="-122"/>
              <a:cs typeface="Arial" panose="020B0604020202020204" pitchFamily="34" charset="0"/>
            </a:endParaRPr>
          </a:p>
        </p:txBody>
      </p:sp>
      <p:grpSp>
        <p:nvGrpSpPr>
          <p:cNvPr id="2" name="组合 7"/>
          <p:cNvGrpSpPr/>
          <p:nvPr/>
        </p:nvGrpSpPr>
        <p:grpSpPr>
          <a:xfrm>
            <a:off x="5292084" y="1484784"/>
            <a:ext cx="3380261" cy="2232248"/>
            <a:chOff x="1403648" y="1846210"/>
            <a:chExt cx="5620442" cy="3629499"/>
          </a:xfrm>
        </p:grpSpPr>
        <p:pic>
          <p:nvPicPr>
            <p:cNvPr id="9" name="Picture 2" descr="Image result for NaCl dissolution"/>
            <p:cNvPicPr>
              <a:picLocks noChangeAspect="1" noChangeArrowheads="1"/>
            </p:cNvPicPr>
            <p:nvPr/>
          </p:nvPicPr>
          <p:blipFill>
            <a:blip r:embed="rId2" cstate="print">
              <a:extLst>
                <a:ext uri="{28A0092B-C50C-407E-A947-70E740481C1C}">
                  <a14:useLocalDpi xmlns:a14="http://schemas.microsoft.com/office/drawing/2010/main" val="0"/>
                </a:ext>
              </a:extLst>
            </a:blip>
            <a:srcRect l="8168" t="17391" r="7512" b="8696"/>
            <a:stretch>
              <a:fillRect/>
            </a:stretch>
          </p:blipFill>
          <p:spPr bwMode="auto">
            <a:xfrm>
              <a:off x="1900036" y="1846210"/>
              <a:ext cx="5124054" cy="337226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403648" y="5085184"/>
              <a:ext cx="390525" cy="390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sp>
        <p:nvSpPr>
          <p:cNvPr id="3" name="灯片编号占位符 2">
            <a:extLst>
              <a:ext uri="{FF2B5EF4-FFF2-40B4-BE49-F238E27FC236}">
                <a16:creationId xmlns:a16="http://schemas.microsoft.com/office/drawing/2014/main" id="{B628F33D-AEC2-491F-A55F-F9B260F22880}"/>
              </a:ext>
            </a:extLst>
          </p:cNvPr>
          <p:cNvSpPr>
            <a:spLocks noGrp="1"/>
          </p:cNvSpPr>
          <p:nvPr>
            <p:ph type="sldNum" sz="quarter" idx="10"/>
          </p:nvPr>
        </p:nvSpPr>
        <p:spPr/>
        <p:txBody>
          <a:bodyPr/>
          <a:lstStyle/>
          <a:p>
            <a:fld id="{47329A4E-1959-4B2C-B3DA-260D845A3608}" type="slidenum">
              <a:rPr lang="en-US" altLang="zh-CN" smtClean="0"/>
              <a:pPr/>
              <a:t>38</a:t>
            </a:fld>
            <a:endParaRPr lang="en-US" altLang="zh-CN"/>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标题 1"/>
          <p:cNvSpPr>
            <a:spLocks noGrp="1"/>
          </p:cNvSpPr>
          <p:nvPr>
            <p:ph type="title"/>
          </p:nvPr>
        </p:nvSpPr>
        <p:spPr>
          <a:xfrm>
            <a:off x="414366" y="304800"/>
            <a:ext cx="8229600" cy="457200"/>
          </a:xfrm>
        </p:spPr>
        <p:txBody>
          <a:bodyPr/>
          <a:lstStyle/>
          <a:p>
            <a:r>
              <a:rPr lang="en-US" altLang="zh-CN" sz="3200" dirty="0"/>
              <a:t>Preparation of Na</a:t>
            </a:r>
            <a:r>
              <a:rPr lang="en-US" altLang="zh-CN" sz="3200" baseline="30000" dirty="0"/>
              <a:t>+</a:t>
            </a:r>
            <a:r>
              <a:rPr lang="en-US" altLang="zh-CN" sz="3200" dirty="0"/>
              <a:t> hydrates</a:t>
            </a:r>
            <a:endParaRPr lang="zh-CN" altLang="en-US" sz="3200" dirty="0"/>
          </a:p>
        </p:txBody>
      </p:sp>
      <p:sp>
        <p:nvSpPr>
          <p:cNvPr id="7" name="矩形 6"/>
          <p:cNvSpPr/>
          <p:nvPr/>
        </p:nvSpPr>
        <p:spPr>
          <a:xfrm>
            <a:off x="1066804" y="6400800"/>
            <a:ext cx="38395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a:t>
            </a: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a:t>
            </a:r>
            <a:endParaRPr kumimoji="0" lang="zh-CN" altLang="en-US" sz="1800" b="0" i="0" u="none" strike="noStrike" kern="1200" cap="none" spc="0" normalizeH="0" baseline="0" noProof="0" dirty="0">
              <a:ln>
                <a:noFill/>
              </a:ln>
              <a:solidFill>
                <a:srgbClr val="C00000"/>
              </a:solidFill>
              <a:effectLst/>
              <a:uLnTx/>
              <a:uFillTx/>
              <a:latin typeface="黑体" pitchFamily="49" charset="-122"/>
              <a:ea typeface="黑体" pitchFamily="49" charset="-122"/>
              <a:cs typeface="+mn-cs"/>
            </a:endParaRPr>
          </a:p>
        </p:txBody>
      </p:sp>
      <p:pic>
        <p:nvPicPr>
          <p:cNvPr id="8" name="动画6 钠离子水合物的可控制备.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990600" y="1143000"/>
            <a:ext cx="7315200" cy="4686300"/>
          </a:xfrm>
          <a:prstGeom prst="rect">
            <a:avLst/>
          </a:prstGeom>
        </p:spPr>
      </p:pic>
      <p:sp>
        <p:nvSpPr>
          <p:cNvPr id="2" name="灯片编号占位符 1">
            <a:extLst>
              <a:ext uri="{FF2B5EF4-FFF2-40B4-BE49-F238E27FC236}">
                <a16:creationId xmlns:a16="http://schemas.microsoft.com/office/drawing/2014/main" id="{72245C7A-2BEC-4A4E-AECF-7E5B98979C14}"/>
              </a:ext>
            </a:extLst>
          </p:cNvPr>
          <p:cNvSpPr>
            <a:spLocks noGrp="1"/>
          </p:cNvSpPr>
          <p:nvPr>
            <p:ph type="sldNum" sz="quarter" idx="10"/>
          </p:nvPr>
        </p:nvSpPr>
        <p:spPr/>
        <p:txBody>
          <a:bodyPr/>
          <a:lstStyle/>
          <a:p>
            <a:fld id="{47329A4E-1959-4B2C-B3DA-260D845A3608}" type="slidenum">
              <a:rPr lang="en-US" altLang="zh-CN" smtClean="0"/>
              <a:pPr/>
              <a:t>39</a:t>
            </a:fld>
            <a:endParaRPr lang="en-US" altLang="zh-CN"/>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8"/>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8"/>
                                        </p:tgtEl>
                                      </p:cBhvr>
                                    </p:cmd>
                                  </p:childTnLst>
                                </p:cTn>
                              </p:par>
                            </p:childTnLst>
                          </p:cTn>
                        </p:par>
                      </p:childTnLst>
                    </p:cTn>
                  </p:par>
                </p:childTnLst>
              </p:cTn>
              <p:nextCondLst>
                <p:cond evt="onClick" delay="0">
                  <p:tgtEl>
                    <p:spTgt spid="8"/>
                  </p:tgtEl>
                </p:cond>
              </p:nextCondLst>
            </p:seq>
            <p:video>
              <p:cMediaNode>
                <p:cTn id="7" repeatCount="indefinite" fill="hold" display="0">
                  <p:stCondLst>
                    <p:cond delay="indefinite"/>
                  </p:stCondLst>
                  <p:endCondLst>
                    <p:cond evt="onNext" delay="0">
                      <p:tgtEl>
                        <p:sldTgt/>
                      </p:tgtEl>
                    </p:cond>
                    <p:cond evt="onPrev" delay="0">
                      <p:tgtEl>
                        <p:sldTgt/>
                      </p:tgtEl>
                    </p:cond>
                  </p:endCondLst>
                </p:cTn>
                <p:tgtEl>
                  <p:spTgt spid="8"/>
                </p:tgtEl>
              </p:cMediaNode>
            </p:video>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9A60A5FF-4D24-4925-A87E-D768C19B253F}"/>
              </a:ext>
            </a:extLst>
          </p:cNvPr>
          <p:cNvSpPr>
            <a:spLocks noGrp="1"/>
          </p:cNvSpPr>
          <p:nvPr>
            <p:ph type="title"/>
          </p:nvPr>
        </p:nvSpPr>
        <p:spPr/>
        <p:txBody>
          <a:bodyPr/>
          <a:lstStyle/>
          <a:p>
            <a:endParaRPr lang="zh-CN" altLang="en-US"/>
          </a:p>
        </p:txBody>
      </p:sp>
      <p:sp>
        <p:nvSpPr>
          <p:cNvPr id="4" name="灯片编号占位符 3">
            <a:extLst>
              <a:ext uri="{FF2B5EF4-FFF2-40B4-BE49-F238E27FC236}">
                <a16:creationId xmlns:a16="http://schemas.microsoft.com/office/drawing/2014/main" id="{C426460E-A35F-4207-8375-0485948A389E}"/>
              </a:ext>
            </a:extLst>
          </p:cNvPr>
          <p:cNvSpPr>
            <a:spLocks noGrp="1"/>
          </p:cNvSpPr>
          <p:nvPr>
            <p:ph type="sldNum" sz="quarter" idx="10"/>
          </p:nvPr>
        </p:nvSpPr>
        <p:spPr/>
        <p:txBody>
          <a:bodyPr/>
          <a:lstStyle/>
          <a:p>
            <a:fld id="{47329A4E-1959-4B2C-B3DA-260D845A3608}" type="slidenum">
              <a:rPr lang="en-US" altLang="zh-CN" smtClean="0"/>
              <a:pPr/>
              <a:t>4</a:t>
            </a:fld>
            <a:endParaRPr lang="en-US" altLang="zh-CN"/>
          </a:p>
        </p:txBody>
      </p:sp>
      <p:pic>
        <p:nvPicPr>
          <p:cNvPr id="5" name="图片 4">
            <a:extLst>
              <a:ext uri="{FF2B5EF4-FFF2-40B4-BE49-F238E27FC236}">
                <a16:creationId xmlns:a16="http://schemas.microsoft.com/office/drawing/2014/main" id="{50E42FF7-0659-4BB8-A644-4AC31BB8BBD1}"/>
              </a:ext>
            </a:extLst>
          </p:cNvPr>
          <p:cNvPicPr>
            <a:picLocks noChangeAspect="1"/>
          </p:cNvPicPr>
          <p:nvPr/>
        </p:nvPicPr>
        <p:blipFill rotWithShape="1">
          <a:blip r:embed="rId2"/>
          <a:srcRect b="37276"/>
          <a:stretch/>
        </p:blipFill>
        <p:spPr>
          <a:xfrm>
            <a:off x="500162" y="65945"/>
            <a:ext cx="8143676" cy="2270257"/>
          </a:xfrm>
          <a:prstGeom prst="rect">
            <a:avLst/>
          </a:prstGeom>
        </p:spPr>
      </p:pic>
      <p:sp>
        <p:nvSpPr>
          <p:cNvPr id="7" name="矩形 6">
            <a:extLst>
              <a:ext uri="{FF2B5EF4-FFF2-40B4-BE49-F238E27FC236}">
                <a16:creationId xmlns:a16="http://schemas.microsoft.com/office/drawing/2014/main" id="{D76CE97B-7573-4609-A33B-8907E3A8F837}"/>
              </a:ext>
            </a:extLst>
          </p:cNvPr>
          <p:cNvSpPr/>
          <p:nvPr/>
        </p:nvSpPr>
        <p:spPr>
          <a:xfrm>
            <a:off x="1066800" y="6415581"/>
            <a:ext cx="3228769" cy="338554"/>
          </a:xfrm>
          <a:prstGeom prst="rect">
            <a:avLst/>
          </a:prstGeom>
        </p:spPr>
        <p:txBody>
          <a:bodyPr wrap="none">
            <a:spAutoFit/>
          </a:bodyPr>
          <a:lstStyle/>
          <a:p>
            <a:r>
              <a:rPr lang="en-US" altLang="zh-CN" sz="1600" dirty="0"/>
              <a:t> ‎Cited by </a:t>
            </a:r>
            <a:r>
              <a:rPr lang="en-US" altLang="zh-CN" sz="1600" dirty="0">
                <a:solidFill>
                  <a:srgbClr val="FF0000"/>
                </a:solidFill>
              </a:rPr>
              <a:t>20358</a:t>
            </a:r>
            <a:r>
              <a:rPr lang="en-US" altLang="zh-CN" sz="1600" dirty="0"/>
              <a:t> (Google Scholar)</a:t>
            </a:r>
            <a:endParaRPr lang="zh-CN" altLang="en-US" sz="1600" dirty="0"/>
          </a:p>
        </p:txBody>
      </p:sp>
      <p:pic>
        <p:nvPicPr>
          <p:cNvPr id="8" name="图片 7">
            <a:extLst>
              <a:ext uri="{FF2B5EF4-FFF2-40B4-BE49-F238E27FC236}">
                <a16:creationId xmlns:a16="http://schemas.microsoft.com/office/drawing/2014/main" id="{9114B5D4-1463-4CAB-820F-E9962F090BE6}"/>
              </a:ext>
            </a:extLst>
          </p:cNvPr>
          <p:cNvPicPr>
            <a:picLocks noChangeAspect="1"/>
          </p:cNvPicPr>
          <p:nvPr/>
        </p:nvPicPr>
        <p:blipFill>
          <a:blip r:embed="rId3"/>
          <a:stretch>
            <a:fillRect/>
          </a:stretch>
        </p:blipFill>
        <p:spPr>
          <a:xfrm>
            <a:off x="645842" y="2336202"/>
            <a:ext cx="4698979" cy="3005597"/>
          </a:xfrm>
          <a:prstGeom prst="rect">
            <a:avLst/>
          </a:prstGeom>
        </p:spPr>
      </p:pic>
      <p:pic>
        <p:nvPicPr>
          <p:cNvPr id="9" name="图片 8">
            <a:extLst>
              <a:ext uri="{FF2B5EF4-FFF2-40B4-BE49-F238E27FC236}">
                <a16:creationId xmlns:a16="http://schemas.microsoft.com/office/drawing/2014/main" id="{6B67FFF1-D6F7-4306-B49C-C19C3A132A57}"/>
              </a:ext>
            </a:extLst>
          </p:cNvPr>
          <p:cNvPicPr>
            <a:picLocks noChangeAspect="1"/>
          </p:cNvPicPr>
          <p:nvPr/>
        </p:nvPicPr>
        <p:blipFill rotWithShape="1">
          <a:blip r:embed="rId4"/>
          <a:srcRect b="19755"/>
          <a:stretch/>
        </p:blipFill>
        <p:spPr>
          <a:xfrm>
            <a:off x="5492175" y="2245086"/>
            <a:ext cx="2753702" cy="3079988"/>
          </a:xfrm>
          <a:prstGeom prst="rect">
            <a:avLst/>
          </a:prstGeom>
        </p:spPr>
      </p:pic>
      <p:sp>
        <p:nvSpPr>
          <p:cNvPr id="10" name="矩形 9">
            <a:extLst>
              <a:ext uri="{FF2B5EF4-FFF2-40B4-BE49-F238E27FC236}">
                <a16:creationId xmlns:a16="http://schemas.microsoft.com/office/drawing/2014/main" id="{AD563F8D-FC7D-4E76-8EA9-7F49F2AB8465}"/>
              </a:ext>
            </a:extLst>
          </p:cNvPr>
          <p:cNvSpPr/>
          <p:nvPr/>
        </p:nvSpPr>
        <p:spPr>
          <a:xfrm>
            <a:off x="1360780" y="5868092"/>
            <a:ext cx="6781800" cy="338554"/>
          </a:xfrm>
          <a:prstGeom prst="rect">
            <a:avLst/>
          </a:prstGeom>
        </p:spPr>
        <p:txBody>
          <a:bodyPr wrap="square">
            <a:spAutoFit/>
          </a:bodyPr>
          <a:lstStyle/>
          <a:p>
            <a:r>
              <a:rPr lang="en-US" altLang="zh-CN" sz="1600" b="1" dirty="0">
                <a:solidFill>
                  <a:srgbClr val="FF0000"/>
                </a:solidFill>
              </a:rPr>
              <a:t>A lateral resolution of 30 Å and a vertical resolution of less than 1 Å</a:t>
            </a:r>
            <a:endParaRPr lang="zh-CN" altLang="en-US" sz="1600" b="1" dirty="0">
              <a:solidFill>
                <a:srgbClr val="FF0000"/>
              </a:solidFill>
            </a:endParaRPr>
          </a:p>
        </p:txBody>
      </p:sp>
      <p:sp>
        <p:nvSpPr>
          <p:cNvPr id="11" name="文本框 10">
            <a:extLst>
              <a:ext uri="{FF2B5EF4-FFF2-40B4-BE49-F238E27FC236}">
                <a16:creationId xmlns:a16="http://schemas.microsoft.com/office/drawing/2014/main" id="{56CB6E34-EF14-444B-BC9A-F7CF3F624331}"/>
              </a:ext>
            </a:extLst>
          </p:cNvPr>
          <p:cNvSpPr txBox="1"/>
          <p:nvPr/>
        </p:nvSpPr>
        <p:spPr>
          <a:xfrm>
            <a:off x="5870783" y="5443882"/>
            <a:ext cx="2058449" cy="338554"/>
          </a:xfrm>
          <a:prstGeom prst="rect">
            <a:avLst/>
          </a:prstGeom>
          <a:noFill/>
        </p:spPr>
        <p:txBody>
          <a:bodyPr wrap="none" rtlCol="0">
            <a:spAutoFit/>
          </a:bodyPr>
          <a:lstStyle/>
          <a:p>
            <a:r>
              <a:rPr lang="en-US" altLang="zh-CN" sz="1600" dirty="0"/>
              <a:t>AFM traces on Al</a:t>
            </a:r>
            <a:r>
              <a:rPr lang="en-US" altLang="zh-CN" sz="1600" baseline="-25000" dirty="0"/>
              <a:t>2</a:t>
            </a:r>
            <a:r>
              <a:rPr lang="en-US" altLang="zh-CN" sz="1600" dirty="0"/>
              <a:t>O</a:t>
            </a:r>
            <a:r>
              <a:rPr lang="en-US" altLang="zh-CN" sz="1600" baseline="-25000" dirty="0"/>
              <a:t>3</a:t>
            </a:r>
            <a:endParaRPr lang="zh-CN" altLang="en-US" sz="1600" baseline="-25000" dirty="0"/>
          </a:p>
        </p:txBody>
      </p:sp>
    </p:spTree>
    <p:extLst>
      <p:ext uri="{BB962C8B-B14F-4D97-AF65-F5344CB8AC3E}">
        <p14:creationId xmlns:p14="http://schemas.microsoft.com/office/powerpoint/2010/main" val="197137645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6553200" cy="609600"/>
          </a:xfrm>
        </p:spPr>
        <p:txBody>
          <a:bodyPr/>
          <a:lstStyle/>
          <a:p>
            <a:r>
              <a:rPr lang="en-US" altLang="zh-CN" sz="2800" dirty="0"/>
              <a:t>STM/AFM images of Na</a:t>
            </a:r>
            <a:r>
              <a:rPr lang="en-US" altLang="zh-CN" sz="2800" baseline="30000" dirty="0"/>
              <a:t>+</a:t>
            </a:r>
            <a:r>
              <a:rPr lang="en-US" altLang="zh-CN" sz="2800" dirty="0"/>
              <a:t> hydrates</a:t>
            </a:r>
            <a:endParaRPr lang="zh-CN" altLang="en-US" sz="2800" dirty="0"/>
          </a:p>
        </p:txBody>
      </p:sp>
      <p:pic>
        <p:nvPicPr>
          <p:cNvPr id="2050"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506963" y="908720"/>
            <a:ext cx="5334347" cy="553680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TextBox 4"/>
          <p:cNvSpPr txBox="1"/>
          <p:nvPr/>
        </p:nvSpPr>
        <p:spPr>
          <a:xfrm>
            <a:off x="1066804" y="1475492"/>
            <a:ext cx="1170513"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6" name="TextBox 5"/>
          <p:cNvSpPr txBox="1"/>
          <p:nvPr/>
        </p:nvSpPr>
        <p:spPr>
          <a:xfrm>
            <a:off x="1066800" y="2555612"/>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2H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7" name="TextBox 6"/>
          <p:cNvSpPr txBox="1"/>
          <p:nvPr/>
        </p:nvSpPr>
        <p:spPr>
          <a:xfrm>
            <a:off x="1066800" y="3573016"/>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3H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8" name="TextBox 7"/>
          <p:cNvSpPr txBox="1"/>
          <p:nvPr/>
        </p:nvSpPr>
        <p:spPr>
          <a:xfrm>
            <a:off x="1066800" y="4643844"/>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4H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9" name="TextBox 8"/>
          <p:cNvSpPr txBox="1"/>
          <p:nvPr/>
        </p:nvSpPr>
        <p:spPr>
          <a:xfrm>
            <a:off x="1066800" y="5723964"/>
            <a:ext cx="1284326" cy="338554"/>
          </a:xfrm>
          <a:prstGeom prst="rect">
            <a:avLst/>
          </a:prstGeom>
          <a:solidFill>
            <a:schemeClr val="accent4">
              <a:alpha val="50000"/>
            </a:schemeClr>
          </a:solidFill>
          <a:ln>
            <a:noFill/>
          </a:ln>
        </p:spPr>
        <p:style>
          <a:lnRef idx="0">
            <a:scrgbClr r="0" g="0" b="0"/>
          </a:lnRef>
          <a:fillRef idx="0">
            <a:scrgbClr r="0" g="0" b="0"/>
          </a:fillRef>
          <a:effectRef idx="0">
            <a:scrgbClr r="0" g="0" b="0"/>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rPr>
              <a:t>Na</a:t>
            </a:r>
            <a:r>
              <a:rPr kumimoji="0" lang="en-US" altLang="zh-CN" sz="1600" b="0" i="0" u="none" strike="noStrike" kern="1200" cap="none" spc="0" normalizeH="0" baseline="30000" noProof="0" dirty="0">
                <a:ln>
                  <a:noFill/>
                </a:ln>
                <a:solidFill>
                  <a:srgbClr val="FFFFFF"/>
                </a:solidFill>
                <a:effectLst/>
                <a:uLnTx/>
                <a:uFillTx/>
                <a:latin typeface="Arial" pitchFamily="34" charset="0"/>
                <a:ea typeface="宋体"/>
                <a:cs typeface="Arial" pitchFamily="34" charset="0"/>
              </a:rPr>
              <a:t>+</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 5H</a:t>
            </a:r>
            <a:r>
              <a:rPr kumimoji="0" lang="en-US" altLang="zh-CN" sz="1600" b="0" i="0" u="none" strike="noStrike" kern="1200" cap="none" spc="0" normalizeH="0" baseline="-25000" noProof="0" dirty="0">
                <a:ln>
                  <a:noFill/>
                </a:ln>
                <a:solidFill>
                  <a:srgbClr val="FFFFFF"/>
                </a:solidFill>
                <a:effectLst/>
                <a:uLnTx/>
                <a:uFillTx/>
                <a:latin typeface="Arial" pitchFamily="34" charset="0"/>
                <a:ea typeface="宋体"/>
                <a:cs typeface="Arial" pitchFamily="34" charset="0"/>
                <a:sym typeface="Symbol"/>
              </a:rPr>
              <a:t>2</a:t>
            </a:r>
            <a:r>
              <a:rPr kumimoji="0" lang="en-US" altLang="zh-CN"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sym typeface="Symbol"/>
              </a:rPr>
              <a:t>O </a:t>
            </a:r>
            <a:endParaRPr kumimoji="0" lang="zh-CN" altLang="en-US" sz="1600" b="0" i="0" u="none" strike="noStrike" kern="1200" cap="none" spc="0" normalizeH="0" baseline="0" noProof="0" dirty="0">
              <a:ln>
                <a:noFill/>
              </a:ln>
              <a:solidFill>
                <a:srgbClr val="FFFFFF"/>
              </a:solidFill>
              <a:effectLst/>
              <a:uLnTx/>
              <a:uFillTx/>
              <a:latin typeface="Arial" pitchFamily="34" charset="0"/>
              <a:ea typeface="宋体"/>
              <a:cs typeface="Arial" pitchFamily="34" charset="0"/>
            </a:endParaRPr>
          </a:p>
        </p:txBody>
      </p:sp>
      <p:sp>
        <p:nvSpPr>
          <p:cNvPr id="12" name="矩形 11"/>
          <p:cNvSpPr/>
          <p:nvPr/>
        </p:nvSpPr>
        <p:spPr>
          <a:xfrm>
            <a:off x="1071816" y="6400800"/>
            <a:ext cx="383951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a:t>
            </a: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a:t>
            </a:r>
            <a:endParaRPr kumimoji="0" lang="zh-CN" altLang="en-US" sz="1800" b="0" i="0" u="none" strike="noStrike" kern="1200" cap="none" spc="0" normalizeH="0" baseline="0" noProof="0" dirty="0">
              <a:ln>
                <a:noFill/>
              </a:ln>
              <a:solidFill>
                <a:srgbClr val="C00000"/>
              </a:solidFill>
              <a:effectLst/>
              <a:uLnTx/>
              <a:uFillTx/>
              <a:latin typeface="Arial"/>
              <a:ea typeface="等线" panose="02010600030101010101" pitchFamily="2" charset="-122"/>
              <a:cs typeface="+mn-cs"/>
            </a:endParaRPr>
          </a:p>
        </p:txBody>
      </p:sp>
      <p:sp>
        <p:nvSpPr>
          <p:cNvPr id="3" name="灯片编号占位符 2">
            <a:extLst>
              <a:ext uri="{FF2B5EF4-FFF2-40B4-BE49-F238E27FC236}">
                <a16:creationId xmlns:a16="http://schemas.microsoft.com/office/drawing/2014/main" id="{7C1FAD4E-539F-4B03-8739-85AFD71751A2}"/>
              </a:ext>
            </a:extLst>
          </p:cNvPr>
          <p:cNvSpPr>
            <a:spLocks noGrp="1"/>
          </p:cNvSpPr>
          <p:nvPr>
            <p:ph type="sldNum" sz="quarter" idx="12"/>
          </p:nvPr>
        </p:nvSpPr>
        <p:spPr/>
        <p:txBody>
          <a:bodyPr/>
          <a:lstStyle/>
          <a:p>
            <a:fld id="{0C913308-F349-4B6D-A68A-DD1791B4A57B}" type="slidenum">
              <a:rPr lang="zh-CN" altLang="en-US" smtClean="0"/>
              <a:pPr/>
              <a:t>40</a:t>
            </a:fld>
            <a:endParaRPr lang="zh-CN" altLang="en-US" dirty="0"/>
          </a:p>
        </p:txBody>
      </p:sp>
    </p:spTree>
    <p:extLst>
      <p:ext uri="{BB962C8B-B14F-4D97-AF65-F5344CB8AC3E}">
        <p14:creationId xmlns:p14="http://schemas.microsoft.com/office/powerpoint/2010/main" val="315326436"/>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5410200" cy="838200"/>
          </a:xfrm>
        </p:spPr>
        <p:txBody>
          <a:bodyPr/>
          <a:lstStyle/>
          <a:p>
            <a:r>
              <a:rPr lang="en-US" altLang="zh-CN" sz="3200" dirty="0"/>
              <a:t>Tip-induced diffusion dynamics</a:t>
            </a:r>
            <a:endParaRPr lang="zh-CN" altLang="en-US" sz="3200" dirty="0"/>
          </a:p>
        </p:txBody>
      </p:sp>
      <p:pic>
        <p:nvPicPr>
          <p:cNvPr id="3074"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95536" y="1052736"/>
            <a:ext cx="3870354" cy="22931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nvGrpSpPr>
          <p:cNvPr id="3" name="组合 4"/>
          <p:cNvGrpSpPr/>
          <p:nvPr/>
        </p:nvGrpSpPr>
        <p:grpSpPr>
          <a:xfrm>
            <a:off x="395536" y="3645028"/>
            <a:ext cx="3888432" cy="2315541"/>
            <a:chOff x="2271040" y="3587558"/>
            <a:chExt cx="4530226" cy="2697726"/>
          </a:xfrm>
        </p:grpSpPr>
        <p:pic>
          <p:nvPicPr>
            <p:cNvPr id="307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328798" y="3687638"/>
              <a:ext cx="4472468" cy="259764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2271040" y="3587558"/>
              <a:ext cx="295275" cy="3143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grpSp>
      <p:pic>
        <p:nvPicPr>
          <p:cNvPr id="8"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4572000" y="1844824"/>
            <a:ext cx="4142746" cy="316835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9" name="TextBox 8"/>
          <p:cNvSpPr txBox="1"/>
          <p:nvPr/>
        </p:nvSpPr>
        <p:spPr>
          <a:xfrm>
            <a:off x="4716020" y="5373216"/>
            <a:ext cx="44149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Na</a:t>
            </a:r>
            <a:r>
              <a:rPr kumimoji="0" lang="en-US" altLang="zh-CN" sz="1800" b="0" i="0" u="none" strike="noStrike" kern="1200" cap="none" spc="0" normalizeH="0" baseline="30000" noProof="0" dirty="0">
                <a:ln>
                  <a:noFill/>
                </a:ln>
                <a:solidFill>
                  <a:srgbClr val="000000"/>
                </a:solidFill>
                <a:effectLst/>
                <a:uLnTx/>
                <a:uFillTx/>
                <a:latin typeface="Arial" pitchFamily="34" charset="0"/>
                <a:ea typeface="宋体" charset="-122"/>
                <a:cs typeface="Arial" pitchFamily="34" charset="0"/>
              </a:rPr>
              <a:t>+</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3H</a:t>
            </a:r>
            <a:r>
              <a:rPr kumimoji="0" lang="en-US" altLang="zh-CN" sz="1800" b="0" i="0" u="none" strike="noStrike" kern="1200" cap="none" spc="0" normalizeH="0" baseline="-25000" noProof="0" dirty="0">
                <a:ln>
                  <a:noFill/>
                </a:ln>
                <a:solidFill>
                  <a:srgbClr val="000000"/>
                </a:solidFill>
                <a:effectLst/>
                <a:uLnTx/>
                <a:uFillTx/>
                <a:latin typeface="Arial" pitchFamily="34" charset="0"/>
                <a:ea typeface="宋体" charset="-122"/>
                <a:cs typeface="Arial" pitchFamily="34" charset="0"/>
                <a:sym typeface="Symbol"/>
              </a:rPr>
              <a:t>2</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O has exceptionally high mobility</a:t>
            </a:r>
            <a:endParaRPr kumimoji="0" lang="zh-CN" altLang="en-US"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0" name="TextBox 9"/>
          <p:cNvSpPr txBox="1"/>
          <p:nvPr/>
        </p:nvSpPr>
        <p:spPr>
          <a:xfrm>
            <a:off x="5652124" y="5877272"/>
            <a:ext cx="239905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rPr>
              <a:t>Magic-number effect !</a:t>
            </a:r>
            <a:endParaRPr kumimoji="0" lang="zh-CN" altLang="en-US"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endParaRPr>
          </a:p>
        </p:txBody>
      </p:sp>
      <p:sp>
        <p:nvSpPr>
          <p:cNvPr id="11" name="矩形 10"/>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175C72FB-4EBB-4A08-96EB-833D21D19E16}"/>
              </a:ext>
            </a:extLst>
          </p:cNvPr>
          <p:cNvSpPr>
            <a:spLocks noGrp="1"/>
          </p:cNvSpPr>
          <p:nvPr>
            <p:ph type="sldNum" sz="quarter" idx="12"/>
          </p:nvPr>
        </p:nvSpPr>
        <p:spPr/>
        <p:txBody>
          <a:bodyPr/>
          <a:lstStyle/>
          <a:p>
            <a:fld id="{0C913308-F349-4B6D-A68A-DD1791B4A57B}" type="slidenum">
              <a:rPr lang="zh-CN" altLang="en-US" smtClean="0"/>
              <a:pPr/>
              <a:t>41</a:t>
            </a:fld>
            <a:endParaRPr lang="zh-CN" altLang="en-US" dirty="0"/>
          </a:p>
        </p:txBody>
      </p:sp>
    </p:spTree>
    <p:extLst>
      <p:ext uri="{BB962C8B-B14F-4D97-AF65-F5344CB8AC3E}">
        <p14:creationId xmlns:p14="http://schemas.microsoft.com/office/powerpoint/2010/main" val="269419932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idx="4294967295"/>
          </p:nvPr>
        </p:nvSpPr>
        <p:spPr>
          <a:xfrm>
            <a:off x="457200" y="304800"/>
            <a:ext cx="6101850" cy="708248"/>
          </a:xfrm>
        </p:spPr>
        <p:txBody>
          <a:bodyPr/>
          <a:lstStyle/>
          <a:p>
            <a:r>
              <a:rPr lang="en-US" altLang="zh-CN" sz="3200" dirty="0"/>
              <a:t>Diffusion of the Na</a:t>
            </a:r>
            <a:r>
              <a:rPr lang="en-US" altLang="zh-CN" sz="3200" baseline="30000" dirty="0"/>
              <a:t>+</a:t>
            </a:r>
            <a:r>
              <a:rPr lang="en-US" altLang="zh-CN" sz="3200" dirty="0"/>
              <a:t> hydrates </a:t>
            </a:r>
            <a:endParaRPr lang="zh-CN" altLang="en-US" sz="3200" dirty="0"/>
          </a:p>
        </p:txBody>
      </p:sp>
      <p:sp>
        <p:nvSpPr>
          <p:cNvPr id="8" name="TextBox 7"/>
          <p:cNvSpPr txBox="1"/>
          <p:nvPr/>
        </p:nvSpPr>
        <p:spPr>
          <a:xfrm>
            <a:off x="6019800" y="1085910"/>
            <a:ext cx="1917704"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Diffusivity (MD)</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0" name="矩形 9"/>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9" name="Picture 1"/>
          <p:cNvPicPr>
            <a:picLocks noChangeAspect="1" noChangeArrowheads="1"/>
          </p:cNvPicPr>
          <p:nvPr/>
        </p:nvPicPr>
        <p:blipFill>
          <a:blip r:embed="rId2" cstate="print"/>
          <a:srcRect/>
          <a:stretch>
            <a:fillRect/>
          </a:stretch>
        </p:blipFill>
        <p:spPr bwMode="auto">
          <a:xfrm>
            <a:off x="4876800" y="1543114"/>
            <a:ext cx="4038600" cy="3765311"/>
          </a:xfrm>
          <a:prstGeom prst="rect">
            <a:avLst/>
          </a:prstGeom>
          <a:noFill/>
          <a:ln w="9525">
            <a:noFill/>
            <a:miter lim="800000"/>
            <a:headEnd/>
            <a:tailEnd/>
          </a:ln>
        </p:spPr>
      </p:pic>
      <p:pic>
        <p:nvPicPr>
          <p:cNvPr id="935937" name="Picture 1"/>
          <p:cNvPicPr>
            <a:picLocks noChangeAspect="1" noChangeArrowheads="1"/>
          </p:cNvPicPr>
          <p:nvPr/>
        </p:nvPicPr>
        <p:blipFill>
          <a:blip r:embed="rId3" cstate="print"/>
          <a:srcRect/>
          <a:stretch>
            <a:fillRect/>
          </a:stretch>
        </p:blipFill>
        <p:spPr bwMode="auto">
          <a:xfrm>
            <a:off x="533404" y="1314510"/>
            <a:ext cx="3857417" cy="4038600"/>
          </a:xfrm>
          <a:prstGeom prst="rect">
            <a:avLst/>
          </a:prstGeom>
          <a:noFill/>
          <a:ln w="9525">
            <a:noFill/>
            <a:miter lim="800000"/>
            <a:headEnd/>
            <a:tailEnd/>
          </a:ln>
        </p:spPr>
      </p:pic>
      <p:sp>
        <p:nvSpPr>
          <p:cNvPr id="11" name="TextBox 10"/>
          <p:cNvSpPr txBox="1"/>
          <p:nvPr/>
        </p:nvSpPr>
        <p:spPr>
          <a:xfrm>
            <a:off x="1447804" y="1066800"/>
            <a:ext cx="2730427"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Diffusion barrier (DFT)</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2" name="TextBox 11"/>
          <p:cNvSpPr txBox="1"/>
          <p:nvPr/>
        </p:nvSpPr>
        <p:spPr>
          <a:xfrm>
            <a:off x="2819404" y="5486400"/>
            <a:ext cx="4414991"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Na</a:t>
            </a:r>
            <a:r>
              <a:rPr kumimoji="0" lang="en-US" altLang="zh-CN" sz="1800" b="0" i="0" u="none" strike="noStrike" kern="1200" cap="none" spc="0" normalizeH="0" baseline="30000" noProof="0" dirty="0">
                <a:ln>
                  <a:noFill/>
                </a:ln>
                <a:solidFill>
                  <a:srgbClr val="000000"/>
                </a:solidFill>
                <a:effectLst/>
                <a:uLnTx/>
                <a:uFillTx/>
                <a:latin typeface="Arial" pitchFamily="34" charset="0"/>
                <a:ea typeface="宋体" charset="-122"/>
                <a:cs typeface="Arial" pitchFamily="34" charset="0"/>
              </a:rPr>
              <a:t>+</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3H</a:t>
            </a:r>
            <a:r>
              <a:rPr kumimoji="0" lang="en-US" altLang="zh-CN" sz="1800" b="0" i="0" u="none" strike="noStrike" kern="1200" cap="none" spc="0" normalizeH="0" baseline="-25000" noProof="0" dirty="0">
                <a:ln>
                  <a:noFill/>
                </a:ln>
                <a:solidFill>
                  <a:srgbClr val="000000"/>
                </a:solidFill>
                <a:effectLst/>
                <a:uLnTx/>
                <a:uFillTx/>
                <a:latin typeface="Arial" pitchFamily="34" charset="0"/>
                <a:ea typeface="宋体" charset="-122"/>
                <a:cs typeface="Arial" pitchFamily="34" charset="0"/>
                <a:sym typeface="Symbol"/>
              </a:rPr>
              <a:t>2</a:t>
            </a:r>
            <a:r>
              <a:rPr kumimoji="0" lang="en-US" altLang="zh-CN"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sym typeface="Symbol"/>
              </a:rPr>
              <a:t>O has exceptionally high mobility</a:t>
            </a:r>
            <a:endParaRPr kumimoji="0" lang="zh-CN" altLang="en-US" sz="1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13" name="TextBox 12"/>
          <p:cNvSpPr txBox="1"/>
          <p:nvPr/>
        </p:nvSpPr>
        <p:spPr>
          <a:xfrm>
            <a:off x="3352804" y="5879068"/>
            <a:ext cx="342497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rPr>
              <a:t>Magic hydration-number effect !</a:t>
            </a:r>
            <a:endParaRPr kumimoji="0" lang="zh-CN" altLang="en-US" sz="1800" b="0" i="0" u="none" strike="noStrike" kern="1200" cap="none" spc="0" normalizeH="0" baseline="0" noProof="0" dirty="0">
              <a:ln>
                <a:noFill/>
              </a:ln>
              <a:solidFill>
                <a:srgbClr val="C00000"/>
              </a:solidFill>
              <a:effectLst/>
              <a:uLnTx/>
              <a:uFillTx/>
              <a:latin typeface="Arial" pitchFamily="34" charset="0"/>
              <a:ea typeface="宋体" charset="-122"/>
              <a:cs typeface="Arial" pitchFamily="34" charset="0"/>
            </a:endParaRPr>
          </a:p>
        </p:txBody>
      </p:sp>
      <p:sp>
        <p:nvSpPr>
          <p:cNvPr id="3" name="灯片编号占位符 2">
            <a:extLst>
              <a:ext uri="{FF2B5EF4-FFF2-40B4-BE49-F238E27FC236}">
                <a16:creationId xmlns:a16="http://schemas.microsoft.com/office/drawing/2014/main" id="{E94AC8A4-2E33-4C27-BBC4-1DF5303A7334}"/>
              </a:ext>
            </a:extLst>
          </p:cNvPr>
          <p:cNvSpPr>
            <a:spLocks noGrp="1"/>
          </p:cNvSpPr>
          <p:nvPr>
            <p:ph type="sldNum" sz="quarter" idx="12"/>
          </p:nvPr>
        </p:nvSpPr>
        <p:spPr/>
        <p:txBody>
          <a:bodyPr/>
          <a:lstStyle/>
          <a:p>
            <a:fld id="{0C913308-F349-4B6D-A68A-DD1791B4A57B}" type="slidenum">
              <a:rPr lang="zh-CN" altLang="en-US" smtClean="0"/>
              <a:pPr/>
              <a:t>42</a:t>
            </a:fld>
            <a:endParaRPr lang="zh-CN" altLang="en-US" dirty="0"/>
          </a:p>
        </p:txBody>
      </p:sp>
    </p:spTree>
    <p:extLst>
      <p:ext uri="{BB962C8B-B14F-4D97-AF65-F5344CB8AC3E}">
        <p14:creationId xmlns:p14="http://schemas.microsoft.com/office/powerpoint/2010/main" val="3097287510"/>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矩形 16"/>
          <p:cNvSpPr/>
          <p:nvPr/>
        </p:nvSpPr>
        <p:spPr>
          <a:xfrm>
            <a:off x="7216904" y="1431672"/>
            <a:ext cx="1800200" cy="1656184"/>
          </a:xfrm>
          <a:prstGeom prst="rect">
            <a:avLst/>
          </a:prstGeom>
          <a:noFill/>
          <a:ln>
            <a:solidFill>
              <a:srgbClr val="0066C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pic>
        <p:nvPicPr>
          <p:cNvPr id="2050" name="Picture 2"/>
          <p:cNvPicPr>
            <a:picLocks noChangeAspect="1" noChangeArrowheads="1"/>
          </p:cNvPicPr>
          <p:nvPr/>
        </p:nvPicPr>
        <p:blipFill>
          <a:blip r:embed="rId3" cstate="print"/>
          <a:srcRect/>
          <a:stretch>
            <a:fillRect/>
          </a:stretch>
        </p:blipFill>
        <p:spPr bwMode="auto">
          <a:xfrm>
            <a:off x="2286000" y="1340772"/>
            <a:ext cx="4686300" cy="4010025"/>
          </a:xfrm>
          <a:prstGeom prst="rect">
            <a:avLst/>
          </a:prstGeom>
          <a:noFill/>
          <a:ln w="9525">
            <a:noFill/>
            <a:miter lim="800000"/>
            <a:headEnd/>
            <a:tailEnd/>
          </a:ln>
        </p:spPr>
      </p:pic>
      <p:sp>
        <p:nvSpPr>
          <p:cNvPr id="2" name="标题 1"/>
          <p:cNvSpPr>
            <a:spLocks noGrp="1"/>
          </p:cNvSpPr>
          <p:nvPr>
            <p:ph type="title" idx="4294967295"/>
          </p:nvPr>
        </p:nvSpPr>
        <p:spPr>
          <a:xfrm>
            <a:off x="457200" y="228600"/>
            <a:ext cx="6019800" cy="685800"/>
          </a:xfrm>
        </p:spPr>
        <p:txBody>
          <a:bodyPr/>
          <a:lstStyle/>
          <a:p>
            <a:r>
              <a:rPr lang="en-US" altLang="zh-CN" sz="3600" dirty="0"/>
              <a:t>Free energy map of</a:t>
            </a:r>
            <a:r>
              <a:rPr lang="en-US" altLang="zh-CN" sz="3600" dirty="0">
                <a:cs typeface="Arial" pitchFamily="34" charset="0"/>
              </a:rPr>
              <a:t> Na</a:t>
            </a:r>
            <a:r>
              <a:rPr lang="en-US" altLang="zh-CN" sz="3600" baseline="30000" dirty="0">
                <a:cs typeface="Arial" pitchFamily="34" charset="0"/>
              </a:rPr>
              <a:t>+</a:t>
            </a:r>
            <a:r>
              <a:rPr lang="en-US" altLang="zh-CN" sz="3600" dirty="0">
                <a:cs typeface="Arial" pitchFamily="34" charset="0"/>
                <a:sym typeface="Symbol"/>
              </a:rPr>
              <a:t> 3H</a:t>
            </a:r>
            <a:r>
              <a:rPr lang="en-US" altLang="zh-CN" sz="3600" baseline="-25000" dirty="0">
                <a:cs typeface="Arial" pitchFamily="34" charset="0"/>
                <a:sym typeface="Symbol"/>
              </a:rPr>
              <a:t>2</a:t>
            </a:r>
            <a:r>
              <a:rPr lang="en-US" altLang="zh-CN" sz="3600" dirty="0">
                <a:cs typeface="Arial" pitchFamily="34" charset="0"/>
                <a:sym typeface="Symbol"/>
              </a:rPr>
              <a:t>O</a:t>
            </a:r>
            <a:r>
              <a:rPr lang="en-US" altLang="zh-CN" sz="3600" dirty="0"/>
              <a:t> </a:t>
            </a:r>
            <a:endParaRPr lang="zh-CN" altLang="en-US" sz="3600" dirty="0"/>
          </a:p>
        </p:txBody>
      </p:sp>
      <p:sp>
        <p:nvSpPr>
          <p:cNvPr id="10" name="TextBox 9"/>
          <p:cNvSpPr txBox="1"/>
          <p:nvPr/>
        </p:nvSpPr>
        <p:spPr>
          <a:xfrm>
            <a:off x="452543" y="990600"/>
            <a:ext cx="1068369"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rPr>
              <a:t>Top site</a:t>
            </a:r>
            <a:endParaRPr kumimoji="0" lang="zh-CN" altLang="en-US"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endParaRPr>
          </a:p>
        </p:txBody>
      </p:sp>
      <p:sp>
        <p:nvSpPr>
          <p:cNvPr id="11" name="TextBox 10"/>
          <p:cNvSpPr txBox="1"/>
          <p:nvPr/>
        </p:nvSpPr>
        <p:spPr>
          <a:xfrm>
            <a:off x="7366464" y="1019944"/>
            <a:ext cx="1396536"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66CC"/>
                </a:solidFill>
                <a:effectLst/>
                <a:uLnTx/>
                <a:uFillTx/>
                <a:latin typeface="Arial" pitchFamily="34" charset="0"/>
                <a:ea typeface="宋体" charset="-122"/>
                <a:cs typeface="Arial" pitchFamily="34" charset="0"/>
              </a:rPr>
              <a:t>Bridge site</a:t>
            </a:r>
            <a:endParaRPr kumimoji="0" lang="zh-CN" altLang="en-US" sz="2000" b="0" i="0" u="none" strike="noStrike" kern="1200" cap="none" spc="0" normalizeH="0" baseline="0" noProof="0" dirty="0">
              <a:ln>
                <a:noFill/>
              </a:ln>
              <a:solidFill>
                <a:srgbClr val="0066CC"/>
              </a:solidFill>
              <a:effectLst/>
              <a:uLnTx/>
              <a:uFillTx/>
              <a:latin typeface="Arial" pitchFamily="34" charset="0"/>
              <a:ea typeface="宋体" charset="-122"/>
              <a:cs typeface="Arial" pitchFamily="34" charset="0"/>
            </a:endParaRPr>
          </a:p>
        </p:txBody>
      </p:sp>
      <p:sp>
        <p:nvSpPr>
          <p:cNvPr id="12" name="TextBox 11"/>
          <p:cNvSpPr txBox="1"/>
          <p:nvPr/>
        </p:nvSpPr>
        <p:spPr>
          <a:xfrm>
            <a:off x="1447800" y="5486400"/>
            <a:ext cx="6689822" cy="707886"/>
          </a:xfrm>
          <a:prstGeom prst="rect">
            <a:avLst/>
          </a:prstGeom>
          <a:noFill/>
        </p:spPr>
        <p:txBody>
          <a:bodyPr wrap="squar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The magic number is dictated by </a:t>
            </a:r>
            <a:r>
              <a:rPr kumimoji="0" lang="en-US" altLang="zh-CN" sz="2000" b="0" i="0" u="none" strike="noStrike" kern="1200" cap="none" spc="0" normalizeH="0" baseline="0" noProof="0" dirty="0">
                <a:ln>
                  <a:noFill/>
                </a:ln>
                <a:solidFill>
                  <a:srgbClr val="FF0000"/>
                </a:solidFill>
                <a:effectLst/>
                <a:uLnTx/>
                <a:uFillTx/>
                <a:latin typeface="Arial" pitchFamily="34" charset="0"/>
                <a:ea typeface="宋体" charset="-122"/>
                <a:cs typeface="Arial" pitchFamily="34" charset="0"/>
              </a:rPr>
              <a:t>the degree of symmetry match</a:t>
            </a:r>
            <a:r>
              <a:rPr kumimoji="0" lang="en-US" altLang="zh-CN"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 between the ion hydrates and the surface lattice. </a:t>
            </a:r>
            <a:endParaRPr kumimoji="0" lang="zh-CN" altLang="en-US" sz="20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pic>
        <p:nvPicPr>
          <p:cNvPr id="2051" name="Picture 3"/>
          <p:cNvPicPr>
            <a:picLocks noChangeAspect="1" noChangeArrowheads="1"/>
          </p:cNvPicPr>
          <p:nvPr/>
        </p:nvPicPr>
        <p:blipFill>
          <a:blip r:embed="rId4" cstate="print"/>
          <a:srcRect/>
          <a:stretch>
            <a:fillRect/>
          </a:stretch>
        </p:blipFill>
        <p:spPr bwMode="auto">
          <a:xfrm>
            <a:off x="7391400" y="1524004"/>
            <a:ext cx="1485900" cy="1457325"/>
          </a:xfrm>
          <a:prstGeom prst="rect">
            <a:avLst/>
          </a:prstGeom>
          <a:noFill/>
          <a:ln w="9525">
            <a:noFill/>
            <a:miter lim="800000"/>
            <a:headEnd/>
            <a:tailEnd/>
          </a:ln>
        </p:spPr>
      </p:pic>
      <p:pic>
        <p:nvPicPr>
          <p:cNvPr id="2054" name="Picture 6"/>
          <p:cNvPicPr>
            <a:picLocks noChangeAspect="1" noChangeArrowheads="1"/>
          </p:cNvPicPr>
          <p:nvPr/>
        </p:nvPicPr>
        <p:blipFill>
          <a:blip r:embed="rId5" cstate="print"/>
          <a:srcRect/>
          <a:stretch>
            <a:fillRect/>
          </a:stretch>
        </p:blipFill>
        <p:spPr bwMode="auto">
          <a:xfrm>
            <a:off x="360040" y="1494660"/>
            <a:ext cx="1466850" cy="1476375"/>
          </a:xfrm>
          <a:prstGeom prst="rect">
            <a:avLst/>
          </a:prstGeom>
          <a:noFill/>
          <a:ln w="9525">
            <a:noFill/>
            <a:miter lim="800000"/>
            <a:headEnd/>
            <a:tailEnd/>
          </a:ln>
        </p:spPr>
      </p:pic>
      <p:sp>
        <p:nvSpPr>
          <p:cNvPr id="18" name="矩形 17"/>
          <p:cNvSpPr/>
          <p:nvPr/>
        </p:nvSpPr>
        <p:spPr>
          <a:xfrm>
            <a:off x="184656" y="1412488"/>
            <a:ext cx="1800200" cy="1656184"/>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14" name="TextBox 13"/>
          <p:cNvSpPr txBox="1"/>
          <p:nvPr/>
        </p:nvSpPr>
        <p:spPr>
          <a:xfrm>
            <a:off x="7848600" y="3124200"/>
            <a:ext cx="465192" cy="400110"/>
          </a:xfrm>
          <a:prstGeom prst="rect">
            <a:avLst/>
          </a:prstGeom>
          <a:solidFill>
            <a:srgbClr val="0000FF"/>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C</a:t>
            </a:r>
            <a:r>
              <a:rPr kumimoji="0" lang="en-US" altLang="zh-CN"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rPr>
              <a:t>2</a:t>
            </a:r>
            <a:endParaRPr kumimoji="0" lang="zh-CN" altLang="en-US"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sp>
        <p:nvSpPr>
          <p:cNvPr id="15" name="TextBox 14"/>
          <p:cNvSpPr txBox="1"/>
          <p:nvPr/>
        </p:nvSpPr>
        <p:spPr>
          <a:xfrm>
            <a:off x="914400" y="3124200"/>
            <a:ext cx="465192" cy="400110"/>
          </a:xfrm>
          <a:prstGeom prst="rect">
            <a:avLst/>
          </a:prstGeom>
          <a:solidFill>
            <a:srgbClr val="FF3300"/>
          </a:solidFill>
        </p:spPr>
        <p:style>
          <a:lnRef idx="1">
            <a:schemeClr val="accent2"/>
          </a:lnRef>
          <a:fillRef idx="3">
            <a:schemeClr val="accent2"/>
          </a:fillRef>
          <a:effectRef idx="2">
            <a:schemeClr val="accent2"/>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Unicode MS" pitchFamily="34" charset="-122"/>
                <a:ea typeface="Arial Unicode MS" pitchFamily="34" charset="-122"/>
                <a:cs typeface="Arial Unicode MS" pitchFamily="34" charset="-122"/>
              </a:rPr>
              <a:t>C</a:t>
            </a:r>
            <a:r>
              <a:rPr kumimoji="0" lang="en-US" altLang="zh-CN"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rPr>
              <a:t>4</a:t>
            </a:r>
            <a:endParaRPr kumimoji="0" lang="zh-CN" altLang="en-US" sz="2000" b="0" i="0" u="none" strike="noStrike" kern="1200" cap="none" spc="0" normalizeH="0" baseline="-25000" noProof="0" dirty="0">
              <a:ln>
                <a:noFill/>
              </a:ln>
              <a:solidFill>
                <a:srgbClr val="FFFFFF"/>
              </a:solidFill>
              <a:effectLst/>
              <a:uLnTx/>
              <a:uFillTx/>
              <a:latin typeface="Arial Unicode MS" pitchFamily="34" charset="-122"/>
              <a:ea typeface="Arial Unicode MS" pitchFamily="34" charset="-122"/>
              <a:cs typeface="Arial Unicode MS" pitchFamily="34" charset="-122"/>
            </a:endParaRPr>
          </a:p>
        </p:txBody>
      </p:sp>
      <p:cxnSp>
        <p:nvCxnSpPr>
          <p:cNvPr id="20" name="直接连接符 19"/>
          <p:cNvCxnSpPr/>
          <p:nvPr/>
        </p:nvCxnSpPr>
        <p:spPr>
          <a:xfrm flipV="1">
            <a:off x="4265486" y="1263804"/>
            <a:ext cx="0" cy="533400"/>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22" name="直接连接符 21"/>
          <p:cNvCxnSpPr/>
          <p:nvPr/>
        </p:nvCxnSpPr>
        <p:spPr>
          <a:xfrm>
            <a:off x="4254339" y="1263804"/>
            <a:ext cx="2679865" cy="0"/>
          </a:xfrm>
          <a:prstGeom prst="line">
            <a:avLst/>
          </a:prstGeom>
          <a:ln>
            <a:solidFill>
              <a:srgbClr val="00B0F0"/>
            </a:solidFill>
          </a:ln>
        </p:spPr>
        <p:style>
          <a:lnRef idx="2">
            <a:schemeClr val="dk1"/>
          </a:lnRef>
          <a:fillRef idx="0">
            <a:schemeClr val="dk1"/>
          </a:fillRef>
          <a:effectRef idx="1">
            <a:schemeClr val="dk1"/>
          </a:effectRef>
          <a:fontRef idx="minor">
            <a:schemeClr val="tx1"/>
          </a:fontRef>
        </p:style>
      </p:cxnSp>
      <p:cxnSp>
        <p:nvCxnSpPr>
          <p:cNvPr id="28" name="直接连接符 27"/>
          <p:cNvCxnSpPr/>
          <p:nvPr/>
        </p:nvCxnSpPr>
        <p:spPr>
          <a:xfrm flipH="1">
            <a:off x="1981200" y="1817649"/>
            <a:ext cx="1295400" cy="0"/>
          </a:xfrm>
          <a:prstGeom prst="line">
            <a:avLst/>
          </a:prstGeom>
          <a:ln>
            <a:solidFill>
              <a:srgbClr val="FF0000"/>
            </a:solidFill>
          </a:ln>
        </p:spPr>
        <p:style>
          <a:lnRef idx="2">
            <a:schemeClr val="accent1"/>
          </a:lnRef>
          <a:fillRef idx="0">
            <a:schemeClr val="accent1"/>
          </a:fillRef>
          <a:effectRef idx="1">
            <a:schemeClr val="accent1"/>
          </a:effectRef>
          <a:fontRef idx="minor">
            <a:schemeClr val="tx1"/>
          </a:fontRef>
        </p:style>
      </p:cxnSp>
      <p:sp>
        <p:nvSpPr>
          <p:cNvPr id="16" name="矩形 15"/>
          <p:cNvSpPr/>
          <p:nvPr/>
        </p:nvSpPr>
        <p:spPr>
          <a:xfrm>
            <a:off x="1066804" y="6400800"/>
            <a:ext cx="390363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Peng</a:t>
            </a:r>
            <a:r>
              <a:rPr kumimoji="0" lang="en-US" altLang="zh-CN" sz="1800" b="0" i="1" u="none" strike="noStrike" kern="1200" cap="none" spc="0" normalizeH="0" baseline="0" noProof="0" dirty="0">
                <a:ln>
                  <a:noFill/>
                </a:ln>
                <a:solidFill>
                  <a:srgbClr val="000000"/>
                </a:solidFill>
                <a:effectLst/>
                <a:uLnTx/>
                <a:uFillTx/>
                <a:latin typeface="Arial" charset="0"/>
                <a:ea typeface="宋体" charset="-122"/>
                <a:cs typeface="+mn-cs"/>
              </a:rPr>
              <a:t> et al., </a:t>
            </a:r>
            <a:r>
              <a:rPr kumimoji="0" lang="en-US" altLang="zh-CN" sz="1800" b="1" i="1" u="none" strike="noStrike" kern="1200" cap="none" spc="0" normalizeH="0" baseline="0" noProof="0" dirty="0">
                <a:ln>
                  <a:noFill/>
                </a:ln>
                <a:solidFill>
                  <a:srgbClr val="000000"/>
                </a:solidFill>
                <a:effectLst/>
                <a:uLnTx/>
                <a:uFillTx/>
                <a:latin typeface="Arial" charset="0"/>
                <a:ea typeface="宋体" charset="-122"/>
                <a:cs typeface="+mn-cs"/>
              </a:rPr>
              <a:t>Nature</a:t>
            </a:r>
            <a:r>
              <a:rPr kumimoji="0" lang="en-US" altLang="zh-CN" sz="1800" b="1"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557, 701 (2018)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222659" name="Picture 3"/>
          <p:cNvPicPr>
            <a:picLocks noChangeAspect="1" noChangeArrowheads="1"/>
          </p:cNvPicPr>
          <p:nvPr/>
        </p:nvPicPr>
        <p:blipFill>
          <a:blip r:embed="rId6" cstate="print"/>
          <a:srcRect/>
          <a:stretch>
            <a:fillRect/>
          </a:stretch>
        </p:blipFill>
        <p:spPr bwMode="auto">
          <a:xfrm>
            <a:off x="7391400" y="3810000"/>
            <a:ext cx="1440000" cy="1440000"/>
          </a:xfrm>
          <a:prstGeom prst="rect">
            <a:avLst/>
          </a:prstGeom>
          <a:noFill/>
          <a:ln w="9525">
            <a:noFill/>
            <a:miter lim="800000"/>
            <a:headEnd/>
            <a:tailEnd/>
          </a:ln>
        </p:spPr>
      </p:pic>
      <p:pic>
        <p:nvPicPr>
          <p:cNvPr id="1222660" name="Picture 4"/>
          <p:cNvPicPr>
            <a:picLocks noChangeAspect="1" noChangeArrowheads="1"/>
          </p:cNvPicPr>
          <p:nvPr/>
        </p:nvPicPr>
        <p:blipFill>
          <a:blip r:embed="rId7" cstate="print"/>
          <a:srcRect/>
          <a:stretch>
            <a:fillRect/>
          </a:stretch>
        </p:blipFill>
        <p:spPr bwMode="auto">
          <a:xfrm>
            <a:off x="381000" y="3886200"/>
            <a:ext cx="1440000" cy="1440000"/>
          </a:xfrm>
          <a:prstGeom prst="rect">
            <a:avLst/>
          </a:prstGeom>
          <a:noFill/>
          <a:ln w="9525">
            <a:noFill/>
            <a:miter lim="800000"/>
            <a:headEnd/>
            <a:tailEnd/>
          </a:ln>
        </p:spPr>
      </p:pic>
      <p:sp>
        <p:nvSpPr>
          <p:cNvPr id="3" name="灯片编号占位符 2">
            <a:extLst>
              <a:ext uri="{FF2B5EF4-FFF2-40B4-BE49-F238E27FC236}">
                <a16:creationId xmlns:a16="http://schemas.microsoft.com/office/drawing/2014/main" id="{8ACC25DA-C543-40E3-B23A-6C688BD07281}"/>
              </a:ext>
            </a:extLst>
          </p:cNvPr>
          <p:cNvSpPr>
            <a:spLocks noGrp="1"/>
          </p:cNvSpPr>
          <p:nvPr>
            <p:ph type="sldNum" sz="quarter" idx="12"/>
          </p:nvPr>
        </p:nvSpPr>
        <p:spPr/>
        <p:txBody>
          <a:bodyPr/>
          <a:lstStyle/>
          <a:p>
            <a:fld id="{0C913308-F349-4B6D-A68A-DD1791B4A57B}" type="slidenum">
              <a:rPr lang="zh-CN" altLang="en-US" smtClean="0"/>
              <a:pPr/>
              <a:t>43</a:t>
            </a:fld>
            <a:endParaRPr lang="zh-CN" altLang="en-US" dirty="0"/>
          </a:p>
        </p:txBody>
      </p:sp>
    </p:spTree>
    <p:extLst>
      <p:ext uri="{BB962C8B-B14F-4D97-AF65-F5344CB8AC3E}">
        <p14:creationId xmlns:p14="http://schemas.microsoft.com/office/powerpoint/2010/main" val="15602955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blinds(horizontal)">
                                      <p:cBhvr>
                                        <p:cTn id="7" dur="500"/>
                                        <p:tgtEl>
                                          <p:spTgt spid="17"/>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blinds(horizontal)">
                                      <p:cBhvr>
                                        <p:cTn id="10" dur="500"/>
                                        <p:tgtEl>
                                          <p:spTgt spid="11"/>
                                        </p:tgtEl>
                                      </p:cBhvr>
                                    </p:animEffect>
                                  </p:childTnLst>
                                </p:cTn>
                              </p:par>
                              <p:par>
                                <p:cTn id="11" presetID="3" presetClass="entr" presetSubtype="10" fill="hold" nodeType="withEffect">
                                  <p:stCondLst>
                                    <p:cond delay="0"/>
                                  </p:stCondLst>
                                  <p:childTnLst>
                                    <p:set>
                                      <p:cBhvr>
                                        <p:cTn id="12" dur="1" fill="hold">
                                          <p:stCondLst>
                                            <p:cond delay="0"/>
                                          </p:stCondLst>
                                        </p:cTn>
                                        <p:tgtEl>
                                          <p:spTgt spid="2051"/>
                                        </p:tgtEl>
                                        <p:attrNameLst>
                                          <p:attrName>style.visibility</p:attrName>
                                        </p:attrNameLst>
                                      </p:cBhvr>
                                      <p:to>
                                        <p:strVal val="visible"/>
                                      </p:to>
                                    </p:set>
                                    <p:animEffect transition="in" filter="blinds(horizontal)">
                                      <p:cBhvr>
                                        <p:cTn id="13" dur="500"/>
                                        <p:tgtEl>
                                          <p:spTgt spid="2051"/>
                                        </p:tgtEl>
                                      </p:cBhvr>
                                    </p:animEffect>
                                  </p:childTnLst>
                                </p:cTn>
                              </p:par>
                              <p:par>
                                <p:cTn id="14" presetID="3" presetClass="entr" presetSubtype="10" fill="hold" nodeType="withEffect">
                                  <p:stCondLst>
                                    <p:cond delay="0"/>
                                  </p:stCondLst>
                                  <p:childTnLst>
                                    <p:set>
                                      <p:cBhvr>
                                        <p:cTn id="15" dur="1" fill="hold">
                                          <p:stCondLst>
                                            <p:cond delay="0"/>
                                          </p:stCondLst>
                                        </p:cTn>
                                        <p:tgtEl>
                                          <p:spTgt spid="20"/>
                                        </p:tgtEl>
                                        <p:attrNameLst>
                                          <p:attrName>style.visibility</p:attrName>
                                        </p:attrNameLst>
                                      </p:cBhvr>
                                      <p:to>
                                        <p:strVal val="visible"/>
                                      </p:to>
                                    </p:set>
                                    <p:animEffect transition="in" filter="blinds(horizontal)">
                                      <p:cBhvr>
                                        <p:cTn id="16" dur="500"/>
                                        <p:tgtEl>
                                          <p:spTgt spid="20"/>
                                        </p:tgtEl>
                                      </p:cBhvr>
                                    </p:animEffect>
                                  </p:childTnLst>
                                </p:cTn>
                              </p:par>
                              <p:par>
                                <p:cTn id="17" presetID="3" presetClass="entr" presetSubtype="10" fill="hold"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linds(horizontal)">
                                      <p:cBhvr>
                                        <p:cTn id="19" dur="500"/>
                                        <p:tgtEl>
                                          <p:spTgt spid="22"/>
                                        </p:tgtEl>
                                      </p:cBhvr>
                                    </p:animEffect>
                                  </p:childTnLst>
                                </p:cTn>
                              </p:par>
                            </p:childTnLst>
                          </p:cTn>
                        </p:par>
                      </p:childTnLst>
                    </p:cTn>
                  </p:par>
                  <p:par>
                    <p:cTn id="20" fill="hold">
                      <p:stCondLst>
                        <p:cond delay="indefinite"/>
                      </p:stCondLst>
                      <p:childTnLst>
                        <p:par>
                          <p:cTn id="21" fill="hold">
                            <p:stCondLst>
                              <p:cond delay="0"/>
                            </p:stCondLst>
                            <p:childTnLst>
                              <p:par>
                                <p:cTn id="22" presetID="3" presetClass="entr" presetSubtype="10" fill="hold" grpId="0"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blinds(horizontal)">
                                      <p:cBhvr>
                                        <p:cTn id="24" dur="500"/>
                                        <p:tgtEl>
                                          <p:spTgt spid="10"/>
                                        </p:tgtEl>
                                      </p:cBhvr>
                                    </p:animEffect>
                                  </p:childTnLst>
                                </p:cTn>
                              </p:par>
                              <p:par>
                                <p:cTn id="25" presetID="3" presetClass="entr" presetSubtype="10" fill="hold" nodeType="withEffect">
                                  <p:stCondLst>
                                    <p:cond delay="0"/>
                                  </p:stCondLst>
                                  <p:childTnLst>
                                    <p:set>
                                      <p:cBhvr>
                                        <p:cTn id="26" dur="1" fill="hold">
                                          <p:stCondLst>
                                            <p:cond delay="0"/>
                                          </p:stCondLst>
                                        </p:cTn>
                                        <p:tgtEl>
                                          <p:spTgt spid="2054"/>
                                        </p:tgtEl>
                                        <p:attrNameLst>
                                          <p:attrName>style.visibility</p:attrName>
                                        </p:attrNameLst>
                                      </p:cBhvr>
                                      <p:to>
                                        <p:strVal val="visible"/>
                                      </p:to>
                                    </p:set>
                                    <p:animEffect transition="in" filter="blinds(horizontal)">
                                      <p:cBhvr>
                                        <p:cTn id="27" dur="500"/>
                                        <p:tgtEl>
                                          <p:spTgt spid="2054"/>
                                        </p:tgtEl>
                                      </p:cBhvr>
                                    </p:animEffect>
                                  </p:childTnLst>
                                </p:cTn>
                              </p:par>
                              <p:par>
                                <p:cTn id="28" presetID="3" presetClass="entr" presetSubtype="10" fill="hold" grpId="0" nodeType="withEffect">
                                  <p:stCondLst>
                                    <p:cond delay="0"/>
                                  </p:stCondLst>
                                  <p:childTnLst>
                                    <p:set>
                                      <p:cBhvr>
                                        <p:cTn id="29" dur="1" fill="hold">
                                          <p:stCondLst>
                                            <p:cond delay="0"/>
                                          </p:stCondLst>
                                        </p:cTn>
                                        <p:tgtEl>
                                          <p:spTgt spid="18"/>
                                        </p:tgtEl>
                                        <p:attrNameLst>
                                          <p:attrName>style.visibility</p:attrName>
                                        </p:attrNameLst>
                                      </p:cBhvr>
                                      <p:to>
                                        <p:strVal val="visible"/>
                                      </p:to>
                                    </p:set>
                                    <p:animEffect transition="in" filter="blinds(horizontal)">
                                      <p:cBhvr>
                                        <p:cTn id="30" dur="500"/>
                                        <p:tgtEl>
                                          <p:spTgt spid="18"/>
                                        </p:tgtEl>
                                      </p:cBhvr>
                                    </p:animEffect>
                                  </p:childTnLst>
                                </p:cTn>
                              </p:par>
                              <p:par>
                                <p:cTn id="31" presetID="3" presetClass="entr" presetSubtype="10" fill="hold" nodeType="withEffect">
                                  <p:stCondLst>
                                    <p:cond delay="0"/>
                                  </p:stCondLst>
                                  <p:childTnLst>
                                    <p:set>
                                      <p:cBhvr>
                                        <p:cTn id="32" dur="1" fill="hold">
                                          <p:stCondLst>
                                            <p:cond delay="0"/>
                                          </p:stCondLst>
                                        </p:cTn>
                                        <p:tgtEl>
                                          <p:spTgt spid="28"/>
                                        </p:tgtEl>
                                        <p:attrNameLst>
                                          <p:attrName>style.visibility</p:attrName>
                                        </p:attrNameLst>
                                      </p:cBhvr>
                                      <p:to>
                                        <p:strVal val="visible"/>
                                      </p:to>
                                    </p:set>
                                    <p:animEffect transition="in" filter="blinds(horizontal)">
                                      <p:cBhvr>
                                        <p:cTn id="33" dur="500"/>
                                        <p:tgtEl>
                                          <p:spTgt spid="28"/>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grpId="0" nodeType="clickEffect">
                                  <p:stCondLst>
                                    <p:cond delay="0"/>
                                  </p:stCondLst>
                                  <p:childTnLst>
                                    <p:set>
                                      <p:cBhvr>
                                        <p:cTn id="37" dur="1" fill="hold">
                                          <p:stCondLst>
                                            <p:cond delay="0"/>
                                          </p:stCondLst>
                                        </p:cTn>
                                        <p:tgtEl>
                                          <p:spTgt spid="14"/>
                                        </p:tgtEl>
                                        <p:attrNameLst>
                                          <p:attrName>style.visibility</p:attrName>
                                        </p:attrNameLst>
                                      </p:cBhvr>
                                      <p:to>
                                        <p:strVal val="visible"/>
                                      </p:to>
                                    </p:set>
                                    <p:animEffect transition="in" filter="blinds(horizontal)">
                                      <p:cBhvr>
                                        <p:cTn id="38" dur="500"/>
                                        <p:tgtEl>
                                          <p:spTgt spid="14"/>
                                        </p:tgtEl>
                                      </p:cBhvr>
                                    </p:animEffect>
                                  </p:childTnLst>
                                </p:cTn>
                              </p:par>
                            </p:childTnLst>
                          </p:cTn>
                        </p:par>
                      </p:childTnLst>
                    </p:cTn>
                  </p:par>
                  <p:par>
                    <p:cTn id="39" fill="hold">
                      <p:stCondLst>
                        <p:cond delay="indefinite"/>
                      </p:stCondLst>
                      <p:childTnLst>
                        <p:par>
                          <p:cTn id="40" fill="hold">
                            <p:stCondLst>
                              <p:cond delay="0"/>
                            </p:stCondLst>
                            <p:childTnLst>
                              <p:par>
                                <p:cTn id="41" presetID="3" presetClass="entr" presetSubtype="10" fill="hold" grpId="0" nodeType="clickEffect">
                                  <p:stCondLst>
                                    <p:cond delay="0"/>
                                  </p:stCondLst>
                                  <p:childTnLst>
                                    <p:set>
                                      <p:cBhvr>
                                        <p:cTn id="42" dur="1" fill="hold">
                                          <p:stCondLst>
                                            <p:cond delay="0"/>
                                          </p:stCondLst>
                                        </p:cTn>
                                        <p:tgtEl>
                                          <p:spTgt spid="15"/>
                                        </p:tgtEl>
                                        <p:attrNameLst>
                                          <p:attrName>style.visibility</p:attrName>
                                        </p:attrNameLst>
                                      </p:cBhvr>
                                      <p:to>
                                        <p:strVal val="visible"/>
                                      </p:to>
                                    </p:set>
                                    <p:animEffect transition="in" filter="blinds(horizontal)">
                                      <p:cBhvr>
                                        <p:cTn id="43" dur="500"/>
                                        <p:tgtEl>
                                          <p:spTgt spid="15"/>
                                        </p:tgtEl>
                                      </p:cBhvr>
                                    </p:animEffect>
                                  </p:childTnLst>
                                </p:cTn>
                              </p:par>
                            </p:childTnLst>
                          </p:cTn>
                        </p:par>
                      </p:childTnLst>
                    </p:cTn>
                  </p:par>
                  <p:par>
                    <p:cTn id="44" fill="hold">
                      <p:stCondLst>
                        <p:cond delay="indefinite"/>
                      </p:stCondLst>
                      <p:childTnLst>
                        <p:par>
                          <p:cTn id="45" fill="hold">
                            <p:stCondLst>
                              <p:cond delay="0"/>
                            </p:stCondLst>
                            <p:childTnLst>
                              <p:par>
                                <p:cTn id="46" presetID="3" presetClass="entr" presetSubtype="10" fill="hold" nodeType="clickEffect">
                                  <p:stCondLst>
                                    <p:cond delay="0"/>
                                  </p:stCondLst>
                                  <p:childTnLst>
                                    <p:set>
                                      <p:cBhvr>
                                        <p:cTn id="47" dur="1" fill="hold">
                                          <p:stCondLst>
                                            <p:cond delay="0"/>
                                          </p:stCondLst>
                                        </p:cTn>
                                        <p:tgtEl>
                                          <p:spTgt spid="1222659"/>
                                        </p:tgtEl>
                                        <p:attrNameLst>
                                          <p:attrName>style.visibility</p:attrName>
                                        </p:attrNameLst>
                                      </p:cBhvr>
                                      <p:to>
                                        <p:strVal val="visible"/>
                                      </p:to>
                                    </p:set>
                                    <p:animEffect transition="in" filter="blinds(horizontal)">
                                      <p:cBhvr>
                                        <p:cTn id="48" dur="500"/>
                                        <p:tgtEl>
                                          <p:spTgt spid="1222659"/>
                                        </p:tgtEl>
                                      </p:cBhvr>
                                    </p:animEffect>
                                  </p:childTnLst>
                                </p:cTn>
                              </p:par>
                            </p:childTnLst>
                          </p:cTn>
                        </p:par>
                      </p:childTnLst>
                    </p:cTn>
                  </p:par>
                  <p:par>
                    <p:cTn id="49" fill="hold">
                      <p:stCondLst>
                        <p:cond delay="indefinite"/>
                      </p:stCondLst>
                      <p:childTnLst>
                        <p:par>
                          <p:cTn id="50" fill="hold">
                            <p:stCondLst>
                              <p:cond delay="0"/>
                            </p:stCondLst>
                            <p:childTnLst>
                              <p:par>
                                <p:cTn id="51" presetID="3" presetClass="entr" presetSubtype="10" fill="hold" nodeType="clickEffect">
                                  <p:stCondLst>
                                    <p:cond delay="0"/>
                                  </p:stCondLst>
                                  <p:childTnLst>
                                    <p:set>
                                      <p:cBhvr>
                                        <p:cTn id="52" dur="1" fill="hold">
                                          <p:stCondLst>
                                            <p:cond delay="0"/>
                                          </p:stCondLst>
                                        </p:cTn>
                                        <p:tgtEl>
                                          <p:spTgt spid="1222660"/>
                                        </p:tgtEl>
                                        <p:attrNameLst>
                                          <p:attrName>style.visibility</p:attrName>
                                        </p:attrNameLst>
                                      </p:cBhvr>
                                      <p:to>
                                        <p:strVal val="visible"/>
                                      </p:to>
                                    </p:set>
                                    <p:animEffect transition="in" filter="blinds(horizontal)">
                                      <p:cBhvr>
                                        <p:cTn id="53" dur="500"/>
                                        <p:tgtEl>
                                          <p:spTgt spid="12226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10" grpId="0"/>
      <p:bldP spid="11" grpId="0"/>
      <p:bldP spid="18" grpId="0" animBg="1"/>
      <p:bldP spid="14" grpId="0" animBg="1"/>
      <p:bldP spid="15"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txBox="1">
            <a:spLocks/>
          </p:cNvSpPr>
          <p:nvPr/>
        </p:nvSpPr>
        <p:spPr>
          <a:xfrm>
            <a:off x="414366" y="188640"/>
            <a:ext cx="8229600" cy="853354"/>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800" b="0" i="0" u="none" strike="noStrike" kern="0" cap="none" spc="0" normalizeH="0" baseline="0" noProof="0" dirty="0">
                <a:ln>
                  <a:noFill/>
                </a:ln>
                <a:solidFill>
                  <a:srgbClr val="006633"/>
                </a:solidFill>
                <a:effectLst/>
                <a:uLnTx/>
                <a:uFillTx/>
                <a:latin typeface="Garamond"/>
                <a:ea typeface="宋体"/>
                <a:cs typeface="+mn-cs"/>
              </a:rPr>
              <a:t>The magic hydration-number effect </a:t>
            </a:r>
            <a:br>
              <a:rPr kumimoji="0" lang="en-US" altLang="zh-CN" sz="2800" b="0" i="0" u="none" strike="noStrike" kern="0" cap="none" spc="0" normalizeH="0" baseline="0" noProof="0" dirty="0">
                <a:ln>
                  <a:noFill/>
                </a:ln>
                <a:solidFill>
                  <a:srgbClr val="006633"/>
                </a:solidFill>
                <a:effectLst/>
                <a:uLnTx/>
                <a:uFillTx/>
                <a:latin typeface="Garamond"/>
                <a:ea typeface="宋体"/>
                <a:cs typeface="+mn-cs"/>
              </a:rPr>
            </a:br>
            <a:r>
              <a:rPr kumimoji="0" lang="en-US" altLang="zh-CN" sz="2800" b="0" i="0" u="none" strike="noStrike" kern="0" cap="none" spc="0" normalizeH="0" baseline="0" noProof="0" dirty="0">
                <a:ln>
                  <a:noFill/>
                </a:ln>
                <a:solidFill>
                  <a:srgbClr val="006633"/>
                </a:solidFill>
                <a:effectLst/>
                <a:uLnTx/>
                <a:uFillTx/>
                <a:latin typeface="Garamond"/>
                <a:ea typeface="宋体"/>
                <a:cs typeface="+mn-cs"/>
              </a:rPr>
              <a:t>of other salt ions</a:t>
            </a:r>
            <a:endParaRPr kumimoji="0" lang="zh-CN" altLang="en-US" sz="2800" b="0" i="0" u="none" strike="noStrike" kern="0" cap="none" spc="0" normalizeH="0" baseline="0" noProof="0" dirty="0">
              <a:ln>
                <a:noFill/>
              </a:ln>
              <a:solidFill>
                <a:srgbClr val="006633"/>
              </a:solidFill>
              <a:effectLst/>
              <a:uLnTx/>
              <a:uFillTx/>
              <a:latin typeface="Garamond"/>
              <a:ea typeface="宋体"/>
              <a:cs typeface="+mn-cs"/>
            </a:endParaRPr>
          </a:p>
        </p:txBody>
      </p:sp>
      <p:pic>
        <p:nvPicPr>
          <p:cNvPr id="3" name="图片 2" descr="C:\Users\YingJiang\Desktop\Na+ hydration\resubmission\Figures\paper figures\SI\Figure-S12.png"/>
          <p:cNvPicPr/>
          <p:nvPr/>
        </p:nvPicPr>
        <p:blipFill>
          <a:blip r:embed="rId2" cstate="print"/>
          <a:srcRect/>
          <a:stretch>
            <a:fillRect/>
          </a:stretch>
        </p:blipFill>
        <p:spPr bwMode="auto">
          <a:xfrm>
            <a:off x="1043608" y="1066800"/>
            <a:ext cx="6984776" cy="5175764"/>
          </a:xfrm>
          <a:prstGeom prst="rect">
            <a:avLst/>
          </a:prstGeom>
          <a:noFill/>
          <a:ln w="9525">
            <a:noFill/>
            <a:miter lim="800000"/>
            <a:headEnd/>
            <a:tailEnd/>
          </a:ln>
        </p:spPr>
      </p:pic>
      <p:sp>
        <p:nvSpPr>
          <p:cNvPr id="4" name="灯片编号占位符 3">
            <a:extLst>
              <a:ext uri="{FF2B5EF4-FFF2-40B4-BE49-F238E27FC236}">
                <a16:creationId xmlns:a16="http://schemas.microsoft.com/office/drawing/2014/main" id="{C0367DBA-6C2C-4AE1-BAAB-06CDC8B75107}"/>
              </a:ext>
            </a:extLst>
          </p:cNvPr>
          <p:cNvSpPr>
            <a:spLocks noGrp="1"/>
          </p:cNvSpPr>
          <p:nvPr>
            <p:ph type="sldNum" sz="quarter" idx="12"/>
          </p:nvPr>
        </p:nvSpPr>
        <p:spPr/>
        <p:txBody>
          <a:bodyPr/>
          <a:lstStyle/>
          <a:p>
            <a:fld id="{0C913308-F349-4B6D-A68A-DD1791B4A57B}" type="slidenum">
              <a:rPr lang="zh-CN" altLang="en-US" smtClean="0"/>
              <a:pPr/>
              <a:t>44</a:t>
            </a:fld>
            <a:endParaRPr lang="zh-CN" altLang="en-US" dirty="0"/>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533400" y="2590800"/>
            <a:ext cx="8229600" cy="838200"/>
          </a:xfrm>
        </p:spPr>
        <p:txBody>
          <a:bodyPr/>
          <a:lstStyle/>
          <a:p>
            <a:pPr algn="ctr"/>
            <a:r>
              <a:rPr lang="en-US" altLang="zh-CN" dirty="0"/>
              <a:t>Two-dimensional ice</a:t>
            </a:r>
            <a:endParaRPr lang="zh-CN" altLang="en-US" dirty="0"/>
          </a:p>
        </p:txBody>
      </p:sp>
      <p:sp>
        <p:nvSpPr>
          <p:cNvPr id="3" name="灯片编号占位符 2">
            <a:extLst>
              <a:ext uri="{FF2B5EF4-FFF2-40B4-BE49-F238E27FC236}">
                <a16:creationId xmlns:a16="http://schemas.microsoft.com/office/drawing/2014/main" id="{560AF456-78C4-4D0F-B3D0-EA65638C9CBA}"/>
              </a:ext>
            </a:extLst>
          </p:cNvPr>
          <p:cNvSpPr>
            <a:spLocks noGrp="1"/>
          </p:cNvSpPr>
          <p:nvPr>
            <p:ph type="sldNum" sz="quarter" idx="10"/>
          </p:nvPr>
        </p:nvSpPr>
        <p:spPr/>
        <p:txBody>
          <a:bodyPr/>
          <a:lstStyle/>
          <a:p>
            <a:fld id="{47329A4E-1959-4B2C-B3DA-260D845A3608}" type="slidenum">
              <a:rPr lang="en-US" altLang="zh-CN" smtClean="0"/>
              <a:pPr/>
              <a:t>45</a:t>
            </a:fld>
            <a:endParaRPr lang="en-US" altLang="zh-CN"/>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2" descr="Image result for edge of ice"/>
          <p:cNvPicPr>
            <a:picLocks noChangeAspect="1" noChangeArrowheads="1"/>
          </p:cNvPicPr>
          <p:nvPr/>
        </p:nvPicPr>
        <p:blipFill>
          <a:blip r:embed="rId2" cstate="print"/>
          <a:srcRect/>
          <a:stretch>
            <a:fillRect/>
          </a:stretch>
        </p:blipFill>
        <p:spPr bwMode="auto">
          <a:xfrm>
            <a:off x="533400" y="1143000"/>
            <a:ext cx="5440994" cy="3568742"/>
          </a:xfrm>
          <a:prstGeom prst="rect">
            <a:avLst/>
          </a:prstGeom>
          <a:noFill/>
        </p:spPr>
      </p:pic>
      <p:sp>
        <p:nvSpPr>
          <p:cNvPr id="19" name="标题 1"/>
          <p:cNvSpPr txBox="1">
            <a:spLocks/>
          </p:cNvSpPr>
          <p:nvPr/>
        </p:nvSpPr>
        <p:spPr bwMode="auto">
          <a:xfrm>
            <a:off x="457200" y="304800"/>
            <a:ext cx="5334000" cy="5334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Garamond"/>
                <a:ea typeface="宋体"/>
                <a:cs typeface="+mn-cs"/>
              </a:rPr>
              <a:t>Genuine two-dimensional ice</a:t>
            </a:r>
          </a:p>
        </p:txBody>
      </p:sp>
      <p:pic>
        <p:nvPicPr>
          <p:cNvPr id="9" name="Picture 2" descr="C:\Users\YingJiang\Desktop\2D ice on AU(111)\paper\3rd submission\Covers\final version\JPEG\2019-03-03319A_cover suggestion_3.jpg"/>
          <p:cNvPicPr>
            <a:picLocks noChangeAspect="1" noChangeArrowheads="1"/>
          </p:cNvPicPr>
          <p:nvPr/>
        </p:nvPicPr>
        <p:blipFill>
          <a:blip r:embed="rId3" cstate="print"/>
          <a:srcRect/>
          <a:stretch>
            <a:fillRect/>
          </a:stretch>
        </p:blipFill>
        <p:spPr bwMode="auto">
          <a:xfrm>
            <a:off x="5181604" y="1676400"/>
            <a:ext cx="3490253" cy="4608512"/>
          </a:xfrm>
          <a:prstGeom prst="rect">
            <a:avLst/>
          </a:prstGeom>
          <a:noFill/>
        </p:spPr>
      </p:pic>
      <p:sp>
        <p:nvSpPr>
          <p:cNvPr id="12" name="矩形 11"/>
          <p:cNvSpPr/>
          <p:nvPr/>
        </p:nvSpPr>
        <p:spPr>
          <a:xfrm>
            <a:off x="5715000" y="5802868"/>
            <a:ext cx="2501519"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Two-dimensional ice</a:t>
            </a:r>
          </a:p>
        </p:txBody>
      </p:sp>
      <p:sp>
        <p:nvSpPr>
          <p:cNvPr id="13" name="TextBox 12"/>
          <p:cNvSpPr txBox="1"/>
          <p:nvPr/>
        </p:nvSpPr>
        <p:spPr>
          <a:xfrm>
            <a:off x="364813" y="4961070"/>
            <a:ext cx="4673818" cy="707886"/>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srgbClr val="FFFFFF"/>
                </a:solidFill>
                <a:effectLst/>
                <a:uLnTx/>
                <a:uFillTx/>
                <a:latin typeface="Arial"/>
                <a:ea typeface="黑体" pitchFamily="49" charset="-122"/>
                <a:cs typeface="+mn-cs"/>
              </a:rPr>
              <a:t>18 crystalline phases (3D phases)</a:t>
            </a:r>
          </a:p>
          <a:p>
            <a:pPr marL="457200" marR="0" lvl="0" indent="-457200" algn="l" defTabSz="914400" rtl="0" eaLnBrk="1" fontAlgn="base" latinLnBrk="0" hangingPunct="1">
              <a:lnSpc>
                <a:spcPct val="100000"/>
              </a:lnSpc>
              <a:spcBef>
                <a:spcPct val="0"/>
              </a:spcBef>
              <a:spcAft>
                <a:spcPct val="0"/>
              </a:spcAft>
              <a:buClrTx/>
              <a:buSzTx/>
              <a:buFont typeface="Wingdings" panose="05000000000000000000" pitchFamily="2" charset="2"/>
              <a:buChar char="n"/>
              <a:tabLst/>
              <a:defRPr/>
            </a:pPr>
            <a:r>
              <a:rPr kumimoji="0" lang="en-US" altLang="zh-CN" sz="2000" b="0" i="0" u="none" strike="noStrike" kern="1200" cap="none" spc="0" normalizeH="0" baseline="0" noProof="0" dirty="0">
                <a:ln>
                  <a:noFill/>
                </a:ln>
                <a:solidFill>
                  <a:srgbClr val="FFFFFF"/>
                </a:solidFill>
                <a:effectLst/>
                <a:uLnTx/>
                <a:uFillTx/>
                <a:latin typeface="Arial"/>
                <a:ea typeface="黑体" pitchFamily="49" charset="-122"/>
                <a:cs typeface="+mn-cs"/>
              </a:rPr>
              <a:t>How about two-dimensional ice ?</a:t>
            </a:r>
          </a:p>
        </p:txBody>
      </p:sp>
      <p:sp>
        <p:nvSpPr>
          <p:cNvPr id="15" name="矩形 14">
            <a:extLst>
              <a:ext uri="{FF2B5EF4-FFF2-40B4-BE49-F238E27FC236}">
                <a16:creationId xmlns:a16="http://schemas.microsoft.com/office/drawing/2014/main" id="{A21263B0-75DC-4C40-B9F2-009432BEC737}"/>
              </a:ext>
            </a:extLst>
          </p:cNvPr>
          <p:cNvSpPr/>
          <p:nvPr/>
        </p:nvSpPr>
        <p:spPr>
          <a:xfrm>
            <a:off x="622681" y="4191000"/>
            <a:ext cx="2723823"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Ice sheet on Ross Sea</a:t>
            </a:r>
          </a:p>
        </p:txBody>
      </p:sp>
      <p:sp>
        <p:nvSpPr>
          <p:cNvPr id="2" name="灯片编号占位符 1">
            <a:extLst>
              <a:ext uri="{FF2B5EF4-FFF2-40B4-BE49-F238E27FC236}">
                <a16:creationId xmlns:a16="http://schemas.microsoft.com/office/drawing/2014/main" id="{1F70B521-8195-4FF1-9609-DF47329BF50F}"/>
              </a:ext>
            </a:extLst>
          </p:cNvPr>
          <p:cNvSpPr>
            <a:spLocks noGrp="1"/>
          </p:cNvSpPr>
          <p:nvPr>
            <p:ph type="sldNum" sz="quarter" idx="12"/>
          </p:nvPr>
        </p:nvSpPr>
        <p:spPr/>
        <p:txBody>
          <a:bodyPr/>
          <a:lstStyle/>
          <a:p>
            <a:fld id="{0C913308-F349-4B6D-A68A-DD1791B4A57B}" type="slidenum">
              <a:rPr lang="zh-CN" altLang="en-US" smtClean="0"/>
              <a:pPr/>
              <a:t>46</a:t>
            </a:fld>
            <a:endParaRPr lang="zh-CN" alt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grpId="0" nodeType="with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277817"/>
            <a:ext cx="8229600" cy="788987"/>
          </a:xfrm>
        </p:spPr>
        <p:txBody>
          <a:bodyPr/>
          <a:lstStyle/>
          <a:p>
            <a:r>
              <a:rPr lang="en-US" altLang="zh-CN" sz="3600" dirty="0"/>
              <a:t>Two-dimensional ices on surface </a:t>
            </a:r>
            <a:endParaRPr lang="zh-CN" altLang="en-US" sz="3600" dirty="0"/>
          </a:p>
        </p:txBody>
      </p:sp>
      <p:pic>
        <p:nvPicPr>
          <p:cNvPr id="1460227" name="Picture 3"/>
          <p:cNvPicPr>
            <a:picLocks noChangeAspect="1" noChangeArrowheads="1"/>
          </p:cNvPicPr>
          <p:nvPr/>
        </p:nvPicPr>
        <p:blipFill>
          <a:blip r:embed="rId2" cstate="print"/>
          <a:srcRect/>
          <a:stretch>
            <a:fillRect/>
          </a:stretch>
        </p:blipFill>
        <p:spPr bwMode="auto">
          <a:xfrm>
            <a:off x="1219200" y="1143004"/>
            <a:ext cx="6629400" cy="3797831"/>
          </a:xfrm>
          <a:prstGeom prst="rect">
            <a:avLst/>
          </a:prstGeom>
          <a:noFill/>
          <a:ln w="9525">
            <a:noFill/>
            <a:miter lim="800000"/>
            <a:headEnd/>
            <a:tailEnd/>
          </a:ln>
        </p:spPr>
      </p:pic>
      <p:sp>
        <p:nvSpPr>
          <p:cNvPr id="6" name="Rectangle 4"/>
          <p:cNvSpPr>
            <a:spLocks noChangeArrowheads="1"/>
          </p:cNvSpPr>
          <p:nvPr/>
        </p:nvSpPr>
        <p:spPr bwMode="auto">
          <a:xfrm>
            <a:off x="3276600" y="6400800"/>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Materials</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667 (2012)</a:t>
            </a:r>
          </a:p>
        </p:txBody>
      </p:sp>
      <p:sp>
        <p:nvSpPr>
          <p:cNvPr id="7" name="TextBox 6"/>
          <p:cNvSpPr txBox="1"/>
          <p:nvPr/>
        </p:nvSpPr>
        <p:spPr>
          <a:xfrm>
            <a:off x="1295400" y="5486400"/>
            <a:ext cx="68788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conventional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bilayer</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-ice model for ice growth on solid surface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7"/>
          <p:cNvSpPr txBox="1"/>
          <p:nvPr/>
        </p:nvSpPr>
        <p:spPr>
          <a:xfrm>
            <a:off x="2362200" y="4876800"/>
            <a:ext cx="265649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basal plane of ice</a:t>
            </a:r>
            <a:r>
              <a:rPr kumimoji="0" lang="en-US" altLang="zh-CN" sz="1800" b="0" i="0" u="none" strike="noStrike" kern="1200" cap="none" spc="0" normalizeH="0" baseline="-2500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I</a:t>
            </a:r>
            <a:r>
              <a:rPr kumimoji="0" lang="en-US" altLang="zh-CN" sz="1800" b="0" i="0" u="none" strike="noStrike" kern="1200" cap="none" spc="0" normalizeH="0" baseline="-25000" noProof="0" dirty="0" err="1">
                <a:ln>
                  <a:noFill/>
                </a:ln>
                <a:solidFill>
                  <a:srgbClr val="000000"/>
                </a:solidFill>
                <a:effectLst/>
                <a:uLnTx/>
                <a:uFillTx/>
                <a:latin typeface="Arial" charset="0"/>
                <a:ea typeface="宋体" charset="-122"/>
                <a:cs typeface="+mn-cs"/>
              </a:rPr>
              <a:t>h</a:t>
            </a:r>
            <a:endParaRPr kumimoji="0" lang="zh-CN" altLang="en-US" sz="1800" b="0" i="0" u="none" strike="noStrike" kern="1200" cap="none" spc="0" normalizeH="0" baseline="-2500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DFE3CDB8-44C8-46E0-88F8-53CF8CA4760F}"/>
              </a:ext>
            </a:extLst>
          </p:cNvPr>
          <p:cNvSpPr>
            <a:spLocks noGrp="1"/>
          </p:cNvSpPr>
          <p:nvPr>
            <p:ph type="sldNum" sz="quarter" idx="10"/>
          </p:nvPr>
        </p:nvSpPr>
        <p:spPr/>
        <p:txBody>
          <a:bodyPr/>
          <a:lstStyle/>
          <a:p>
            <a:fld id="{47329A4E-1959-4B2C-B3DA-260D845A3608}" type="slidenum">
              <a:rPr lang="en-US" altLang="zh-CN" smtClean="0"/>
              <a:pPr/>
              <a:t>47</a:t>
            </a:fld>
            <a:endParaRPr lang="en-US" altLang="zh-CN"/>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381000" y="304804"/>
            <a:ext cx="8229600" cy="788987"/>
          </a:xfrm>
        </p:spPr>
        <p:txBody>
          <a:bodyPr/>
          <a:lstStyle/>
          <a:p>
            <a:r>
              <a:rPr lang="en-US" altLang="zh-CN" sz="2800" dirty="0"/>
              <a:t>Two-dimensional ices on hydrophilic surface </a:t>
            </a:r>
            <a:endParaRPr lang="zh-CN" altLang="en-US" sz="2800" dirty="0"/>
          </a:p>
        </p:txBody>
      </p:sp>
      <p:pic>
        <p:nvPicPr>
          <p:cNvPr id="1460226" name="Picture 2"/>
          <p:cNvPicPr>
            <a:picLocks noChangeAspect="1" noChangeArrowheads="1"/>
          </p:cNvPicPr>
          <p:nvPr/>
        </p:nvPicPr>
        <p:blipFill>
          <a:blip r:embed="rId2" cstate="print"/>
          <a:srcRect/>
          <a:stretch>
            <a:fillRect/>
          </a:stretch>
        </p:blipFill>
        <p:spPr bwMode="auto">
          <a:xfrm>
            <a:off x="562611" y="1295400"/>
            <a:ext cx="3558988" cy="3581400"/>
          </a:xfrm>
          <a:prstGeom prst="rect">
            <a:avLst/>
          </a:prstGeom>
          <a:noFill/>
          <a:ln w="9525">
            <a:noFill/>
            <a:miter lim="800000"/>
            <a:headEnd/>
            <a:tailEnd/>
          </a:ln>
        </p:spPr>
      </p:pic>
      <p:pic>
        <p:nvPicPr>
          <p:cNvPr id="7" name="Picture 3"/>
          <p:cNvPicPr>
            <a:picLocks noChangeAspect="1" noChangeArrowheads="1"/>
          </p:cNvPicPr>
          <p:nvPr/>
        </p:nvPicPr>
        <p:blipFill>
          <a:blip r:embed="rId3" cstate="print"/>
          <a:srcRect l="3792" r="23630"/>
          <a:stretch>
            <a:fillRect/>
          </a:stretch>
        </p:blipFill>
        <p:spPr bwMode="auto">
          <a:xfrm>
            <a:off x="4372615" y="1295400"/>
            <a:ext cx="4237989" cy="3581400"/>
          </a:xfrm>
          <a:prstGeom prst="rect">
            <a:avLst/>
          </a:prstGeom>
          <a:noFill/>
          <a:ln w="9525">
            <a:noFill/>
            <a:miter lim="800000"/>
            <a:headEnd/>
            <a:tailEnd/>
          </a:ln>
          <a:effectLst/>
        </p:spPr>
      </p:pic>
      <p:sp>
        <p:nvSpPr>
          <p:cNvPr id="8" name="Rectangle 4"/>
          <p:cNvSpPr>
            <a:spLocks noChangeArrowheads="1"/>
          </p:cNvSpPr>
          <p:nvPr/>
        </p:nvSpPr>
        <p:spPr bwMode="auto">
          <a:xfrm>
            <a:off x="867411" y="5071646"/>
            <a:ext cx="3200400" cy="336550"/>
          </a:xfrm>
          <a:prstGeom prst="rect">
            <a:avLst/>
          </a:prstGeom>
          <a:noFill/>
          <a:ln w="9525">
            <a:noFill/>
            <a:miter lim="800000"/>
            <a:headEnd/>
            <a:tailEnd/>
          </a:ln>
          <a:effectLst/>
        </p:spPr>
        <p:txBody>
          <a:bodyPr>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Nature Materials</a:t>
            </a:r>
            <a:r>
              <a:rPr kumimoji="0" lang="en-US" altLang="zh-CN" sz="1600" b="1" i="0" u="none" strike="noStrike" kern="1200" cap="none" spc="0" normalizeH="0" baseline="0" noProof="0" dirty="0">
                <a:ln>
                  <a:noFill/>
                </a:ln>
                <a:solidFill>
                  <a:srgbClr val="000099"/>
                </a:solidFill>
                <a:effectLst/>
                <a:uLnTx/>
                <a:uFillTx/>
                <a:latin typeface="Arial"/>
                <a:ea typeface="宋体"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a:ea typeface="宋体" charset="-122"/>
                <a:cs typeface="+mn-cs"/>
              </a:rPr>
              <a:t>11, 667 (2012)</a:t>
            </a:r>
          </a:p>
        </p:txBody>
      </p:sp>
      <p:sp>
        <p:nvSpPr>
          <p:cNvPr id="9" name="Rectangle 8"/>
          <p:cNvSpPr>
            <a:spLocks noChangeArrowheads="1"/>
          </p:cNvSpPr>
          <p:nvPr/>
        </p:nvSpPr>
        <p:spPr bwMode="auto">
          <a:xfrm>
            <a:off x="5254237" y="5071646"/>
            <a:ext cx="2899167"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Nat. </a:t>
            </a:r>
            <a:r>
              <a:rPr kumimoji="0" lang="en-US" altLang="zh-CN" sz="1600" b="1" i="1" u="none" strike="noStrike" kern="1200" cap="none" spc="0" normalizeH="0" baseline="0" noProof="0" dirty="0" err="1">
                <a:ln>
                  <a:noFill/>
                </a:ln>
                <a:solidFill>
                  <a:srgbClr val="000099"/>
                </a:solidFill>
                <a:effectLst/>
                <a:uLnTx/>
                <a:uFillTx/>
                <a:latin typeface="Arial"/>
                <a:ea typeface="宋体" charset="-122"/>
                <a:cs typeface="+mn-cs"/>
              </a:rPr>
              <a:t>Commun</a:t>
            </a:r>
            <a:r>
              <a:rPr kumimoji="0" lang="en-US" altLang="zh-CN" sz="1600" b="1" i="1" u="none" strike="noStrike" kern="1200" cap="none" spc="0" normalizeH="0" baseline="0" noProof="0" dirty="0">
                <a:ln>
                  <a:noFill/>
                </a:ln>
                <a:solidFill>
                  <a:srgbClr val="000099"/>
                </a:solidFill>
                <a:effectLst/>
                <a:uLnTx/>
                <a:uFillTx/>
                <a:latin typeface="Arial"/>
                <a:ea typeface="宋体" charset="-122"/>
                <a:cs typeface="+mn-cs"/>
              </a:rPr>
              <a:t>.</a:t>
            </a:r>
            <a:r>
              <a:rPr kumimoji="0" lang="en-US" altLang="zh-CN" sz="1600" b="0" i="0" u="none" strike="noStrike" kern="1200" cap="none" spc="0" normalizeH="0" baseline="0" noProof="0" dirty="0">
                <a:ln>
                  <a:noFill/>
                </a:ln>
                <a:solidFill>
                  <a:srgbClr val="000099"/>
                </a:solidFill>
                <a:effectLst/>
                <a:uLnTx/>
                <a:uFillTx/>
                <a:latin typeface="Arial"/>
                <a:ea typeface="宋体" charset="-122"/>
                <a:cs typeface="+mn-cs"/>
              </a:rPr>
              <a:t> </a:t>
            </a:r>
            <a:r>
              <a:rPr kumimoji="0" lang="en-US" altLang="zh-CN" sz="1600" b="0" i="0" u="none" strike="noStrike" kern="1200" cap="none" spc="0" normalizeH="0" baseline="0" noProof="0" dirty="0">
                <a:ln>
                  <a:noFill/>
                </a:ln>
                <a:solidFill>
                  <a:srgbClr val="000000"/>
                </a:solidFill>
                <a:effectLst/>
                <a:uLnTx/>
                <a:uFillTx/>
                <a:latin typeface="Arial"/>
                <a:ea typeface="宋体" charset="-122"/>
                <a:cs typeface="+mn-cs"/>
              </a:rPr>
              <a:t>5, 4056 (2014)</a:t>
            </a:r>
          </a:p>
        </p:txBody>
      </p:sp>
      <p:sp>
        <p:nvSpPr>
          <p:cNvPr id="10" name="TextBox 9"/>
          <p:cNvSpPr txBox="1"/>
          <p:nvPr/>
        </p:nvSpPr>
        <p:spPr>
          <a:xfrm>
            <a:off x="1934215" y="2057404"/>
            <a:ext cx="744691"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Pt(111)</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1" name="TextBox 10"/>
          <p:cNvSpPr txBox="1"/>
          <p:nvPr/>
        </p:nvSpPr>
        <p:spPr>
          <a:xfrm>
            <a:off x="1934211" y="3810004"/>
            <a:ext cx="817340"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Cu(110)</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2" name="TextBox 11"/>
          <p:cNvSpPr txBox="1"/>
          <p:nvPr/>
        </p:nvSpPr>
        <p:spPr>
          <a:xfrm>
            <a:off x="6049015" y="3200404"/>
            <a:ext cx="1000595" cy="307777"/>
          </a:xfrm>
          <a:prstGeom prst="rect">
            <a:avLst/>
          </a:prstGeom>
        </p:spPr>
        <p:style>
          <a:lnRef idx="1">
            <a:schemeClr val="accent3"/>
          </a:lnRef>
          <a:fillRef idx="3">
            <a:schemeClr val="accent3"/>
          </a:fillRef>
          <a:effectRef idx="2">
            <a:schemeClr val="accent3"/>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err="1">
                <a:ln>
                  <a:noFill/>
                </a:ln>
                <a:solidFill>
                  <a:srgbClr val="000000"/>
                </a:solidFill>
                <a:effectLst/>
                <a:uLnTx/>
                <a:uFillTx/>
                <a:latin typeface="Arial"/>
                <a:ea typeface="宋体"/>
                <a:cs typeface="+mn-cs"/>
              </a:rPr>
              <a:t>NaCl</a:t>
            </a:r>
            <a:r>
              <a:rPr kumimoji="0" lang="en-US" altLang="zh-CN" sz="1400" b="0" i="0" u="none" strike="noStrike" kern="1200" cap="none" spc="0" normalizeH="0" baseline="0" noProof="0" dirty="0">
                <a:ln>
                  <a:noFill/>
                </a:ln>
                <a:solidFill>
                  <a:srgbClr val="000000"/>
                </a:solidFill>
                <a:effectLst/>
                <a:uLnTx/>
                <a:uFillTx/>
                <a:latin typeface="Arial"/>
                <a:ea typeface="宋体"/>
                <a:cs typeface="+mn-cs"/>
              </a:rPr>
              <a:t>(001)</a:t>
            </a:r>
            <a:endParaRPr kumimoji="0" lang="zh-CN" altLang="en-US" sz="14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3" name="TextBox 12"/>
          <p:cNvSpPr txBox="1"/>
          <p:nvPr/>
        </p:nvSpPr>
        <p:spPr>
          <a:xfrm>
            <a:off x="1143004" y="5715000"/>
            <a:ext cx="710963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Those 2D ices rely on the lattice of substrate and cannot exist alone.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6BB1F1C7-BD9F-45FF-B21D-2C8D2C01FDE7}"/>
              </a:ext>
            </a:extLst>
          </p:cNvPr>
          <p:cNvSpPr>
            <a:spLocks noGrp="1"/>
          </p:cNvSpPr>
          <p:nvPr>
            <p:ph type="sldNum" sz="quarter" idx="10"/>
          </p:nvPr>
        </p:nvSpPr>
        <p:spPr/>
        <p:txBody>
          <a:bodyPr/>
          <a:lstStyle/>
          <a:p>
            <a:fld id="{47329A4E-1959-4B2C-B3DA-260D845A3608}" type="slidenum">
              <a:rPr lang="en-US" altLang="zh-CN" smtClean="0"/>
              <a:pPr/>
              <a:t>48</a:t>
            </a:fld>
            <a:endParaRPr lang="en-US" altLang="zh-CN"/>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2800" dirty="0"/>
              <a:t>Square ice under hydrophobic confinement</a:t>
            </a:r>
            <a:endParaRPr lang="zh-CN" altLang="en-US" sz="2800" dirty="0"/>
          </a:p>
        </p:txBody>
      </p:sp>
      <p:pic>
        <p:nvPicPr>
          <p:cNvPr id="1512450" name="Picture 2"/>
          <p:cNvPicPr>
            <a:picLocks noChangeAspect="1" noChangeArrowheads="1"/>
          </p:cNvPicPr>
          <p:nvPr/>
        </p:nvPicPr>
        <p:blipFill>
          <a:blip r:embed="rId2" cstate="print"/>
          <a:srcRect b="37701"/>
          <a:stretch>
            <a:fillRect/>
          </a:stretch>
        </p:blipFill>
        <p:spPr bwMode="auto">
          <a:xfrm>
            <a:off x="228604" y="1676400"/>
            <a:ext cx="4498869" cy="2057400"/>
          </a:xfrm>
          <a:prstGeom prst="rect">
            <a:avLst/>
          </a:prstGeom>
          <a:noFill/>
          <a:ln w="9525">
            <a:noFill/>
            <a:miter lim="800000"/>
            <a:headEnd/>
            <a:tailEnd/>
          </a:ln>
        </p:spPr>
      </p:pic>
      <p:sp>
        <p:nvSpPr>
          <p:cNvPr id="6" name="Rectangle 4"/>
          <p:cNvSpPr>
            <a:spLocks noChangeArrowheads="1"/>
          </p:cNvSpPr>
          <p:nvPr/>
        </p:nvSpPr>
        <p:spPr bwMode="auto">
          <a:xfrm>
            <a:off x="609600" y="5486400"/>
            <a:ext cx="3429000" cy="338554"/>
          </a:xfrm>
          <a:prstGeom prst="rect">
            <a:avLst/>
          </a:prstGeom>
          <a:noFill/>
          <a:ln w="9525">
            <a:noFill/>
            <a:miter lim="800000"/>
            <a:headEnd/>
            <a:tailEnd/>
          </a:ln>
          <a:effectLst/>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Geim</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zh-CN" altLang="en-US" sz="1600" b="0" i="1"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519</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443 (2015)</a:t>
            </a:r>
          </a:p>
        </p:txBody>
      </p:sp>
      <p:pic>
        <p:nvPicPr>
          <p:cNvPr id="1512451" name="Picture 3"/>
          <p:cNvPicPr>
            <a:picLocks noChangeAspect="1" noChangeArrowheads="1"/>
          </p:cNvPicPr>
          <p:nvPr/>
        </p:nvPicPr>
        <p:blipFill>
          <a:blip r:embed="rId3" cstate="print"/>
          <a:srcRect/>
          <a:stretch>
            <a:fillRect/>
          </a:stretch>
        </p:blipFill>
        <p:spPr bwMode="auto">
          <a:xfrm>
            <a:off x="4724404" y="1752600"/>
            <a:ext cx="4238751" cy="3429000"/>
          </a:xfrm>
          <a:prstGeom prst="rect">
            <a:avLst/>
          </a:prstGeom>
          <a:noFill/>
          <a:ln w="9525">
            <a:noFill/>
            <a:miter lim="800000"/>
            <a:headEnd/>
            <a:tailEnd/>
          </a:ln>
        </p:spPr>
      </p:pic>
      <p:sp>
        <p:nvSpPr>
          <p:cNvPr id="8" name="矩形 7"/>
          <p:cNvSpPr/>
          <p:nvPr/>
        </p:nvSpPr>
        <p:spPr>
          <a:xfrm>
            <a:off x="4927322" y="5486400"/>
            <a:ext cx="3607078"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Zhou </a:t>
            </a: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zh-CN" altLang="en-US" sz="1600" b="0" i="1"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0"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528</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E1–E2 (2015)</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 name="TextBox 8"/>
          <p:cNvSpPr txBox="1"/>
          <p:nvPr/>
        </p:nvSpPr>
        <p:spPr>
          <a:xfrm>
            <a:off x="5486400" y="1295400"/>
            <a:ext cx="2210862"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NaCl</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contaminant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9"/>
          <p:cNvSpPr txBox="1"/>
          <p:nvPr/>
        </p:nvSpPr>
        <p:spPr>
          <a:xfrm>
            <a:off x="533404" y="1295400"/>
            <a:ext cx="400622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Square ice between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bilayer</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graphene</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512452" name="Picture 4"/>
          <p:cNvPicPr>
            <a:picLocks noChangeAspect="1" noChangeArrowheads="1"/>
          </p:cNvPicPr>
          <p:nvPr/>
        </p:nvPicPr>
        <p:blipFill>
          <a:blip r:embed="rId4" cstate="print"/>
          <a:srcRect/>
          <a:stretch>
            <a:fillRect/>
          </a:stretch>
        </p:blipFill>
        <p:spPr bwMode="auto">
          <a:xfrm>
            <a:off x="152400" y="4191004"/>
            <a:ext cx="4495800" cy="521169"/>
          </a:xfrm>
          <a:prstGeom prst="rect">
            <a:avLst/>
          </a:prstGeom>
          <a:noFill/>
          <a:ln w="9525">
            <a:noFill/>
            <a:miter lim="800000"/>
            <a:headEnd/>
            <a:tailEnd/>
          </a:ln>
        </p:spPr>
      </p:pic>
      <p:sp>
        <p:nvSpPr>
          <p:cNvPr id="3" name="灯片编号占位符 2">
            <a:extLst>
              <a:ext uri="{FF2B5EF4-FFF2-40B4-BE49-F238E27FC236}">
                <a16:creationId xmlns:a16="http://schemas.microsoft.com/office/drawing/2014/main" id="{E6F3C281-C3BD-4A6F-AE9B-AB7CFC96B493}"/>
              </a:ext>
            </a:extLst>
          </p:cNvPr>
          <p:cNvSpPr>
            <a:spLocks noGrp="1"/>
          </p:cNvSpPr>
          <p:nvPr>
            <p:ph type="sldNum" sz="quarter" idx="10"/>
          </p:nvPr>
        </p:nvSpPr>
        <p:spPr/>
        <p:txBody>
          <a:bodyPr/>
          <a:lstStyle/>
          <a:p>
            <a:fld id="{47329A4E-1959-4B2C-B3DA-260D845A3608}" type="slidenum">
              <a:rPr lang="en-US" altLang="zh-CN" smtClean="0"/>
              <a:pPr/>
              <a:t>49</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1512451"/>
                                        </p:tgtEl>
                                        <p:attrNameLst>
                                          <p:attrName>style.visibility</p:attrName>
                                        </p:attrNameLst>
                                      </p:cBhvr>
                                      <p:to>
                                        <p:strVal val="visible"/>
                                      </p:to>
                                    </p:set>
                                    <p:animEffect transition="in" filter="blinds(horizontal)">
                                      <p:cBhvr>
                                        <p:cTn id="7" dur="500"/>
                                        <p:tgtEl>
                                          <p:spTgt spid="1512451"/>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8"/>
                                        </p:tgtEl>
                                        <p:attrNameLst>
                                          <p:attrName>style.visibility</p:attrName>
                                        </p:attrNameLst>
                                      </p:cBhvr>
                                      <p:to>
                                        <p:strVal val="visible"/>
                                      </p:to>
                                    </p:set>
                                    <p:animEffect transition="in" filter="blinds(horizontal)">
                                      <p:cBhvr>
                                        <p:cTn id="10" dur="500"/>
                                        <p:tgtEl>
                                          <p:spTgt spid="8"/>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linds(horizontal)">
                                      <p:cBhvr>
                                        <p:cTn id="13"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a:extLst>
              <a:ext uri="{FF2B5EF4-FFF2-40B4-BE49-F238E27FC236}">
                <a16:creationId xmlns:a16="http://schemas.microsoft.com/office/drawing/2014/main" id="{011D6AE4-E6B2-40A1-B5D0-475613CF7B59}"/>
              </a:ext>
            </a:extLst>
          </p:cNvPr>
          <p:cNvSpPr/>
          <p:nvPr/>
        </p:nvSpPr>
        <p:spPr>
          <a:xfrm>
            <a:off x="4772453" y="2057400"/>
            <a:ext cx="4054356" cy="2600840"/>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r>
              <a:rPr lang="en-US" altLang="zh-CN" sz="2400" b="1" dirty="0">
                <a:solidFill>
                  <a:srgbClr val="C00000"/>
                </a:solidFill>
                <a:latin typeface="等线" panose="02010600030101010101" pitchFamily="2" charset="-122"/>
                <a:ea typeface="等线" panose="02010600030101010101" pitchFamily="2" charset="-122"/>
              </a:rPr>
              <a:t>Four challenges of AFM:</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The jump-to-contact problem</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Nonmonotonic force with distance</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Background of long-range forces </a:t>
            </a:r>
          </a:p>
          <a:p>
            <a:pPr indent="-342900">
              <a:lnSpc>
                <a:spcPct val="200000"/>
              </a:lnSpc>
              <a:buFont typeface="+mj-lt"/>
              <a:buAutoNum type="arabicPeriod"/>
            </a:pPr>
            <a:r>
              <a:rPr lang="en-US" altLang="zh-CN" dirty="0">
                <a:solidFill>
                  <a:schemeClr val="tx1"/>
                </a:solidFill>
                <a:latin typeface="等线" panose="02010600030101010101" pitchFamily="2" charset="-122"/>
                <a:ea typeface="等线" panose="02010600030101010101" pitchFamily="2" charset="-122"/>
              </a:rPr>
              <a:t>Measurement of </a:t>
            </a:r>
            <a:r>
              <a:rPr lang="en-US" altLang="zh-CN" dirty="0" err="1">
                <a:solidFill>
                  <a:schemeClr val="tx1"/>
                </a:solidFill>
                <a:latin typeface="等线" panose="02010600030101010101" pitchFamily="2" charset="-122"/>
                <a:ea typeface="等线" panose="02010600030101010101" pitchFamily="2" charset="-122"/>
              </a:rPr>
              <a:t>nN-pN</a:t>
            </a:r>
            <a:r>
              <a:rPr lang="en-US" altLang="zh-CN" dirty="0">
                <a:solidFill>
                  <a:schemeClr val="tx1"/>
                </a:solidFill>
                <a:latin typeface="等线" panose="02010600030101010101" pitchFamily="2" charset="-122"/>
                <a:ea typeface="等线" panose="02010600030101010101" pitchFamily="2" charset="-122"/>
              </a:rPr>
              <a:t> forces</a:t>
            </a:r>
            <a:endParaRPr lang="zh-CN" altLang="en-US" dirty="0">
              <a:solidFill>
                <a:schemeClr val="tx1"/>
              </a:solidFill>
              <a:latin typeface="等线" panose="02010600030101010101" pitchFamily="2" charset="-122"/>
              <a:ea typeface="等线" panose="02010600030101010101" pitchFamily="2" charset="-122"/>
            </a:endParaRPr>
          </a:p>
        </p:txBody>
      </p:sp>
      <p:pic>
        <p:nvPicPr>
          <p:cNvPr id="3" name="Picture 1">
            <a:extLst>
              <a:ext uri="{FF2B5EF4-FFF2-40B4-BE49-F238E27FC236}">
                <a16:creationId xmlns:a16="http://schemas.microsoft.com/office/drawing/2014/main" id="{C4C12E9E-642D-4A53-AB04-F586BFD8B0FA}"/>
              </a:ext>
            </a:extLst>
          </p:cNvPr>
          <p:cNvPicPr>
            <a:picLocks noChangeAspect="1" noChangeArrowheads="1"/>
          </p:cNvPicPr>
          <p:nvPr/>
        </p:nvPicPr>
        <p:blipFill>
          <a:blip r:embed="rId2" cstate="print"/>
          <a:srcRect/>
          <a:stretch>
            <a:fillRect/>
          </a:stretch>
        </p:blipFill>
        <p:spPr bwMode="auto">
          <a:xfrm>
            <a:off x="437322" y="1828800"/>
            <a:ext cx="4054356" cy="3563444"/>
          </a:xfrm>
          <a:prstGeom prst="rect">
            <a:avLst/>
          </a:prstGeom>
          <a:noFill/>
          <a:ln w="9525">
            <a:noFill/>
            <a:miter lim="800000"/>
            <a:headEnd/>
            <a:tailEnd/>
          </a:ln>
          <a:effectLst/>
        </p:spPr>
      </p:pic>
      <p:sp>
        <p:nvSpPr>
          <p:cNvPr id="4" name="标题 1">
            <a:extLst>
              <a:ext uri="{FF2B5EF4-FFF2-40B4-BE49-F238E27FC236}">
                <a16:creationId xmlns:a16="http://schemas.microsoft.com/office/drawing/2014/main" id="{027CA7AC-64BA-4FE0-AD93-97DC92FD66C0}"/>
              </a:ext>
            </a:extLst>
          </p:cNvPr>
          <p:cNvSpPr txBox="1">
            <a:spLocks/>
          </p:cNvSpPr>
          <p:nvPr/>
        </p:nvSpPr>
        <p:spPr>
          <a:xfrm>
            <a:off x="457200" y="277813"/>
            <a:ext cx="8229600" cy="788987"/>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r>
              <a:rPr lang="zh-CN" altLang="en-US" sz="3600" b="1" kern="0" dirty="0">
                <a:latin typeface="等线" panose="02010600030101010101" pitchFamily="2" charset="-122"/>
                <a:ea typeface="等线" panose="02010600030101010101" pitchFamily="2" charset="-122"/>
              </a:rPr>
              <a:t>原子力显微镜的挑战性</a:t>
            </a:r>
            <a:endParaRPr lang="en-US" altLang="zh-CN" sz="3600" b="1" kern="0" dirty="0">
              <a:latin typeface="等线" panose="02010600030101010101" pitchFamily="2" charset="-122"/>
              <a:ea typeface="等线" panose="02010600030101010101" pitchFamily="2" charset="-122"/>
            </a:endParaRPr>
          </a:p>
        </p:txBody>
      </p:sp>
      <p:sp>
        <p:nvSpPr>
          <p:cNvPr id="5" name="文本框 4">
            <a:extLst>
              <a:ext uri="{FF2B5EF4-FFF2-40B4-BE49-F238E27FC236}">
                <a16:creationId xmlns:a16="http://schemas.microsoft.com/office/drawing/2014/main" id="{AE182F32-EC48-4CC2-900F-83891F251DAB}"/>
              </a:ext>
            </a:extLst>
          </p:cNvPr>
          <p:cNvSpPr txBox="1"/>
          <p:nvPr/>
        </p:nvSpPr>
        <p:spPr>
          <a:xfrm>
            <a:off x="2209800" y="5547830"/>
            <a:ext cx="5144357"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相比</a:t>
            </a:r>
            <a:r>
              <a:rPr lang="en-US" altLang="zh-CN" sz="2400" b="1" dirty="0">
                <a:solidFill>
                  <a:srgbClr val="FF0000"/>
                </a:solidFill>
                <a:latin typeface="等线" panose="02010600030101010101" pitchFamily="2" charset="-122"/>
                <a:ea typeface="等线" panose="02010600030101010101" pitchFamily="2" charset="-122"/>
              </a:rPr>
              <a:t>STM</a:t>
            </a:r>
            <a:r>
              <a:rPr lang="zh-CN" altLang="en-US" sz="2400" b="1" dirty="0">
                <a:solidFill>
                  <a:srgbClr val="FF0000"/>
                </a:solidFill>
                <a:latin typeface="等线" panose="02010600030101010101" pitchFamily="2" charset="-122"/>
                <a:ea typeface="等线" panose="02010600030101010101" pitchFamily="2" charset="-122"/>
              </a:rPr>
              <a:t>，</a:t>
            </a:r>
            <a:r>
              <a:rPr lang="en-US" altLang="zh-CN" sz="2400" b="1" dirty="0">
                <a:solidFill>
                  <a:srgbClr val="FF0000"/>
                </a:solidFill>
                <a:latin typeface="等线" panose="02010600030101010101" pitchFamily="2" charset="-122"/>
                <a:ea typeface="等线" panose="02010600030101010101" pitchFamily="2" charset="-122"/>
              </a:rPr>
              <a:t>AFM</a:t>
            </a:r>
            <a:r>
              <a:rPr lang="zh-CN" altLang="en-US" sz="2400" b="1" dirty="0">
                <a:solidFill>
                  <a:srgbClr val="FF0000"/>
                </a:solidFill>
                <a:latin typeface="等线" panose="02010600030101010101" pitchFamily="2" charset="-122"/>
                <a:ea typeface="等线" panose="02010600030101010101" pitchFamily="2" charset="-122"/>
              </a:rPr>
              <a:t>更难获得原子级分辨</a:t>
            </a:r>
          </a:p>
        </p:txBody>
      </p:sp>
      <p:sp>
        <p:nvSpPr>
          <p:cNvPr id="7" name="矩形 6">
            <a:extLst>
              <a:ext uri="{FF2B5EF4-FFF2-40B4-BE49-F238E27FC236}">
                <a16:creationId xmlns:a16="http://schemas.microsoft.com/office/drawing/2014/main" id="{92666E76-B9B1-45F3-9115-28061D0A4F24}"/>
              </a:ext>
            </a:extLst>
          </p:cNvPr>
          <p:cNvSpPr/>
          <p:nvPr/>
        </p:nvSpPr>
        <p:spPr>
          <a:xfrm>
            <a:off x="5105400" y="6410910"/>
            <a:ext cx="3581400" cy="338554"/>
          </a:xfrm>
          <a:prstGeom prst="rect">
            <a:avLst/>
          </a:prstGeom>
        </p:spPr>
        <p:txBody>
          <a:bodyPr wrap="square">
            <a:spAutoFit/>
          </a:bodyPr>
          <a:lstStyle/>
          <a:p>
            <a:pPr algn="ctr"/>
            <a:r>
              <a:rPr lang="en-US" altLang="zh-CN" sz="1600" dirty="0" err="1">
                <a:latin typeface="等线" panose="02010600030101010101" pitchFamily="2" charset="-122"/>
                <a:ea typeface="等线" panose="02010600030101010101" pitchFamily="2" charset="-122"/>
              </a:rPr>
              <a:t>Giessibl</a:t>
            </a:r>
            <a:r>
              <a:rPr lang="en-US" altLang="zh-CN" sz="1600" dirty="0">
                <a:latin typeface="等线" panose="02010600030101010101" pitchFamily="2" charset="-122"/>
                <a:ea typeface="等线" panose="02010600030101010101" pitchFamily="2" charset="-122"/>
              </a:rPr>
              <a:t>, Rev. Mod. Phys. </a:t>
            </a:r>
            <a:r>
              <a:rPr lang="en-US" altLang="zh-CN" sz="1600" b="1" dirty="0">
                <a:latin typeface="等线" panose="02010600030101010101" pitchFamily="2" charset="-122"/>
                <a:ea typeface="等线" panose="02010600030101010101" pitchFamily="2" charset="-122"/>
              </a:rPr>
              <a:t>75</a:t>
            </a:r>
            <a:r>
              <a:rPr lang="en-US" altLang="zh-CN" sz="1600" dirty="0">
                <a:latin typeface="等线" panose="02010600030101010101" pitchFamily="2" charset="-122"/>
                <a:ea typeface="等线" panose="02010600030101010101" pitchFamily="2" charset="-122"/>
              </a:rPr>
              <a:t>, 949 (2003)</a:t>
            </a:r>
            <a:endParaRPr lang="zh-CN" altLang="en-US" sz="1600" dirty="0">
              <a:latin typeface="等线" panose="02010600030101010101" pitchFamily="2" charset="-122"/>
              <a:ea typeface="等线" panose="02010600030101010101" pitchFamily="2" charset="-122"/>
            </a:endParaRPr>
          </a:p>
        </p:txBody>
      </p:sp>
      <p:sp>
        <p:nvSpPr>
          <p:cNvPr id="6" name="灯片编号占位符 5">
            <a:extLst>
              <a:ext uri="{FF2B5EF4-FFF2-40B4-BE49-F238E27FC236}">
                <a16:creationId xmlns:a16="http://schemas.microsoft.com/office/drawing/2014/main" id="{5C924D39-ED61-4941-8EFD-3CE2328CAD99}"/>
              </a:ext>
            </a:extLst>
          </p:cNvPr>
          <p:cNvSpPr>
            <a:spLocks noGrp="1"/>
          </p:cNvSpPr>
          <p:nvPr>
            <p:ph type="sldNum" sz="quarter" idx="12"/>
          </p:nvPr>
        </p:nvSpPr>
        <p:spPr/>
        <p:txBody>
          <a:bodyPr/>
          <a:lstStyle/>
          <a:p>
            <a:fld id="{0C913308-F349-4B6D-A68A-DD1791B4A57B}" type="slidenum">
              <a:rPr lang="zh-CN" altLang="en-US" smtClean="0"/>
              <a:pPr/>
              <a:t>5</a:t>
            </a:fld>
            <a:endParaRPr lang="zh-CN" altLang="en-US" dirty="0"/>
          </a:p>
        </p:txBody>
      </p:sp>
    </p:spTree>
    <p:extLst>
      <p:ext uri="{BB962C8B-B14F-4D97-AF65-F5344CB8AC3E}">
        <p14:creationId xmlns:p14="http://schemas.microsoft.com/office/powerpoint/2010/main" val="2611684315"/>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3200" dirty="0"/>
              <a:t>Hexagonal Monolayer Ice on graphite</a:t>
            </a:r>
            <a:endParaRPr lang="zh-CN" altLang="en-US" sz="3200" dirty="0"/>
          </a:p>
        </p:txBody>
      </p:sp>
      <p:pic>
        <p:nvPicPr>
          <p:cNvPr id="1513474" name="Picture 2"/>
          <p:cNvPicPr>
            <a:picLocks noChangeAspect="1" noChangeArrowheads="1"/>
          </p:cNvPicPr>
          <p:nvPr/>
        </p:nvPicPr>
        <p:blipFill>
          <a:blip r:embed="rId2" cstate="print"/>
          <a:srcRect/>
          <a:stretch>
            <a:fillRect/>
          </a:stretch>
        </p:blipFill>
        <p:spPr bwMode="auto">
          <a:xfrm>
            <a:off x="533400" y="1371604"/>
            <a:ext cx="4343400" cy="2405217"/>
          </a:xfrm>
          <a:prstGeom prst="rect">
            <a:avLst/>
          </a:prstGeom>
          <a:noFill/>
          <a:ln w="9525">
            <a:noFill/>
            <a:miter lim="800000"/>
            <a:headEnd/>
            <a:tailEnd/>
          </a:ln>
        </p:spPr>
      </p:pic>
      <p:pic>
        <p:nvPicPr>
          <p:cNvPr id="1513475" name="Picture 3"/>
          <p:cNvPicPr>
            <a:picLocks noChangeAspect="1" noChangeArrowheads="1"/>
          </p:cNvPicPr>
          <p:nvPr/>
        </p:nvPicPr>
        <p:blipFill>
          <a:blip r:embed="rId3" cstate="print"/>
          <a:srcRect/>
          <a:stretch>
            <a:fillRect/>
          </a:stretch>
        </p:blipFill>
        <p:spPr bwMode="auto">
          <a:xfrm>
            <a:off x="5029204" y="2057400"/>
            <a:ext cx="3925151" cy="2819400"/>
          </a:xfrm>
          <a:prstGeom prst="rect">
            <a:avLst/>
          </a:prstGeom>
          <a:noFill/>
          <a:ln w="9525">
            <a:noFill/>
            <a:miter lim="800000"/>
            <a:headEnd/>
            <a:tailEnd/>
          </a:ln>
        </p:spPr>
      </p:pic>
      <p:pic>
        <p:nvPicPr>
          <p:cNvPr id="1513476" name="Picture 4"/>
          <p:cNvPicPr>
            <a:picLocks noChangeAspect="1" noChangeArrowheads="1"/>
          </p:cNvPicPr>
          <p:nvPr/>
        </p:nvPicPr>
        <p:blipFill>
          <a:blip r:embed="rId4" cstate="print"/>
          <a:srcRect/>
          <a:stretch>
            <a:fillRect/>
          </a:stretch>
        </p:blipFill>
        <p:spPr bwMode="auto">
          <a:xfrm>
            <a:off x="609604" y="3962400"/>
            <a:ext cx="4290391" cy="2133600"/>
          </a:xfrm>
          <a:prstGeom prst="rect">
            <a:avLst/>
          </a:prstGeom>
          <a:noFill/>
          <a:ln w="9525">
            <a:noFill/>
            <a:miter lim="800000"/>
            <a:headEnd/>
            <a:tailEnd/>
          </a:ln>
        </p:spPr>
      </p:pic>
      <p:sp>
        <p:nvSpPr>
          <p:cNvPr id="8" name="矩形 7"/>
          <p:cNvSpPr/>
          <p:nvPr/>
        </p:nvSpPr>
        <p:spPr>
          <a:xfrm>
            <a:off x="990600" y="6412468"/>
            <a:ext cx="35052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Phys. Rev. </a:t>
            </a: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Lett</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121, 256001 (2018)</a:t>
            </a:r>
          </a:p>
        </p:txBody>
      </p:sp>
      <p:sp>
        <p:nvSpPr>
          <p:cNvPr id="9" name="TextBox 8"/>
          <p:cNvSpPr txBox="1"/>
          <p:nvPr/>
        </p:nvSpPr>
        <p:spPr>
          <a:xfrm>
            <a:off x="4953000" y="1371604"/>
            <a:ext cx="4038600" cy="646331"/>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Self-assembly of closely packed water </a:t>
            </a:r>
            <a:r>
              <a:rPr kumimoji="0" lang="en-US" altLang="zh-CN" sz="1800" b="0" i="0" u="none" strike="noStrike" kern="1200" cap="none" spc="0" normalizeH="0" baseline="0" noProof="0" dirty="0" err="1">
                <a:ln>
                  <a:noFill/>
                </a:ln>
                <a:solidFill>
                  <a:srgbClr val="000000"/>
                </a:solidFill>
                <a:effectLst/>
                <a:uLnTx/>
                <a:uFillTx/>
                <a:latin typeface="Arial" charset="0"/>
                <a:ea typeface="宋体" charset="-122"/>
                <a:cs typeface="+mn-cs"/>
              </a:rPr>
              <a:t>hexamers</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without edge sharing</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9"/>
          <p:cNvSpPr txBox="1"/>
          <p:nvPr/>
        </p:nvSpPr>
        <p:spPr>
          <a:xfrm>
            <a:off x="5638800" y="5181604"/>
            <a:ext cx="2819400" cy="646331"/>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Such a monolayer ice cannot grow to large size</a:t>
            </a:r>
            <a:endParaRPr kumimoji="0" lang="zh-CN" altLang="en-US" sz="1800" b="0" i="0" u="none" strike="noStrike" kern="1200" cap="none" spc="0" normalizeH="0" baseline="0" noProof="0" dirty="0">
              <a:ln>
                <a:noFill/>
              </a:ln>
              <a:solidFill>
                <a:srgbClr val="FFFFFF"/>
              </a:solidFill>
              <a:effectLst/>
              <a:uLnTx/>
              <a:uFillTx/>
              <a:latin typeface="Arial"/>
              <a:ea typeface="宋体"/>
              <a:cs typeface="+mn-cs"/>
            </a:endParaRPr>
          </a:p>
        </p:txBody>
      </p:sp>
      <p:sp>
        <p:nvSpPr>
          <p:cNvPr id="11" name="TextBox 10"/>
          <p:cNvSpPr txBox="1"/>
          <p:nvPr/>
        </p:nvSpPr>
        <p:spPr>
          <a:xfrm>
            <a:off x="6019800" y="5867400"/>
            <a:ext cx="221092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Typically tens of nm</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E962D7E2-AA8E-4DCC-A856-FF08CE549791}"/>
              </a:ext>
            </a:extLst>
          </p:cNvPr>
          <p:cNvSpPr>
            <a:spLocks noGrp="1"/>
          </p:cNvSpPr>
          <p:nvPr>
            <p:ph type="sldNum" sz="quarter" idx="10"/>
          </p:nvPr>
        </p:nvSpPr>
        <p:spPr/>
        <p:txBody>
          <a:bodyPr/>
          <a:lstStyle/>
          <a:p>
            <a:fld id="{47329A4E-1959-4B2C-B3DA-260D845A3608}" type="slidenum">
              <a:rPr lang="en-US" altLang="zh-CN" smtClean="0"/>
              <a:pPr/>
              <a:t>50</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1"/>
                                        </p:tgtEl>
                                        <p:attrNameLst>
                                          <p:attrName>style.visibility</p:attrName>
                                        </p:attrNameLst>
                                      </p:cBhvr>
                                      <p:to>
                                        <p:strVal val="visible"/>
                                      </p:to>
                                    </p:set>
                                    <p:animEffect transition="in" filter="fade">
                                      <p:cBhvr>
                                        <p:cTn id="10"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矩形 35"/>
          <p:cNvSpPr/>
          <p:nvPr/>
        </p:nvSpPr>
        <p:spPr>
          <a:xfrm>
            <a:off x="381000" y="304804"/>
            <a:ext cx="75438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6633"/>
                </a:solidFill>
                <a:effectLst/>
                <a:uLnTx/>
                <a:uFillTx/>
                <a:latin typeface="Garamond"/>
                <a:ea typeface="宋体" charset="-122"/>
                <a:cs typeface="+mn-cs"/>
              </a:rPr>
              <a:t>Structure of 2D ice on Au(111)</a:t>
            </a:r>
          </a:p>
        </p:txBody>
      </p:sp>
      <p:sp>
        <p:nvSpPr>
          <p:cNvPr id="25" name="矩形 24"/>
          <p:cNvSpPr/>
          <p:nvPr/>
        </p:nvSpPr>
        <p:spPr>
          <a:xfrm>
            <a:off x="533400" y="5312245"/>
            <a:ext cx="4267200" cy="400110"/>
          </a:xfrm>
          <a:prstGeom prst="rect">
            <a:avLst/>
          </a:prstGeom>
          <a:noFill/>
        </p:spPr>
        <p:txBody>
          <a:bodyPr wrap="square" lIns="91440" tIns="45720" rIns="91440" bIns="4572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w="13462">
                  <a:solidFill>
                    <a:srgbClr val="FFFFFF"/>
                  </a:solidFill>
                  <a:prstDash val="solid"/>
                </a:ln>
                <a:solidFill>
                  <a:srgbClr val="FF0000"/>
                </a:solidFill>
                <a:effectLst/>
                <a:uLnTx/>
                <a:uFillTx/>
                <a:latin typeface="Arial"/>
                <a:ea typeface="宋体" charset="-122"/>
                <a:cs typeface="+mn-cs"/>
              </a:rPr>
              <a:t>Interlocked flat </a:t>
            </a:r>
            <a:r>
              <a:rPr kumimoji="0" lang="en-US" altLang="zh-CN" sz="2000" b="1" i="0" u="none" strike="noStrike" kern="1200" cap="none" spc="0" normalizeH="0" baseline="0" noProof="0" dirty="0" err="1">
                <a:ln w="13462">
                  <a:solidFill>
                    <a:srgbClr val="FFFFFF"/>
                  </a:solidFill>
                  <a:prstDash val="solid"/>
                </a:ln>
                <a:solidFill>
                  <a:srgbClr val="FF0000"/>
                </a:solidFill>
                <a:effectLst/>
                <a:uLnTx/>
                <a:uFillTx/>
                <a:latin typeface="Arial"/>
                <a:ea typeface="宋体" charset="-122"/>
                <a:cs typeface="+mn-cs"/>
              </a:rPr>
              <a:t>bilayer</a:t>
            </a:r>
            <a:r>
              <a:rPr kumimoji="0" lang="en-US" altLang="zh-CN" sz="2000" b="1" i="0" u="none" strike="noStrike" kern="1200" cap="none" spc="0" normalizeH="0" baseline="0" noProof="0" dirty="0">
                <a:ln w="13462">
                  <a:solidFill>
                    <a:srgbClr val="FFFFFF"/>
                  </a:solidFill>
                  <a:prstDash val="solid"/>
                </a:ln>
                <a:solidFill>
                  <a:srgbClr val="FF0000"/>
                </a:solidFill>
                <a:effectLst/>
                <a:uLnTx/>
                <a:uFillTx/>
                <a:latin typeface="Arial"/>
                <a:ea typeface="宋体" charset="-122"/>
                <a:cs typeface="+mn-cs"/>
              </a:rPr>
              <a:t>-ice</a:t>
            </a:r>
          </a:p>
        </p:txBody>
      </p:sp>
      <p:sp>
        <p:nvSpPr>
          <p:cNvPr id="26" name="矩形 25"/>
          <p:cNvSpPr/>
          <p:nvPr/>
        </p:nvSpPr>
        <p:spPr>
          <a:xfrm>
            <a:off x="1143000" y="5693245"/>
            <a:ext cx="3126946" cy="338554"/>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Phys. Rev. </a:t>
            </a:r>
            <a:r>
              <a:rPr kumimoji="0" lang="en-US" altLang="zh-CN" sz="1600" b="0" i="0" u="none" strike="noStrike" kern="1200" cap="none" spc="0" normalizeH="0" baseline="0" noProof="0" dirty="0" err="1">
                <a:ln>
                  <a:noFill/>
                </a:ln>
                <a:solidFill>
                  <a:srgbClr val="000000"/>
                </a:solidFill>
                <a:effectLst/>
                <a:uLnTx/>
                <a:uFillTx/>
                <a:latin typeface="Arial" charset="0"/>
                <a:ea typeface="宋体" charset="-122"/>
                <a:cs typeface="+mn-cs"/>
              </a:rPr>
              <a:t>Lett</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79, 5262 (1997)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pic>
        <p:nvPicPr>
          <p:cNvPr id="1030146" name="Picture 2"/>
          <p:cNvPicPr>
            <a:picLocks noChangeAspect="1" noChangeArrowheads="1"/>
          </p:cNvPicPr>
          <p:nvPr/>
        </p:nvPicPr>
        <p:blipFill>
          <a:blip r:embed="rId4" cstate="print"/>
          <a:srcRect/>
          <a:stretch>
            <a:fillRect/>
          </a:stretch>
        </p:blipFill>
        <p:spPr bwMode="auto">
          <a:xfrm>
            <a:off x="304800" y="1066800"/>
            <a:ext cx="8578850" cy="4192792"/>
          </a:xfrm>
          <a:prstGeom prst="rect">
            <a:avLst/>
          </a:prstGeom>
          <a:noFill/>
          <a:ln w="9525">
            <a:noFill/>
            <a:miter lim="800000"/>
            <a:headEnd/>
            <a:tailEnd/>
          </a:ln>
        </p:spPr>
      </p:pic>
      <p:sp>
        <p:nvSpPr>
          <p:cNvPr id="9" name="TextBox 8"/>
          <p:cNvSpPr txBox="1"/>
          <p:nvPr/>
        </p:nvSpPr>
        <p:spPr>
          <a:xfrm>
            <a:off x="7391400" y="5533143"/>
            <a:ext cx="992579" cy="369332"/>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a:ea typeface="宋体"/>
                <a:cs typeface="+mn-cs"/>
              </a:rPr>
              <a:t>2D ice I</a:t>
            </a:r>
            <a:endParaRPr kumimoji="0" lang="zh-CN" altLang="en-US" sz="1800" b="1" i="0" u="none" strike="noStrike" kern="1200" cap="none" spc="0" normalizeH="0" baseline="0" noProof="0" dirty="0">
              <a:ln>
                <a:noFill/>
              </a:ln>
              <a:solidFill>
                <a:srgbClr val="FFFFFF"/>
              </a:solidFill>
              <a:effectLst/>
              <a:uLnTx/>
              <a:uFillTx/>
              <a:latin typeface="Times" pitchFamily="18" charset="0"/>
              <a:ea typeface="宋体"/>
              <a:cs typeface="Times" pitchFamily="18" charset="0"/>
            </a:endParaRPr>
          </a:p>
        </p:txBody>
      </p:sp>
      <p:sp>
        <p:nvSpPr>
          <p:cNvPr id="11" name="矩形 10"/>
          <p:cNvSpPr/>
          <p:nvPr/>
        </p:nvSpPr>
        <p:spPr>
          <a:xfrm>
            <a:off x="4724400" y="5257800"/>
            <a:ext cx="2528768" cy="923330"/>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The first genuine 2D ice confirmed both by theory and experiment !</a:t>
            </a:r>
          </a:p>
        </p:txBody>
      </p:sp>
      <p:sp>
        <p:nvSpPr>
          <p:cNvPr id="10" name="TextBox 19">
            <a:extLst>
              <a:ext uri="{FF2B5EF4-FFF2-40B4-BE49-F238E27FC236}">
                <a16:creationId xmlns:a16="http://schemas.microsoft.com/office/drawing/2014/main" id="{B14D60D0-4E3F-4FE1-A8E4-CA77D3BBEA73}"/>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4E3AD23F-0D65-4A9D-BC3B-692670DCC37D}"/>
              </a:ext>
            </a:extLst>
          </p:cNvPr>
          <p:cNvSpPr>
            <a:spLocks noGrp="1"/>
          </p:cNvSpPr>
          <p:nvPr>
            <p:ph type="sldNum" sz="quarter" idx="10"/>
          </p:nvPr>
        </p:nvSpPr>
        <p:spPr/>
        <p:txBody>
          <a:bodyPr/>
          <a:lstStyle/>
          <a:p>
            <a:fld id="{47329A4E-1959-4B2C-B3DA-260D845A3608}" type="slidenum">
              <a:rPr lang="en-US" altLang="zh-CN" smtClean="0"/>
              <a:pPr/>
              <a:t>51</a:t>
            </a:fld>
            <a:endParaRPr lang="en-US" altLang="zh-CN"/>
          </a:p>
        </p:txBody>
      </p:sp>
    </p:spTree>
    <p:custDataLst>
      <p:tags r:id="rId1"/>
    </p:custDataLst>
    <p:extLst>
      <p:ext uri="{BB962C8B-B14F-4D97-AF65-F5344CB8AC3E}">
        <p14:creationId xmlns:p14="http://schemas.microsoft.com/office/powerpoint/2010/main" val="18723276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blinds(horizontal)">
                                      <p:cBhvr>
                                        <p:cTn id="7" dur="500"/>
                                        <p:tgtEl>
                                          <p:spTgt spid="25"/>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26"/>
                                        </p:tgtEl>
                                        <p:attrNameLst>
                                          <p:attrName>style.visibility</p:attrName>
                                        </p:attrNameLst>
                                      </p:cBhvr>
                                      <p:to>
                                        <p:strVal val="visible"/>
                                      </p:to>
                                    </p:set>
                                    <p:animEffect transition="in" filter="blinds(horizontal)">
                                      <p:cBhvr>
                                        <p:cTn id="10" dur="500"/>
                                        <p:tgtEl>
                                          <p:spTgt spid="26"/>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linds(horizontal)">
                                      <p:cBhvr>
                                        <p:cTn id="15" dur="500"/>
                                        <p:tgtEl>
                                          <p:spTgt spid="9"/>
                                        </p:tgtEl>
                                      </p:cBhvr>
                                    </p:animEffect>
                                  </p:childTnLst>
                                </p:cTn>
                              </p:par>
                              <p:par>
                                <p:cTn id="16" presetID="3" presetClass="entr" presetSubtype="10" fill="hold" grpId="0"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blinds(horizontal)">
                                      <p:cBhvr>
                                        <p:cTn id="1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5" grpId="0"/>
      <p:bldP spid="26" grpId="0"/>
      <p:bldP spid="9" grpId="0" animBg="1"/>
      <p:bldP spid="11"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Ice </a:t>
            </a:r>
            <a:r>
              <a:rPr lang="en-US" altLang="zh-CN" dirty="0" err="1"/>
              <a:t>I</a:t>
            </a:r>
            <a:r>
              <a:rPr lang="en-US" altLang="zh-CN" baseline="-25000" dirty="0" err="1"/>
              <a:t>h</a:t>
            </a:r>
            <a:r>
              <a:rPr lang="en-US" altLang="zh-CN" dirty="0"/>
              <a:t>: hexagonal ice</a:t>
            </a:r>
            <a:endParaRPr lang="zh-CN" altLang="en-US" dirty="0"/>
          </a:p>
        </p:txBody>
      </p:sp>
      <p:pic>
        <p:nvPicPr>
          <p:cNvPr id="175106" name="Picture 2" descr="See the source image"/>
          <p:cNvPicPr>
            <a:picLocks noChangeAspect="1" noChangeArrowheads="1"/>
          </p:cNvPicPr>
          <p:nvPr/>
        </p:nvPicPr>
        <p:blipFill>
          <a:blip r:embed="rId2" cstate="print"/>
          <a:srcRect/>
          <a:stretch>
            <a:fillRect/>
          </a:stretch>
        </p:blipFill>
        <p:spPr bwMode="auto">
          <a:xfrm>
            <a:off x="457204" y="1447800"/>
            <a:ext cx="8296275" cy="4267200"/>
          </a:xfrm>
          <a:prstGeom prst="rect">
            <a:avLst/>
          </a:prstGeom>
          <a:noFill/>
        </p:spPr>
      </p:pic>
      <p:sp>
        <p:nvSpPr>
          <p:cNvPr id="6" name="圆角矩形 5"/>
          <p:cNvSpPr/>
          <p:nvPr/>
        </p:nvSpPr>
        <p:spPr>
          <a:xfrm>
            <a:off x="381000" y="1371600"/>
            <a:ext cx="8382000" cy="2895600"/>
          </a:xfrm>
          <a:prstGeom prst="roundRect">
            <a:avLst/>
          </a:prstGeom>
          <a:noFill/>
          <a:ln w="57150">
            <a:solidFill>
              <a:srgbClr val="3333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cxnSp>
        <p:nvCxnSpPr>
          <p:cNvPr id="9" name="直接箭头连接符 8"/>
          <p:cNvCxnSpPr/>
          <p:nvPr/>
        </p:nvCxnSpPr>
        <p:spPr>
          <a:xfrm>
            <a:off x="41910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pic>
        <p:nvPicPr>
          <p:cNvPr id="10" name="Picture 2"/>
          <p:cNvPicPr>
            <a:picLocks noChangeAspect="1" noChangeArrowheads="1"/>
          </p:cNvPicPr>
          <p:nvPr/>
        </p:nvPicPr>
        <p:blipFill>
          <a:blip r:embed="rId3" cstate="print"/>
          <a:srcRect l="74611" t="54522" b="27304"/>
          <a:stretch>
            <a:fillRect/>
          </a:stretch>
        </p:blipFill>
        <p:spPr bwMode="auto">
          <a:xfrm flipH="1">
            <a:off x="1676400" y="4304969"/>
            <a:ext cx="5181600" cy="1812805"/>
          </a:xfrm>
          <a:prstGeom prst="rect">
            <a:avLst/>
          </a:prstGeom>
          <a:noFill/>
          <a:ln w="9525">
            <a:noFill/>
            <a:miter lim="800000"/>
            <a:headEnd/>
            <a:tailEnd/>
          </a:ln>
        </p:spPr>
      </p:pic>
      <p:cxnSp>
        <p:nvCxnSpPr>
          <p:cNvPr id="8" name="直接箭头连接符 7">
            <a:extLst>
              <a:ext uri="{FF2B5EF4-FFF2-40B4-BE49-F238E27FC236}">
                <a16:creationId xmlns:a16="http://schemas.microsoft.com/office/drawing/2014/main" id="{99378AED-EAEE-486C-9B9C-13C405A62BF8}"/>
              </a:ext>
            </a:extLst>
          </p:cNvPr>
          <p:cNvCxnSpPr/>
          <p:nvPr/>
        </p:nvCxnSpPr>
        <p:spPr>
          <a:xfrm>
            <a:off x="2895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1" name="直接箭头连接符 10">
            <a:extLst>
              <a:ext uri="{FF2B5EF4-FFF2-40B4-BE49-F238E27FC236}">
                <a16:creationId xmlns:a16="http://schemas.microsoft.com/office/drawing/2014/main" id="{32A83CAA-FF0E-4EBA-9FCC-62595887DD55}"/>
              </a:ext>
            </a:extLst>
          </p:cNvPr>
          <p:cNvCxnSpPr/>
          <p:nvPr/>
        </p:nvCxnSpPr>
        <p:spPr>
          <a:xfrm>
            <a:off x="5562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2" name="直接箭头连接符 11">
            <a:extLst>
              <a:ext uri="{FF2B5EF4-FFF2-40B4-BE49-F238E27FC236}">
                <a16:creationId xmlns:a16="http://schemas.microsoft.com/office/drawing/2014/main" id="{61EF2199-334A-4DDD-9376-70665D852DC3}"/>
              </a:ext>
            </a:extLst>
          </p:cNvPr>
          <p:cNvCxnSpPr/>
          <p:nvPr/>
        </p:nvCxnSpPr>
        <p:spPr>
          <a:xfrm>
            <a:off x="70866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cxnSp>
        <p:nvCxnSpPr>
          <p:cNvPr id="13" name="直接箭头连接符 12">
            <a:extLst>
              <a:ext uri="{FF2B5EF4-FFF2-40B4-BE49-F238E27FC236}">
                <a16:creationId xmlns:a16="http://schemas.microsoft.com/office/drawing/2014/main" id="{FA53646E-82F5-4DCF-B4BD-D336FB9D8C3A}"/>
              </a:ext>
            </a:extLst>
          </p:cNvPr>
          <p:cNvCxnSpPr/>
          <p:nvPr/>
        </p:nvCxnSpPr>
        <p:spPr>
          <a:xfrm>
            <a:off x="1295400" y="2514600"/>
            <a:ext cx="0" cy="1143000"/>
          </a:xfrm>
          <a:prstGeom prst="straightConnector1">
            <a:avLst/>
          </a:prstGeom>
          <a:ln w="76200">
            <a:tailEnd type="arrow"/>
          </a:ln>
        </p:spPr>
        <p:style>
          <a:lnRef idx="3">
            <a:schemeClr val="accent1"/>
          </a:lnRef>
          <a:fillRef idx="0">
            <a:schemeClr val="accent1"/>
          </a:fillRef>
          <a:effectRef idx="2">
            <a:schemeClr val="accent1"/>
          </a:effectRef>
          <a:fontRef idx="minor">
            <a:schemeClr val="tx1"/>
          </a:fontRef>
        </p:style>
      </p:cxnSp>
      <p:sp>
        <p:nvSpPr>
          <p:cNvPr id="3" name="箭头: 上弧形 2">
            <a:extLst>
              <a:ext uri="{FF2B5EF4-FFF2-40B4-BE49-F238E27FC236}">
                <a16:creationId xmlns:a16="http://schemas.microsoft.com/office/drawing/2014/main" id="{2FC274FA-A8C4-4287-AE0A-6F302AA64098}"/>
              </a:ext>
            </a:extLst>
          </p:cNvPr>
          <p:cNvSpPr/>
          <p:nvPr/>
        </p:nvSpPr>
        <p:spPr>
          <a:xfrm>
            <a:off x="9144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4" name="箭头: 上弧形 13">
            <a:extLst>
              <a:ext uri="{FF2B5EF4-FFF2-40B4-BE49-F238E27FC236}">
                <a16:creationId xmlns:a16="http://schemas.microsoft.com/office/drawing/2014/main" id="{38039B94-03F5-4763-804F-D7B4058AB8BF}"/>
              </a:ext>
            </a:extLst>
          </p:cNvPr>
          <p:cNvSpPr/>
          <p:nvPr/>
        </p:nvSpPr>
        <p:spPr>
          <a:xfrm>
            <a:off x="25146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5" name="箭头: 上弧形 14">
            <a:extLst>
              <a:ext uri="{FF2B5EF4-FFF2-40B4-BE49-F238E27FC236}">
                <a16:creationId xmlns:a16="http://schemas.microsoft.com/office/drawing/2014/main" id="{3CDF352F-5F61-4322-95D8-76C4A8EB3014}"/>
              </a:ext>
            </a:extLst>
          </p:cNvPr>
          <p:cNvSpPr/>
          <p:nvPr/>
        </p:nvSpPr>
        <p:spPr>
          <a:xfrm>
            <a:off x="3843352" y="1417642"/>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6" name="箭头: 上弧形 15">
            <a:extLst>
              <a:ext uri="{FF2B5EF4-FFF2-40B4-BE49-F238E27FC236}">
                <a16:creationId xmlns:a16="http://schemas.microsoft.com/office/drawing/2014/main" id="{715F9F82-1C9A-4F18-ACB4-499D420D345C}"/>
              </a:ext>
            </a:extLst>
          </p:cNvPr>
          <p:cNvSpPr/>
          <p:nvPr/>
        </p:nvSpPr>
        <p:spPr>
          <a:xfrm>
            <a:off x="5181605" y="1428529"/>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17" name="箭头: 上弧形 16">
            <a:extLst>
              <a:ext uri="{FF2B5EF4-FFF2-40B4-BE49-F238E27FC236}">
                <a16:creationId xmlns:a16="http://schemas.microsoft.com/office/drawing/2014/main" id="{7B5A59D3-3F45-4852-8537-F4B0FC85D051}"/>
              </a:ext>
            </a:extLst>
          </p:cNvPr>
          <p:cNvSpPr/>
          <p:nvPr/>
        </p:nvSpPr>
        <p:spPr>
          <a:xfrm>
            <a:off x="6705605" y="1445443"/>
            <a:ext cx="761989" cy="381000"/>
          </a:xfrm>
          <a:prstGeom prst="curvedDownArrow">
            <a:avLst/>
          </a:prstGeom>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srgbClr val="000000"/>
              </a:solidFill>
              <a:effectLst/>
              <a:uLnTx/>
              <a:uFillTx/>
              <a:latin typeface="Arial"/>
              <a:ea typeface="宋体"/>
              <a:cs typeface="+mn-cs"/>
            </a:endParaRPr>
          </a:p>
        </p:txBody>
      </p:sp>
      <p:sp>
        <p:nvSpPr>
          <p:cNvPr id="5" name="文本框 4">
            <a:extLst>
              <a:ext uri="{FF2B5EF4-FFF2-40B4-BE49-F238E27FC236}">
                <a16:creationId xmlns:a16="http://schemas.microsoft.com/office/drawing/2014/main" id="{15E24D1B-A92F-4882-A76F-09AA50877D2E}"/>
              </a:ext>
            </a:extLst>
          </p:cNvPr>
          <p:cNvSpPr txBox="1"/>
          <p:nvPr/>
        </p:nvSpPr>
        <p:spPr>
          <a:xfrm>
            <a:off x="2895600" y="6172200"/>
            <a:ext cx="3076483" cy="400110"/>
          </a:xfrm>
          <a:prstGeom prst="rect">
            <a:avLst/>
          </a:prstGeom>
          <a:ln>
            <a:noFill/>
          </a:ln>
        </p:spPr>
        <p:style>
          <a:lnRef idx="1">
            <a:schemeClr val="accent5"/>
          </a:lnRef>
          <a:fillRef idx="2">
            <a:schemeClr val="accent5"/>
          </a:fillRef>
          <a:effectRef idx="1">
            <a:schemeClr val="accent5"/>
          </a:effectRef>
          <a:fontRef idx="minor">
            <a:schemeClr val="dk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000000"/>
                </a:solidFill>
                <a:effectLst/>
                <a:uLnTx/>
                <a:uFillTx/>
                <a:latin typeface="Arial"/>
                <a:ea typeface="宋体"/>
                <a:cs typeface="+mn-cs"/>
              </a:rPr>
              <a:t>Interlocked flat bilayer ice</a:t>
            </a:r>
            <a:endParaRPr kumimoji="0" lang="zh-CN" altLang="en-US" sz="2000" b="0" i="0" u="none" strike="noStrike" kern="1200" cap="none" spc="0" normalizeH="0" baseline="0" noProof="0" dirty="0">
              <a:ln>
                <a:noFill/>
              </a:ln>
              <a:solidFill>
                <a:srgbClr val="000000"/>
              </a:solidFill>
              <a:effectLst/>
              <a:uLnTx/>
              <a:uFillTx/>
              <a:latin typeface="Arial"/>
              <a:ea typeface="宋体"/>
              <a:cs typeface="+mn-cs"/>
            </a:endParaRPr>
          </a:p>
        </p:txBody>
      </p:sp>
      <p:sp>
        <p:nvSpPr>
          <p:cNvPr id="4" name="灯片编号占位符 3">
            <a:extLst>
              <a:ext uri="{FF2B5EF4-FFF2-40B4-BE49-F238E27FC236}">
                <a16:creationId xmlns:a16="http://schemas.microsoft.com/office/drawing/2014/main" id="{421EFF96-05DA-4BE5-8EFA-95398AE6FBE8}"/>
              </a:ext>
            </a:extLst>
          </p:cNvPr>
          <p:cNvSpPr>
            <a:spLocks noGrp="1"/>
          </p:cNvSpPr>
          <p:nvPr>
            <p:ph type="sldNum" sz="quarter" idx="10"/>
          </p:nvPr>
        </p:nvSpPr>
        <p:spPr/>
        <p:txBody>
          <a:bodyPr/>
          <a:lstStyle/>
          <a:p>
            <a:fld id="{47329A4E-1959-4B2C-B3DA-260D845A3608}" type="slidenum">
              <a:rPr lang="en-US" altLang="zh-CN" smtClean="0"/>
              <a:pPr/>
              <a:t>52</a:t>
            </a:fld>
            <a:endParaRPr lang="en-US" altLang="zh-CN"/>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linds(horizontal)">
                                      <p:cBhvr>
                                        <p:cTn id="7" dur="500"/>
                                        <p:tgtEl>
                                          <p:spTgt spid="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fade">
                                      <p:cBhvr>
                                        <p:cTn id="12" dur="500"/>
                                        <p:tgtEl>
                                          <p:spTgt spid="9"/>
                                        </p:tgtEl>
                                      </p:cBhvr>
                                    </p:animEffect>
                                  </p:childTnLst>
                                </p:cTn>
                              </p:par>
                              <p:par>
                                <p:cTn id="13" presetID="10" presetClass="entr" presetSubtype="0" fill="hold" nodeType="with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fade">
                                      <p:cBhvr>
                                        <p:cTn id="15" dur="500"/>
                                        <p:tgtEl>
                                          <p:spTgt spid="8"/>
                                        </p:tgtEl>
                                      </p:cBhvr>
                                    </p:animEffect>
                                  </p:childTnLst>
                                </p:cTn>
                              </p:par>
                              <p:par>
                                <p:cTn id="16" presetID="10" presetClass="entr" presetSubtype="0" fill="hold" nodeType="withEffect">
                                  <p:stCondLst>
                                    <p:cond delay="0"/>
                                  </p:stCondLst>
                                  <p:childTnLst>
                                    <p:set>
                                      <p:cBhvr>
                                        <p:cTn id="17" dur="1" fill="hold">
                                          <p:stCondLst>
                                            <p:cond delay="0"/>
                                          </p:stCondLst>
                                        </p:cTn>
                                        <p:tgtEl>
                                          <p:spTgt spid="11"/>
                                        </p:tgtEl>
                                        <p:attrNameLst>
                                          <p:attrName>style.visibility</p:attrName>
                                        </p:attrNameLst>
                                      </p:cBhvr>
                                      <p:to>
                                        <p:strVal val="visible"/>
                                      </p:to>
                                    </p:set>
                                    <p:animEffect transition="in" filter="fade">
                                      <p:cBhvr>
                                        <p:cTn id="18" dur="500"/>
                                        <p:tgtEl>
                                          <p:spTgt spid="11"/>
                                        </p:tgtEl>
                                      </p:cBhvr>
                                    </p:animEffect>
                                  </p:childTnLst>
                                </p:cTn>
                              </p:par>
                              <p:par>
                                <p:cTn id="19" presetID="10" presetClass="entr" presetSubtype="0" fill="hold" nodeType="withEffect">
                                  <p:stCondLst>
                                    <p:cond delay="0"/>
                                  </p:stCondLst>
                                  <p:childTnLst>
                                    <p:set>
                                      <p:cBhvr>
                                        <p:cTn id="20" dur="1" fill="hold">
                                          <p:stCondLst>
                                            <p:cond delay="0"/>
                                          </p:stCondLst>
                                        </p:cTn>
                                        <p:tgtEl>
                                          <p:spTgt spid="12"/>
                                        </p:tgtEl>
                                        <p:attrNameLst>
                                          <p:attrName>style.visibility</p:attrName>
                                        </p:attrNameLst>
                                      </p:cBhvr>
                                      <p:to>
                                        <p:strVal val="visible"/>
                                      </p:to>
                                    </p:set>
                                    <p:animEffect transition="in" filter="fade">
                                      <p:cBhvr>
                                        <p:cTn id="21" dur="500"/>
                                        <p:tgtEl>
                                          <p:spTgt spid="12"/>
                                        </p:tgtEl>
                                      </p:cBhvr>
                                    </p:animEffect>
                                  </p:childTnLst>
                                </p:cTn>
                              </p:par>
                              <p:par>
                                <p:cTn id="22" presetID="10" presetClass="entr" presetSubtype="0" fill="hold"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500"/>
                                        <p:tgtEl>
                                          <p:spTgt spid="13"/>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3"/>
                                        </p:tgtEl>
                                        <p:attrNameLst>
                                          <p:attrName>style.visibility</p:attrName>
                                        </p:attrNameLst>
                                      </p:cBhvr>
                                      <p:to>
                                        <p:strVal val="visible"/>
                                      </p:to>
                                    </p:set>
                                    <p:animEffect transition="in" filter="fade">
                                      <p:cBhvr>
                                        <p:cTn id="27" dur="500"/>
                                        <p:tgtEl>
                                          <p:spTgt spid="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50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6"/>
                                        </p:tgtEl>
                                        <p:attrNameLst>
                                          <p:attrName>style.visibility</p:attrName>
                                        </p:attrNameLst>
                                      </p:cBhvr>
                                      <p:to>
                                        <p:strVal val="visible"/>
                                      </p:to>
                                    </p:set>
                                    <p:animEffect transition="in" filter="fade">
                                      <p:cBhvr>
                                        <p:cTn id="36" dur="500"/>
                                        <p:tgtEl>
                                          <p:spTgt spid="1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500"/>
                                        <p:tgtEl>
                                          <p:spTgt spid="17"/>
                                        </p:tgtEl>
                                      </p:cBhvr>
                                    </p:animEffect>
                                  </p:childTnLst>
                                </p:cTn>
                              </p:par>
                            </p:childTnLst>
                          </p:cTn>
                        </p:par>
                      </p:childTnLst>
                    </p:cTn>
                  </p:par>
                  <p:par>
                    <p:cTn id="40" fill="hold">
                      <p:stCondLst>
                        <p:cond delay="indefinite"/>
                      </p:stCondLst>
                      <p:childTnLst>
                        <p:par>
                          <p:cTn id="41" fill="hold">
                            <p:stCondLst>
                              <p:cond delay="0"/>
                            </p:stCondLst>
                            <p:childTnLst>
                              <p:par>
                                <p:cTn id="42" presetID="3" presetClass="entr" presetSubtype="10" fill="hold"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blinds(horizontal)">
                                      <p:cBhvr>
                                        <p:cTn id="44" dur="500"/>
                                        <p:tgtEl>
                                          <p:spTgt spid="10"/>
                                        </p:tgtEl>
                                      </p:cBhvr>
                                    </p:animEffect>
                                  </p:childTnLst>
                                </p:cTn>
                              </p:par>
                              <p:par>
                                <p:cTn id="45" presetID="10" presetClass="entr" presetSubtype="0" fill="hold" grpId="0" nodeType="withEffect">
                                  <p:stCondLst>
                                    <p:cond delay="0"/>
                                  </p:stCondLst>
                                  <p:childTnLst>
                                    <p:set>
                                      <p:cBhvr>
                                        <p:cTn id="46" dur="1" fill="hold">
                                          <p:stCondLst>
                                            <p:cond delay="0"/>
                                          </p:stCondLst>
                                        </p:cTn>
                                        <p:tgtEl>
                                          <p:spTgt spid="5"/>
                                        </p:tgtEl>
                                        <p:attrNameLst>
                                          <p:attrName>style.visibility</p:attrName>
                                        </p:attrNameLst>
                                      </p:cBhvr>
                                      <p:to>
                                        <p:strVal val="visible"/>
                                      </p:to>
                                    </p:set>
                                    <p:animEffect transition="in" filter="fade">
                                      <p:cBhvr>
                                        <p:cTn id="4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3" grpId="0" animBg="1"/>
      <p:bldP spid="14" grpId="0" animBg="1"/>
      <p:bldP spid="15" grpId="0" animBg="1"/>
      <p:bldP spid="16" grpId="0" animBg="1"/>
      <p:bldP spid="17" grpId="0" animBg="1"/>
      <p:bldP spid="5"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45F96A12-E18C-4870-85C4-E84A5CD31483}"/>
              </a:ext>
            </a:extLst>
          </p:cNvPr>
          <p:cNvSpPr>
            <a:spLocks noGrp="1"/>
          </p:cNvSpPr>
          <p:nvPr>
            <p:ph type="title"/>
          </p:nvPr>
        </p:nvSpPr>
        <p:spPr/>
        <p:txBody>
          <a:bodyPr/>
          <a:lstStyle/>
          <a:p>
            <a:r>
              <a:rPr lang="en-US" altLang="zh-CN" dirty="0"/>
              <a:t>Growth of the 2D ice</a:t>
            </a:r>
            <a:endParaRPr lang="zh-CN" altLang="en-US" dirty="0"/>
          </a:p>
        </p:txBody>
      </p:sp>
      <p:pic>
        <p:nvPicPr>
          <p:cNvPr id="4" name="图片 3">
            <a:extLst>
              <a:ext uri="{FF2B5EF4-FFF2-40B4-BE49-F238E27FC236}">
                <a16:creationId xmlns:a16="http://schemas.microsoft.com/office/drawing/2014/main" id="{BAD07F1F-08C7-4BA3-AE9C-E51699358E9F}"/>
              </a:ext>
            </a:extLst>
          </p:cNvPr>
          <p:cNvPicPr>
            <a:picLocks noChangeAspect="1"/>
          </p:cNvPicPr>
          <p:nvPr/>
        </p:nvPicPr>
        <p:blipFill>
          <a:blip r:embed="rId2"/>
          <a:stretch>
            <a:fillRect/>
          </a:stretch>
        </p:blipFill>
        <p:spPr>
          <a:xfrm>
            <a:off x="4808384" y="3660092"/>
            <a:ext cx="2430616" cy="2437203"/>
          </a:xfrm>
          <a:prstGeom prst="rect">
            <a:avLst/>
          </a:prstGeom>
        </p:spPr>
      </p:pic>
      <p:pic>
        <p:nvPicPr>
          <p:cNvPr id="5" name="图片 4">
            <a:extLst>
              <a:ext uri="{FF2B5EF4-FFF2-40B4-BE49-F238E27FC236}">
                <a16:creationId xmlns:a16="http://schemas.microsoft.com/office/drawing/2014/main" id="{02D7C99E-92E4-4188-943D-F18C2F6F3C6C}"/>
              </a:ext>
            </a:extLst>
          </p:cNvPr>
          <p:cNvPicPr>
            <a:picLocks noChangeAspect="1"/>
          </p:cNvPicPr>
          <p:nvPr/>
        </p:nvPicPr>
        <p:blipFill>
          <a:blip r:embed="rId3"/>
          <a:stretch>
            <a:fillRect/>
          </a:stretch>
        </p:blipFill>
        <p:spPr>
          <a:xfrm>
            <a:off x="2142078" y="3660092"/>
            <a:ext cx="2437203" cy="2437203"/>
          </a:xfrm>
          <a:prstGeom prst="rect">
            <a:avLst/>
          </a:prstGeom>
        </p:spPr>
      </p:pic>
      <p:pic>
        <p:nvPicPr>
          <p:cNvPr id="6" name="图片 5">
            <a:extLst>
              <a:ext uri="{FF2B5EF4-FFF2-40B4-BE49-F238E27FC236}">
                <a16:creationId xmlns:a16="http://schemas.microsoft.com/office/drawing/2014/main" id="{AF2295C2-8F17-4A7A-9655-F35B241A0E7F}"/>
              </a:ext>
            </a:extLst>
          </p:cNvPr>
          <p:cNvPicPr>
            <a:picLocks noChangeAspect="1"/>
          </p:cNvPicPr>
          <p:nvPr/>
        </p:nvPicPr>
        <p:blipFill>
          <a:blip r:embed="rId4"/>
          <a:stretch>
            <a:fillRect/>
          </a:stretch>
        </p:blipFill>
        <p:spPr>
          <a:xfrm>
            <a:off x="4800600" y="1066800"/>
            <a:ext cx="2437203" cy="2437203"/>
          </a:xfrm>
          <a:prstGeom prst="rect">
            <a:avLst/>
          </a:prstGeom>
        </p:spPr>
      </p:pic>
      <p:pic>
        <p:nvPicPr>
          <p:cNvPr id="7" name="图片 6">
            <a:extLst>
              <a:ext uri="{FF2B5EF4-FFF2-40B4-BE49-F238E27FC236}">
                <a16:creationId xmlns:a16="http://schemas.microsoft.com/office/drawing/2014/main" id="{A4E6DD5E-292A-41FF-A982-BA8980A719DE}"/>
              </a:ext>
            </a:extLst>
          </p:cNvPr>
          <p:cNvPicPr>
            <a:picLocks noChangeAspect="1"/>
          </p:cNvPicPr>
          <p:nvPr/>
        </p:nvPicPr>
        <p:blipFill>
          <a:blip r:embed="rId5"/>
          <a:stretch>
            <a:fillRect/>
          </a:stretch>
        </p:blipFill>
        <p:spPr>
          <a:xfrm>
            <a:off x="2152238" y="1066800"/>
            <a:ext cx="2437203" cy="2437203"/>
          </a:xfrm>
          <a:prstGeom prst="rect">
            <a:avLst/>
          </a:prstGeom>
        </p:spPr>
      </p:pic>
      <p:sp>
        <p:nvSpPr>
          <p:cNvPr id="8" name="文本框 7">
            <a:extLst>
              <a:ext uri="{FF2B5EF4-FFF2-40B4-BE49-F238E27FC236}">
                <a16:creationId xmlns:a16="http://schemas.microsoft.com/office/drawing/2014/main" id="{3452CB7A-7D41-481D-AD9E-9E4591274E3F}"/>
              </a:ext>
            </a:extLst>
          </p:cNvPr>
          <p:cNvSpPr txBox="1"/>
          <p:nvPr/>
        </p:nvSpPr>
        <p:spPr>
          <a:xfrm>
            <a:off x="2255349" y="6253384"/>
            <a:ext cx="4982454"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The 2D ice can perfectly cover the surface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 name="灯片编号占位符 2">
            <a:extLst>
              <a:ext uri="{FF2B5EF4-FFF2-40B4-BE49-F238E27FC236}">
                <a16:creationId xmlns:a16="http://schemas.microsoft.com/office/drawing/2014/main" id="{1A714ABB-C0FC-43C7-80F9-B1743FC02DAC}"/>
              </a:ext>
            </a:extLst>
          </p:cNvPr>
          <p:cNvSpPr>
            <a:spLocks noGrp="1"/>
          </p:cNvSpPr>
          <p:nvPr>
            <p:ph type="sldNum" sz="quarter" idx="10"/>
          </p:nvPr>
        </p:nvSpPr>
        <p:spPr/>
        <p:txBody>
          <a:bodyPr/>
          <a:lstStyle/>
          <a:p>
            <a:fld id="{47329A4E-1959-4B2C-B3DA-260D845A3608}" type="slidenum">
              <a:rPr lang="en-US" altLang="zh-CN" smtClean="0"/>
              <a:pPr/>
              <a:t>53</a:t>
            </a:fld>
            <a:endParaRPr lang="en-US" altLang="zh-CN"/>
          </a:p>
        </p:txBody>
      </p:sp>
    </p:spTree>
    <p:extLst>
      <p:ext uri="{BB962C8B-B14F-4D97-AF65-F5344CB8AC3E}">
        <p14:creationId xmlns:p14="http://schemas.microsoft.com/office/powerpoint/2010/main" val="54733024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4017"/>
            <a:ext cx="8229600" cy="636587"/>
          </a:xfrm>
        </p:spPr>
        <p:txBody>
          <a:bodyPr/>
          <a:lstStyle/>
          <a:p>
            <a:r>
              <a:rPr lang="en-US" altLang="zh-CN" dirty="0"/>
              <a:t>Edge structure</a:t>
            </a:r>
            <a:endParaRPr lang="zh-CN" altLang="en-US" dirty="0"/>
          </a:p>
        </p:txBody>
      </p:sp>
      <p:pic>
        <p:nvPicPr>
          <p:cNvPr id="30" name="图片 29"/>
          <p:cNvPicPr>
            <a:picLocks noChangeAspect="1"/>
          </p:cNvPicPr>
          <p:nvPr/>
        </p:nvPicPr>
        <p:blipFill>
          <a:blip r:embed="rId4" cstate="print"/>
          <a:stretch>
            <a:fillRect/>
          </a:stretch>
        </p:blipFill>
        <p:spPr>
          <a:xfrm>
            <a:off x="1434408" y="1676400"/>
            <a:ext cx="3262422" cy="3240000"/>
          </a:xfrm>
          <a:prstGeom prst="rect">
            <a:avLst/>
          </a:prstGeom>
        </p:spPr>
      </p:pic>
      <p:pic>
        <p:nvPicPr>
          <p:cNvPr id="31" name="图片 30"/>
          <p:cNvPicPr>
            <a:picLocks noChangeAspect="1"/>
          </p:cNvPicPr>
          <p:nvPr/>
        </p:nvPicPr>
        <p:blipFill>
          <a:blip r:embed="rId5" cstate="print"/>
          <a:stretch>
            <a:fillRect/>
          </a:stretch>
        </p:blipFill>
        <p:spPr>
          <a:xfrm>
            <a:off x="5029200" y="1676400"/>
            <a:ext cx="3262422" cy="3240000"/>
          </a:xfrm>
          <a:prstGeom prst="rect">
            <a:avLst/>
          </a:prstGeom>
        </p:spPr>
      </p:pic>
      <p:cxnSp>
        <p:nvCxnSpPr>
          <p:cNvPr id="32" name="直接连接符 31"/>
          <p:cNvCxnSpPr/>
          <p:nvPr/>
        </p:nvCxnSpPr>
        <p:spPr>
          <a:xfrm flipV="1">
            <a:off x="5448860" y="1676404"/>
            <a:ext cx="371475" cy="68406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3" name="直接连接符 32"/>
          <p:cNvCxnSpPr/>
          <p:nvPr/>
        </p:nvCxnSpPr>
        <p:spPr>
          <a:xfrm>
            <a:off x="5339322" y="4084494"/>
            <a:ext cx="366713" cy="831906"/>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cxnSp>
        <p:nvCxnSpPr>
          <p:cNvPr id="34" name="直接连接符 33"/>
          <p:cNvCxnSpPr/>
          <p:nvPr/>
        </p:nvCxnSpPr>
        <p:spPr>
          <a:xfrm flipH="1">
            <a:off x="5339318" y="2360473"/>
            <a:ext cx="109538" cy="1724025"/>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35" name="TextBox 34"/>
          <p:cNvSpPr txBox="1"/>
          <p:nvPr/>
        </p:nvSpPr>
        <p:spPr>
          <a:xfrm>
            <a:off x="5394491" y="3029104"/>
            <a:ext cx="1082348"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0000"/>
                </a:solidFill>
                <a:effectLst/>
                <a:uLnTx/>
                <a:uFillTx/>
                <a:latin typeface="Arial" charset="0"/>
                <a:ea typeface="宋体" charset="-122"/>
                <a:cs typeface="+mn-cs"/>
              </a:rPr>
              <a:t>armchair</a:t>
            </a:r>
            <a:endParaRPr kumimoji="0" lang="zh-CN" altLang="en-US" sz="1800" b="0" i="0" u="none" strike="noStrike" kern="1200" cap="none" spc="0" normalizeH="0" baseline="0" noProof="0" dirty="0">
              <a:ln>
                <a:noFill/>
              </a:ln>
              <a:solidFill>
                <a:srgbClr val="FF0000"/>
              </a:solidFill>
              <a:effectLst/>
              <a:uLnTx/>
              <a:uFillTx/>
              <a:latin typeface="Arial" charset="0"/>
              <a:ea typeface="宋体" charset="-122"/>
              <a:cs typeface="+mn-cs"/>
            </a:endParaRPr>
          </a:p>
        </p:txBody>
      </p:sp>
      <p:sp>
        <p:nvSpPr>
          <p:cNvPr id="36" name="TextBox 35"/>
          <p:cNvSpPr txBox="1"/>
          <p:nvPr/>
        </p:nvSpPr>
        <p:spPr>
          <a:xfrm>
            <a:off x="5769459" y="1804968"/>
            <a:ext cx="8515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zigzag</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37" name="TextBox 36"/>
          <p:cNvSpPr txBox="1"/>
          <p:nvPr/>
        </p:nvSpPr>
        <p:spPr>
          <a:xfrm>
            <a:off x="5625443" y="4253240"/>
            <a:ext cx="851515"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zigzag</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38" name="TextBox 37"/>
          <p:cNvSpPr txBox="1"/>
          <p:nvPr/>
        </p:nvSpPr>
        <p:spPr>
          <a:xfrm>
            <a:off x="1371247" y="1651468"/>
            <a:ext cx="67197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STM</a:t>
            </a:r>
            <a:endParaRPr kumimoji="0" lang="zh-CN" altLang="en-US" sz="1800" b="1" i="0" u="none" strike="noStrike" kern="1200" cap="none" spc="0" normalizeH="0" baseline="0" noProof="0" dirty="0">
              <a:ln>
                <a:noFill/>
              </a:ln>
              <a:solidFill>
                <a:srgbClr val="FFFFFF"/>
              </a:solidFill>
              <a:effectLst/>
              <a:uLnTx/>
              <a:uFillTx/>
              <a:latin typeface="Arial" charset="0"/>
              <a:ea typeface="宋体" charset="-122"/>
              <a:cs typeface="+mn-cs"/>
            </a:endParaRPr>
          </a:p>
        </p:txBody>
      </p:sp>
      <p:sp>
        <p:nvSpPr>
          <p:cNvPr id="39" name="TextBox 38"/>
          <p:cNvSpPr txBox="1"/>
          <p:nvPr/>
        </p:nvSpPr>
        <p:spPr>
          <a:xfrm>
            <a:off x="4953004" y="1651468"/>
            <a:ext cx="68480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FFFFFF"/>
                </a:solidFill>
                <a:effectLst/>
                <a:uLnTx/>
                <a:uFillTx/>
                <a:latin typeface="Arial" charset="0"/>
                <a:ea typeface="宋体" charset="-122"/>
                <a:cs typeface="+mn-cs"/>
              </a:rPr>
              <a:t>AFM</a:t>
            </a:r>
            <a:endParaRPr kumimoji="0" lang="zh-CN" altLang="en-US" sz="1800" b="1" i="0" u="none" strike="noStrike" kern="1200" cap="none" spc="0" normalizeH="0" baseline="0" noProof="0" dirty="0">
              <a:ln>
                <a:noFill/>
              </a:ln>
              <a:solidFill>
                <a:srgbClr val="FFFFFF"/>
              </a:solidFill>
              <a:effectLst/>
              <a:uLnTx/>
              <a:uFillTx/>
              <a:latin typeface="Arial" charset="0"/>
              <a:ea typeface="宋体" charset="-122"/>
              <a:cs typeface="+mn-cs"/>
            </a:endParaRPr>
          </a:p>
        </p:txBody>
      </p:sp>
      <p:pic>
        <p:nvPicPr>
          <p:cNvPr id="28" name="Picture 2"/>
          <p:cNvPicPr>
            <a:picLocks noChangeAspect="1" noChangeArrowheads="1"/>
          </p:cNvPicPr>
          <p:nvPr/>
        </p:nvPicPr>
        <p:blipFill>
          <a:blip r:embed="rId6" cstate="print"/>
          <a:srcRect l="56944" t="2749" r="2778" b="49143"/>
          <a:stretch>
            <a:fillRect/>
          </a:stretch>
        </p:blipFill>
        <p:spPr bwMode="auto">
          <a:xfrm>
            <a:off x="1066800" y="1143000"/>
            <a:ext cx="3886200" cy="4690242"/>
          </a:xfrm>
          <a:prstGeom prst="rect">
            <a:avLst/>
          </a:prstGeom>
          <a:noFill/>
          <a:ln w="9525">
            <a:noFill/>
            <a:miter lim="800000"/>
            <a:headEnd/>
            <a:tailEnd/>
          </a:ln>
        </p:spPr>
      </p:pic>
      <p:sp>
        <p:nvSpPr>
          <p:cNvPr id="16" name="TextBox 19">
            <a:extLst>
              <a:ext uri="{FF2B5EF4-FFF2-40B4-BE49-F238E27FC236}">
                <a16:creationId xmlns:a16="http://schemas.microsoft.com/office/drawing/2014/main" id="{B6562F60-197B-447E-8105-099017AE392E}"/>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F73BA09B-3757-4254-B689-BF303D5497D8}"/>
              </a:ext>
            </a:extLst>
          </p:cNvPr>
          <p:cNvSpPr>
            <a:spLocks noGrp="1"/>
          </p:cNvSpPr>
          <p:nvPr>
            <p:ph type="sldNum" sz="quarter" idx="10"/>
          </p:nvPr>
        </p:nvSpPr>
        <p:spPr/>
        <p:txBody>
          <a:bodyPr/>
          <a:lstStyle/>
          <a:p>
            <a:fld id="{47329A4E-1959-4B2C-B3DA-260D845A3608}" type="slidenum">
              <a:rPr lang="en-US" altLang="zh-CN" smtClean="0"/>
              <a:pPr/>
              <a:t>54</a:t>
            </a:fld>
            <a:endParaRPr lang="en-US" altLang="zh-CN"/>
          </a:p>
        </p:txBody>
      </p:sp>
    </p:spTree>
    <p:custDataLst>
      <p:tags r:id="rId1"/>
    </p:custDataLst>
    <p:extLst>
      <p:ext uri="{BB962C8B-B14F-4D97-AF65-F5344CB8AC3E}">
        <p14:creationId xmlns:p14="http://schemas.microsoft.com/office/powerpoint/2010/main" val="28078402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32"/>
                                        </p:tgtEl>
                                        <p:attrNameLst>
                                          <p:attrName>style.visibility</p:attrName>
                                        </p:attrNameLst>
                                      </p:cBhvr>
                                      <p:to>
                                        <p:strVal val="visible"/>
                                      </p:to>
                                    </p:set>
                                    <p:animEffect transition="in" filter="blinds(horizontal)">
                                      <p:cBhvr>
                                        <p:cTn id="7" dur="500"/>
                                        <p:tgtEl>
                                          <p:spTgt spid="32"/>
                                        </p:tgtEl>
                                      </p:cBhvr>
                                    </p:animEffect>
                                  </p:childTnLst>
                                </p:cTn>
                              </p:par>
                              <p:par>
                                <p:cTn id="8" presetID="3" presetClass="entr" presetSubtype="10" fill="hold" nodeType="withEffect">
                                  <p:stCondLst>
                                    <p:cond delay="0"/>
                                  </p:stCondLst>
                                  <p:childTnLst>
                                    <p:set>
                                      <p:cBhvr>
                                        <p:cTn id="9" dur="1" fill="hold">
                                          <p:stCondLst>
                                            <p:cond delay="0"/>
                                          </p:stCondLst>
                                        </p:cTn>
                                        <p:tgtEl>
                                          <p:spTgt spid="33"/>
                                        </p:tgtEl>
                                        <p:attrNameLst>
                                          <p:attrName>style.visibility</p:attrName>
                                        </p:attrNameLst>
                                      </p:cBhvr>
                                      <p:to>
                                        <p:strVal val="visible"/>
                                      </p:to>
                                    </p:set>
                                    <p:animEffect transition="in" filter="blinds(horizontal)">
                                      <p:cBhvr>
                                        <p:cTn id="10" dur="500"/>
                                        <p:tgtEl>
                                          <p:spTgt spid="33"/>
                                        </p:tgtEl>
                                      </p:cBhvr>
                                    </p:animEffect>
                                  </p:childTnLst>
                                </p:cTn>
                              </p:par>
                              <p:par>
                                <p:cTn id="11" presetID="3" presetClass="entr" presetSubtype="10" fill="hold" nodeType="withEffect">
                                  <p:stCondLst>
                                    <p:cond delay="0"/>
                                  </p:stCondLst>
                                  <p:childTnLst>
                                    <p:set>
                                      <p:cBhvr>
                                        <p:cTn id="12" dur="1" fill="hold">
                                          <p:stCondLst>
                                            <p:cond delay="0"/>
                                          </p:stCondLst>
                                        </p:cTn>
                                        <p:tgtEl>
                                          <p:spTgt spid="34"/>
                                        </p:tgtEl>
                                        <p:attrNameLst>
                                          <p:attrName>style.visibility</p:attrName>
                                        </p:attrNameLst>
                                      </p:cBhvr>
                                      <p:to>
                                        <p:strVal val="visible"/>
                                      </p:to>
                                    </p:set>
                                    <p:animEffect transition="in" filter="blinds(horizontal)">
                                      <p:cBhvr>
                                        <p:cTn id="13" dur="500"/>
                                        <p:tgtEl>
                                          <p:spTgt spid="34"/>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35"/>
                                        </p:tgtEl>
                                        <p:attrNameLst>
                                          <p:attrName>style.visibility</p:attrName>
                                        </p:attrNameLst>
                                      </p:cBhvr>
                                      <p:to>
                                        <p:strVal val="visible"/>
                                      </p:to>
                                    </p:set>
                                    <p:animEffect transition="in" filter="blinds(horizontal)">
                                      <p:cBhvr>
                                        <p:cTn id="16" dur="500"/>
                                        <p:tgtEl>
                                          <p:spTgt spid="35"/>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36"/>
                                        </p:tgtEl>
                                        <p:attrNameLst>
                                          <p:attrName>style.visibility</p:attrName>
                                        </p:attrNameLst>
                                      </p:cBhvr>
                                      <p:to>
                                        <p:strVal val="visible"/>
                                      </p:to>
                                    </p:set>
                                    <p:animEffect transition="in" filter="blinds(horizontal)">
                                      <p:cBhvr>
                                        <p:cTn id="19" dur="500"/>
                                        <p:tgtEl>
                                          <p:spTgt spid="36"/>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37"/>
                                        </p:tgtEl>
                                        <p:attrNameLst>
                                          <p:attrName>style.visibility</p:attrName>
                                        </p:attrNameLst>
                                      </p:cBhvr>
                                      <p:to>
                                        <p:strVal val="visible"/>
                                      </p:to>
                                    </p:set>
                                    <p:animEffect transition="in" filter="blinds(horizontal)">
                                      <p:cBhvr>
                                        <p:cTn id="22" dur="500"/>
                                        <p:tgtEl>
                                          <p:spTgt spid="37"/>
                                        </p:tgtEl>
                                      </p:cBhvr>
                                    </p:animEffect>
                                  </p:childTnLst>
                                </p:cTn>
                              </p:par>
                            </p:childTnLst>
                          </p:cTn>
                        </p:par>
                      </p:childTnLst>
                    </p:cTn>
                  </p:par>
                  <p:par>
                    <p:cTn id="23" fill="hold">
                      <p:stCondLst>
                        <p:cond delay="indefinite"/>
                      </p:stCondLst>
                      <p:childTnLst>
                        <p:par>
                          <p:cTn id="24" fill="hold">
                            <p:stCondLst>
                              <p:cond delay="0"/>
                            </p:stCondLst>
                            <p:childTnLst>
                              <p:par>
                                <p:cTn id="25" presetID="3" presetClass="entr" presetSubtype="10" fill="hold" nodeType="clickEffect">
                                  <p:stCondLst>
                                    <p:cond delay="0"/>
                                  </p:stCondLst>
                                  <p:childTnLst>
                                    <p:set>
                                      <p:cBhvr>
                                        <p:cTn id="26" dur="1" fill="hold">
                                          <p:stCondLst>
                                            <p:cond delay="0"/>
                                          </p:stCondLst>
                                        </p:cTn>
                                        <p:tgtEl>
                                          <p:spTgt spid="28"/>
                                        </p:tgtEl>
                                        <p:attrNameLst>
                                          <p:attrName>style.visibility</p:attrName>
                                        </p:attrNameLst>
                                      </p:cBhvr>
                                      <p:to>
                                        <p:strVal val="visible"/>
                                      </p:to>
                                    </p:set>
                                    <p:animEffect transition="in" filter="blinds(horizontal)">
                                      <p:cBhvr>
                                        <p:cTn id="27"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p:bldP spid="36" grpId="0"/>
      <p:bldP spid="3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a:xfrm>
            <a:off x="457200" y="354017"/>
            <a:ext cx="8229600" cy="788987"/>
          </a:xfrm>
        </p:spPr>
        <p:txBody>
          <a:bodyPr/>
          <a:lstStyle/>
          <a:p>
            <a:r>
              <a:rPr lang="en-US" altLang="zh-CN" dirty="0"/>
              <a:t>Edge structure</a:t>
            </a:r>
            <a:endParaRPr lang="zh-CN" altLang="en-US" dirty="0"/>
          </a:p>
        </p:txBody>
      </p:sp>
      <p:pic>
        <p:nvPicPr>
          <p:cNvPr id="61" name="图片 60"/>
          <p:cNvPicPr>
            <a:picLocks noChangeAspect="1"/>
          </p:cNvPicPr>
          <p:nvPr/>
        </p:nvPicPr>
        <p:blipFill>
          <a:blip r:embed="rId4" cstate="print"/>
          <a:srcRect l="9278" b="4374"/>
          <a:stretch>
            <a:fillRect/>
          </a:stretch>
        </p:blipFill>
        <p:spPr>
          <a:xfrm>
            <a:off x="1447800" y="1066800"/>
            <a:ext cx="6705600" cy="4724400"/>
          </a:xfrm>
          <a:prstGeom prst="rect">
            <a:avLst/>
          </a:prstGeom>
        </p:spPr>
      </p:pic>
      <p:pic>
        <p:nvPicPr>
          <p:cNvPr id="91" name="图片 90"/>
          <p:cNvPicPr>
            <a:picLocks noChangeAspect="1"/>
          </p:cNvPicPr>
          <p:nvPr/>
        </p:nvPicPr>
        <p:blipFill rotWithShape="1">
          <a:blip r:embed="rId5" cstate="print"/>
          <a:srcRect l="33614" t="22262" r="29423" b="19141"/>
          <a:stretch/>
        </p:blipFill>
        <p:spPr>
          <a:xfrm rot="16200000">
            <a:off x="2005793" y="3146932"/>
            <a:ext cx="2084421" cy="3048000"/>
          </a:xfrm>
          <a:prstGeom prst="rect">
            <a:avLst/>
          </a:prstGeom>
        </p:spPr>
      </p:pic>
      <p:pic>
        <p:nvPicPr>
          <p:cNvPr id="92" name="图片 91"/>
          <p:cNvPicPr>
            <a:picLocks noChangeAspect="1"/>
          </p:cNvPicPr>
          <p:nvPr/>
        </p:nvPicPr>
        <p:blipFill rotWithShape="1">
          <a:blip r:embed="rId6" cstate="print"/>
          <a:srcRect l="240" t="8890" r="28085" b="41588"/>
          <a:stretch/>
        </p:blipFill>
        <p:spPr>
          <a:xfrm>
            <a:off x="1524004" y="1371600"/>
            <a:ext cx="3025955" cy="2057400"/>
          </a:xfrm>
          <a:prstGeom prst="rect">
            <a:avLst/>
          </a:prstGeom>
        </p:spPr>
      </p:pic>
      <p:sp>
        <p:nvSpPr>
          <p:cNvPr id="93" name="TextBox 92"/>
          <p:cNvSpPr txBox="1"/>
          <p:nvPr/>
        </p:nvSpPr>
        <p:spPr>
          <a:xfrm>
            <a:off x="152404" y="2362200"/>
            <a:ext cx="1266693"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armchair</a:t>
            </a:r>
            <a:endParaRPr kumimoji="0" lang="zh-CN" altLang="en-US" sz="2000" b="1"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4" name="TextBox 93"/>
          <p:cNvSpPr txBox="1"/>
          <p:nvPr/>
        </p:nvSpPr>
        <p:spPr>
          <a:xfrm>
            <a:off x="457204" y="4648200"/>
            <a:ext cx="968535" cy="400110"/>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1" i="0" u="none" strike="noStrike" kern="1200" cap="none" spc="0" normalizeH="0" baseline="0" noProof="0" dirty="0">
                <a:ln>
                  <a:noFill/>
                </a:ln>
                <a:solidFill>
                  <a:srgbClr val="000000"/>
                </a:solidFill>
                <a:effectLst/>
                <a:uLnTx/>
                <a:uFillTx/>
                <a:latin typeface="Arial" charset="0"/>
                <a:ea typeface="宋体" charset="-122"/>
                <a:cs typeface="+mn-cs"/>
              </a:rPr>
              <a:t>zigzag</a:t>
            </a:r>
            <a:endParaRPr kumimoji="0" lang="zh-CN" altLang="en-US" sz="2000" b="1"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95" name="TextBox 94"/>
          <p:cNvSpPr txBox="1"/>
          <p:nvPr/>
        </p:nvSpPr>
        <p:spPr>
          <a:xfrm>
            <a:off x="1592580" y="223266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6" name="TextBox 95"/>
          <p:cNvSpPr txBox="1"/>
          <p:nvPr/>
        </p:nvSpPr>
        <p:spPr>
          <a:xfrm>
            <a:off x="1981200" y="229004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7</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7" name="TextBox 96"/>
          <p:cNvSpPr txBox="1"/>
          <p:nvPr/>
        </p:nvSpPr>
        <p:spPr>
          <a:xfrm>
            <a:off x="2369334" y="220980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8" name="TextBox 97"/>
          <p:cNvSpPr txBox="1"/>
          <p:nvPr/>
        </p:nvSpPr>
        <p:spPr>
          <a:xfrm>
            <a:off x="2703804" y="236624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99" name="TextBox 98"/>
          <p:cNvSpPr txBox="1"/>
          <p:nvPr/>
        </p:nvSpPr>
        <p:spPr>
          <a:xfrm>
            <a:off x="3048812" y="220980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0" name="TextBox 99"/>
          <p:cNvSpPr txBox="1"/>
          <p:nvPr/>
        </p:nvSpPr>
        <p:spPr>
          <a:xfrm>
            <a:off x="3436620" y="230528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7</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1" name="TextBox 100"/>
          <p:cNvSpPr txBox="1"/>
          <p:nvPr/>
        </p:nvSpPr>
        <p:spPr>
          <a:xfrm>
            <a:off x="3860748" y="218694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5</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2" name="TextBox 101"/>
          <p:cNvSpPr txBox="1"/>
          <p:nvPr/>
        </p:nvSpPr>
        <p:spPr>
          <a:xfrm>
            <a:off x="4168140" y="2339340"/>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4" name="TextBox 103"/>
          <p:cNvSpPr txBox="1"/>
          <p:nvPr/>
        </p:nvSpPr>
        <p:spPr>
          <a:xfrm>
            <a:off x="1438506"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5" name="TextBox 104"/>
          <p:cNvSpPr txBox="1"/>
          <p:nvPr/>
        </p:nvSpPr>
        <p:spPr>
          <a:xfrm>
            <a:off x="1930597"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7" name="TextBox 106"/>
          <p:cNvSpPr txBox="1"/>
          <p:nvPr/>
        </p:nvSpPr>
        <p:spPr>
          <a:xfrm>
            <a:off x="2422688"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8" name="TextBox 107"/>
          <p:cNvSpPr txBox="1"/>
          <p:nvPr/>
        </p:nvSpPr>
        <p:spPr>
          <a:xfrm>
            <a:off x="2914779"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09" name="TextBox 108"/>
          <p:cNvSpPr txBox="1"/>
          <p:nvPr/>
        </p:nvSpPr>
        <p:spPr>
          <a:xfrm>
            <a:off x="3406870"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10" name="TextBox 109"/>
          <p:cNvSpPr txBox="1"/>
          <p:nvPr/>
        </p:nvSpPr>
        <p:spPr>
          <a:xfrm>
            <a:off x="3898961"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112" name="TextBox 111"/>
          <p:cNvSpPr txBox="1"/>
          <p:nvPr/>
        </p:nvSpPr>
        <p:spPr>
          <a:xfrm>
            <a:off x="4391049" y="4355068"/>
            <a:ext cx="312906"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00"/>
                </a:solidFill>
                <a:effectLst/>
                <a:uLnTx/>
                <a:uFillTx/>
                <a:latin typeface="Arial" charset="0"/>
                <a:ea typeface="宋体" charset="-122"/>
                <a:cs typeface="+mn-cs"/>
              </a:rPr>
              <a:t>6</a:t>
            </a:r>
            <a:endParaRPr kumimoji="0" lang="zh-CN" altLang="en-US" sz="1800" b="0" i="0" u="none" strike="noStrike" kern="1200" cap="none" spc="0" normalizeH="0" baseline="0" noProof="0" dirty="0">
              <a:ln>
                <a:noFill/>
              </a:ln>
              <a:solidFill>
                <a:srgbClr val="FFFF00"/>
              </a:solidFill>
              <a:effectLst/>
              <a:uLnTx/>
              <a:uFillTx/>
              <a:latin typeface="Arial" charset="0"/>
              <a:ea typeface="宋体" charset="-122"/>
              <a:cs typeface="+mn-cs"/>
            </a:endParaRPr>
          </a:p>
        </p:txBody>
      </p:sp>
      <p:sp>
        <p:nvSpPr>
          <p:cNvPr id="25" name="圆角矩形 24"/>
          <p:cNvSpPr/>
          <p:nvPr/>
        </p:nvSpPr>
        <p:spPr>
          <a:xfrm>
            <a:off x="1447800" y="2209800"/>
            <a:ext cx="1676400" cy="533400"/>
          </a:xfrm>
          <a:prstGeom prst="roundRect">
            <a:avLst/>
          </a:prstGeom>
          <a:no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a:ln>
                <a:noFill/>
              </a:ln>
              <a:solidFill>
                <a:srgbClr val="FFFFFF"/>
              </a:solidFill>
              <a:effectLst/>
              <a:uLnTx/>
              <a:uFillTx/>
              <a:latin typeface="Arial"/>
              <a:ea typeface="宋体"/>
              <a:cs typeface="+mn-cs"/>
            </a:endParaRPr>
          </a:p>
        </p:txBody>
      </p:sp>
      <p:sp>
        <p:nvSpPr>
          <p:cNvPr id="28" name="TextBox 19">
            <a:extLst>
              <a:ext uri="{FF2B5EF4-FFF2-40B4-BE49-F238E27FC236}">
                <a16:creationId xmlns:a16="http://schemas.microsoft.com/office/drawing/2014/main" id="{4C216E31-16D6-444F-BEE0-330262C29477}"/>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灯片编号占位符 2">
            <a:extLst>
              <a:ext uri="{FF2B5EF4-FFF2-40B4-BE49-F238E27FC236}">
                <a16:creationId xmlns:a16="http://schemas.microsoft.com/office/drawing/2014/main" id="{87496EDB-866D-4252-9A0E-4918C860F2C1}"/>
              </a:ext>
            </a:extLst>
          </p:cNvPr>
          <p:cNvSpPr>
            <a:spLocks noGrp="1"/>
          </p:cNvSpPr>
          <p:nvPr>
            <p:ph type="sldNum" sz="quarter" idx="10"/>
          </p:nvPr>
        </p:nvSpPr>
        <p:spPr/>
        <p:txBody>
          <a:bodyPr/>
          <a:lstStyle/>
          <a:p>
            <a:fld id="{47329A4E-1959-4B2C-B3DA-260D845A3608}" type="slidenum">
              <a:rPr lang="en-US" altLang="zh-CN" smtClean="0"/>
              <a:pPr/>
              <a:t>55</a:t>
            </a:fld>
            <a:endParaRPr lang="en-US" altLang="zh-CN"/>
          </a:p>
        </p:txBody>
      </p:sp>
    </p:spTree>
    <p:custDataLst>
      <p:tags r:id="rId1"/>
    </p:custDataLst>
    <p:extLst>
      <p:ext uri="{BB962C8B-B14F-4D97-AF65-F5344CB8AC3E}">
        <p14:creationId xmlns:p14="http://schemas.microsoft.com/office/powerpoint/2010/main" val="2449796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104"/>
                                        </p:tgtEl>
                                        <p:attrNameLst>
                                          <p:attrName>style.visibility</p:attrName>
                                        </p:attrNameLst>
                                      </p:cBhvr>
                                      <p:to>
                                        <p:strVal val="visible"/>
                                      </p:to>
                                    </p:set>
                                    <p:animEffect transition="in" filter="blinds(horizontal)">
                                      <p:cBhvr>
                                        <p:cTn id="7" dur="500"/>
                                        <p:tgtEl>
                                          <p:spTgt spid="104"/>
                                        </p:tgtEl>
                                      </p:cBhvr>
                                    </p:animEffect>
                                  </p:childTnLst>
                                </p:cTn>
                              </p:par>
                              <p:par>
                                <p:cTn id="8" presetID="3" presetClass="entr" presetSubtype="10" fill="hold" grpId="0" nodeType="withEffect">
                                  <p:stCondLst>
                                    <p:cond delay="0"/>
                                  </p:stCondLst>
                                  <p:childTnLst>
                                    <p:set>
                                      <p:cBhvr>
                                        <p:cTn id="9" dur="1" fill="hold">
                                          <p:stCondLst>
                                            <p:cond delay="0"/>
                                          </p:stCondLst>
                                        </p:cTn>
                                        <p:tgtEl>
                                          <p:spTgt spid="105"/>
                                        </p:tgtEl>
                                        <p:attrNameLst>
                                          <p:attrName>style.visibility</p:attrName>
                                        </p:attrNameLst>
                                      </p:cBhvr>
                                      <p:to>
                                        <p:strVal val="visible"/>
                                      </p:to>
                                    </p:set>
                                    <p:animEffect transition="in" filter="blinds(horizontal)">
                                      <p:cBhvr>
                                        <p:cTn id="10" dur="500"/>
                                        <p:tgtEl>
                                          <p:spTgt spid="105"/>
                                        </p:tgtEl>
                                      </p:cBhvr>
                                    </p:animEffect>
                                  </p:childTnLst>
                                </p:cTn>
                              </p:par>
                              <p:par>
                                <p:cTn id="11" presetID="3" presetClass="entr" presetSubtype="10" fill="hold" grpId="0" nodeType="withEffect">
                                  <p:stCondLst>
                                    <p:cond delay="0"/>
                                  </p:stCondLst>
                                  <p:childTnLst>
                                    <p:set>
                                      <p:cBhvr>
                                        <p:cTn id="12" dur="1" fill="hold">
                                          <p:stCondLst>
                                            <p:cond delay="0"/>
                                          </p:stCondLst>
                                        </p:cTn>
                                        <p:tgtEl>
                                          <p:spTgt spid="107"/>
                                        </p:tgtEl>
                                        <p:attrNameLst>
                                          <p:attrName>style.visibility</p:attrName>
                                        </p:attrNameLst>
                                      </p:cBhvr>
                                      <p:to>
                                        <p:strVal val="visible"/>
                                      </p:to>
                                    </p:set>
                                    <p:animEffect transition="in" filter="blinds(horizontal)">
                                      <p:cBhvr>
                                        <p:cTn id="13" dur="500"/>
                                        <p:tgtEl>
                                          <p:spTgt spid="107"/>
                                        </p:tgtEl>
                                      </p:cBhvr>
                                    </p:animEffect>
                                  </p:childTnLst>
                                </p:cTn>
                              </p:par>
                              <p:par>
                                <p:cTn id="14" presetID="3" presetClass="entr" presetSubtype="10" fill="hold" grpId="0" nodeType="withEffect">
                                  <p:stCondLst>
                                    <p:cond delay="0"/>
                                  </p:stCondLst>
                                  <p:childTnLst>
                                    <p:set>
                                      <p:cBhvr>
                                        <p:cTn id="15" dur="1" fill="hold">
                                          <p:stCondLst>
                                            <p:cond delay="0"/>
                                          </p:stCondLst>
                                        </p:cTn>
                                        <p:tgtEl>
                                          <p:spTgt spid="108"/>
                                        </p:tgtEl>
                                        <p:attrNameLst>
                                          <p:attrName>style.visibility</p:attrName>
                                        </p:attrNameLst>
                                      </p:cBhvr>
                                      <p:to>
                                        <p:strVal val="visible"/>
                                      </p:to>
                                    </p:set>
                                    <p:animEffect transition="in" filter="blinds(horizontal)">
                                      <p:cBhvr>
                                        <p:cTn id="16" dur="500"/>
                                        <p:tgtEl>
                                          <p:spTgt spid="108"/>
                                        </p:tgtEl>
                                      </p:cBhvr>
                                    </p:animEffect>
                                  </p:childTnLst>
                                </p:cTn>
                              </p:par>
                              <p:par>
                                <p:cTn id="17" presetID="3" presetClass="entr" presetSubtype="10" fill="hold" grpId="0" nodeType="withEffect">
                                  <p:stCondLst>
                                    <p:cond delay="0"/>
                                  </p:stCondLst>
                                  <p:childTnLst>
                                    <p:set>
                                      <p:cBhvr>
                                        <p:cTn id="18" dur="1" fill="hold">
                                          <p:stCondLst>
                                            <p:cond delay="0"/>
                                          </p:stCondLst>
                                        </p:cTn>
                                        <p:tgtEl>
                                          <p:spTgt spid="109"/>
                                        </p:tgtEl>
                                        <p:attrNameLst>
                                          <p:attrName>style.visibility</p:attrName>
                                        </p:attrNameLst>
                                      </p:cBhvr>
                                      <p:to>
                                        <p:strVal val="visible"/>
                                      </p:to>
                                    </p:set>
                                    <p:animEffect transition="in" filter="blinds(horizontal)">
                                      <p:cBhvr>
                                        <p:cTn id="19" dur="500"/>
                                        <p:tgtEl>
                                          <p:spTgt spid="109"/>
                                        </p:tgtEl>
                                      </p:cBhvr>
                                    </p:animEffect>
                                  </p:childTnLst>
                                </p:cTn>
                              </p:par>
                              <p:par>
                                <p:cTn id="20" presetID="3" presetClass="entr" presetSubtype="10" fill="hold" grpId="0" nodeType="withEffect">
                                  <p:stCondLst>
                                    <p:cond delay="0"/>
                                  </p:stCondLst>
                                  <p:childTnLst>
                                    <p:set>
                                      <p:cBhvr>
                                        <p:cTn id="21" dur="1" fill="hold">
                                          <p:stCondLst>
                                            <p:cond delay="0"/>
                                          </p:stCondLst>
                                        </p:cTn>
                                        <p:tgtEl>
                                          <p:spTgt spid="110"/>
                                        </p:tgtEl>
                                        <p:attrNameLst>
                                          <p:attrName>style.visibility</p:attrName>
                                        </p:attrNameLst>
                                      </p:cBhvr>
                                      <p:to>
                                        <p:strVal val="visible"/>
                                      </p:to>
                                    </p:set>
                                    <p:animEffect transition="in" filter="blinds(horizontal)">
                                      <p:cBhvr>
                                        <p:cTn id="22" dur="500"/>
                                        <p:tgtEl>
                                          <p:spTgt spid="110"/>
                                        </p:tgtEl>
                                      </p:cBhvr>
                                    </p:animEffect>
                                  </p:childTnLst>
                                </p:cTn>
                              </p:par>
                              <p:par>
                                <p:cTn id="23" presetID="3" presetClass="entr" presetSubtype="10" fill="hold" grpId="0" nodeType="withEffect">
                                  <p:stCondLst>
                                    <p:cond delay="0"/>
                                  </p:stCondLst>
                                  <p:childTnLst>
                                    <p:set>
                                      <p:cBhvr>
                                        <p:cTn id="24" dur="1" fill="hold">
                                          <p:stCondLst>
                                            <p:cond delay="0"/>
                                          </p:stCondLst>
                                        </p:cTn>
                                        <p:tgtEl>
                                          <p:spTgt spid="112"/>
                                        </p:tgtEl>
                                        <p:attrNameLst>
                                          <p:attrName>style.visibility</p:attrName>
                                        </p:attrNameLst>
                                      </p:cBhvr>
                                      <p:to>
                                        <p:strVal val="visible"/>
                                      </p:to>
                                    </p:set>
                                    <p:animEffect transition="in" filter="blinds(horizontal)">
                                      <p:cBhvr>
                                        <p:cTn id="25" dur="500"/>
                                        <p:tgtEl>
                                          <p:spTgt spid="112"/>
                                        </p:tgtEl>
                                      </p:cBhvr>
                                    </p:animEffect>
                                  </p:childTnLst>
                                </p:cTn>
                              </p:par>
                            </p:childTnLst>
                          </p:cTn>
                        </p:par>
                      </p:childTnLst>
                    </p:cTn>
                  </p:par>
                  <p:par>
                    <p:cTn id="26" fill="hold">
                      <p:stCondLst>
                        <p:cond delay="indefinite"/>
                      </p:stCondLst>
                      <p:childTnLst>
                        <p:par>
                          <p:cTn id="27" fill="hold">
                            <p:stCondLst>
                              <p:cond delay="0"/>
                            </p:stCondLst>
                            <p:childTnLst>
                              <p:par>
                                <p:cTn id="28" presetID="3" presetClass="entr" presetSubtype="10" fill="hold" grpId="0" nodeType="clickEffect">
                                  <p:stCondLst>
                                    <p:cond delay="0"/>
                                  </p:stCondLst>
                                  <p:childTnLst>
                                    <p:set>
                                      <p:cBhvr>
                                        <p:cTn id="29" dur="1" fill="hold">
                                          <p:stCondLst>
                                            <p:cond delay="0"/>
                                          </p:stCondLst>
                                        </p:cTn>
                                        <p:tgtEl>
                                          <p:spTgt spid="95"/>
                                        </p:tgtEl>
                                        <p:attrNameLst>
                                          <p:attrName>style.visibility</p:attrName>
                                        </p:attrNameLst>
                                      </p:cBhvr>
                                      <p:to>
                                        <p:strVal val="visible"/>
                                      </p:to>
                                    </p:set>
                                    <p:animEffect transition="in" filter="blinds(horizontal)">
                                      <p:cBhvr>
                                        <p:cTn id="30" dur="500"/>
                                        <p:tgtEl>
                                          <p:spTgt spid="95"/>
                                        </p:tgtEl>
                                      </p:cBhvr>
                                    </p:animEffect>
                                  </p:childTnLst>
                                </p:cTn>
                              </p:par>
                              <p:par>
                                <p:cTn id="31" presetID="3" presetClass="entr" presetSubtype="10" fill="hold" grpId="0" nodeType="withEffect">
                                  <p:stCondLst>
                                    <p:cond delay="0"/>
                                  </p:stCondLst>
                                  <p:childTnLst>
                                    <p:set>
                                      <p:cBhvr>
                                        <p:cTn id="32" dur="1" fill="hold">
                                          <p:stCondLst>
                                            <p:cond delay="0"/>
                                          </p:stCondLst>
                                        </p:cTn>
                                        <p:tgtEl>
                                          <p:spTgt spid="96"/>
                                        </p:tgtEl>
                                        <p:attrNameLst>
                                          <p:attrName>style.visibility</p:attrName>
                                        </p:attrNameLst>
                                      </p:cBhvr>
                                      <p:to>
                                        <p:strVal val="visible"/>
                                      </p:to>
                                    </p:set>
                                    <p:animEffect transition="in" filter="blinds(horizontal)">
                                      <p:cBhvr>
                                        <p:cTn id="33" dur="500"/>
                                        <p:tgtEl>
                                          <p:spTgt spid="96"/>
                                        </p:tgtEl>
                                      </p:cBhvr>
                                    </p:animEffect>
                                  </p:childTnLst>
                                </p:cTn>
                              </p:par>
                              <p:par>
                                <p:cTn id="34" presetID="3" presetClass="entr" presetSubtype="10" fill="hold" grpId="0" nodeType="withEffect">
                                  <p:stCondLst>
                                    <p:cond delay="0"/>
                                  </p:stCondLst>
                                  <p:childTnLst>
                                    <p:set>
                                      <p:cBhvr>
                                        <p:cTn id="35" dur="1" fill="hold">
                                          <p:stCondLst>
                                            <p:cond delay="0"/>
                                          </p:stCondLst>
                                        </p:cTn>
                                        <p:tgtEl>
                                          <p:spTgt spid="97"/>
                                        </p:tgtEl>
                                        <p:attrNameLst>
                                          <p:attrName>style.visibility</p:attrName>
                                        </p:attrNameLst>
                                      </p:cBhvr>
                                      <p:to>
                                        <p:strVal val="visible"/>
                                      </p:to>
                                    </p:set>
                                    <p:animEffect transition="in" filter="blinds(horizontal)">
                                      <p:cBhvr>
                                        <p:cTn id="36" dur="500"/>
                                        <p:tgtEl>
                                          <p:spTgt spid="97"/>
                                        </p:tgtEl>
                                      </p:cBhvr>
                                    </p:animEffect>
                                  </p:childTnLst>
                                </p:cTn>
                              </p:par>
                              <p:par>
                                <p:cTn id="37" presetID="3" presetClass="entr" presetSubtype="10" fill="hold" grpId="0" nodeType="withEffect">
                                  <p:stCondLst>
                                    <p:cond delay="0"/>
                                  </p:stCondLst>
                                  <p:childTnLst>
                                    <p:set>
                                      <p:cBhvr>
                                        <p:cTn id="38" dur="1" fill="hold">
                                          <p:stCondLst>
                                            <p:cond delay="0"/>
                                          </p:stCondLst>
                                        </p:cTn>
                                        <p:tgtEl>
                                          <p:spTgt spid="98"/>
                                        </p:tgtEl>
                                        <p:attrNameLst>
                                          <p:attrName>style.visibility</p:attrName>
                                        </p:attrNameLst>
                                      </p:cBhvr>
                                      <p:to>
                                        <p:strVal val="visible"/>
                                      </p:to>
                                    </p:set>
                                    <p:animEffect transition="in" filter="blinds(horizontal)">
                                      <p:cBhvr>
                                        <p:cTn id="39" dur="500"/>
                                        <p:tgtEl>
                                          <p:spTgt spid="98"/>
                                        </p:tgtEl>
                                      </p:cBhvr>
                                    </p:animEffect>
                                  </p:childTnLst>
                                </p:cTn>
                              </p:par>
                              <p:par>
                                <p:cTn id="40" presetID="3" presetClass="entr" presetSubtype="10" fill="hold" grpId="0" nodeType="withEffect">
                                  <p:stCondLst>
                                    <p:cond delay="0"/>
                                  </p:stCondLst>
                                  <p:childTnLst>
                                    <p:set>
                                      <p:cBhvr>
                                        <p:cTn id="41" dur="1" fill="hold">
                                          <p:stCondLst>
                                            <p:cond delay="0"/>
                                          </p:stCondLst>
                                        </p:cTn>
                                        <p:tgtEl>
                                          <p:spTgt spid="99"/>
                                        </p:tgtEl>
                                        <p:attrNameLst>
                                          <p:attrName>style.visibility</p:attrName>
                                        </p:attrNameLst>
                                      </p:cBhvr>
                                      <p:to>
                                        <p:strVal val="visible"/>
                                      </p:to>
                                    </p:set>
                                    <p:animEffect transition="in" filter="blinds(horizontal)">
                                      <p:cBhvr>
                                        <p:cTn id="42" dur="500"/>
                                        <p:tgtEl>
                                          <p:spTgt spid="99"/>
                                        </p:tgtEl>
                                      </p:cBhvr>
                                    </p:animEffect>
                                  </p:childTnLst>
                                </p:cTn>
                              </p:par>
                              <p:par>
                                <p:cTn id="43" presetID="3" presetClass="entr" presetSubtype="10" fill="hold" grpId="0" nodeType="withEffect">
                                  <p:stCondLst>
                                    <p:cond delay="0"/>
                                  </p:stCondLst>
                                  <p:childTnLst>
                                    <p:set>
                                      <p:cBhvr>
                                        <p:cTn id="44" dur="1" fill="hold">
                                          <p:stCondLst>
                                            <p:cond delay="0"/>
                                          </p:stCondLst>
                                        </p:cTn>
                                        <p:tgtEl>
                                          <p:spTgt spid="100"/>
                                        </p:tgtEl>
                                        <p:attrNameLst>
                                          <p:attrName>style.visibility</p:attrName>
                                        </p:attrNameLst>
                                      </p:cBhvr>
                                      <p:to>
                                        <p:strVal val="visible"/>
                                      </p:to>
                                    </p:set>
                                    <p:animEffect transition="in" filter="blinds(horizontal)">
                                      <p:cBhvr>
                                        <p:cTn id="45" dur="500"/>
                                        <p:tgtEl>
                                          <p:spTgt spid="100"/>
                                        </p:tgtEl>
                                      </p:cBhvr>
                                    </p:animEffect>
                                  </p:childTnLst>
                                </p:cTn>
                              </p:par>
                              <p:par>
                                <p:cTn id="46" presetID="3" presetClass="entr" presetSubtype="10" fill="hold" grpId="0" nodeType="withEffect">
                                  <p:stCondLst>
                                    <p:cond delay="0"/>
                                  </p:stCondLst>
                                  <p:childTnLst>
                                    <p:set>
                                      <p:cBhvr>
                                        <p:cTn id="47" dur="1" fill="hold">
                                          <p:stCondLst>
                                            <p:cond delay="0"/>
                                          </p:stCondLst>
                                        </p:cTn>
                                        <p:tgtEl>
                                          <p:spTgt spid="101"/>
                                        </p:tgtEl>
                                        <p:attrNameLst>
                                          <p:attrName>style.visibility</p:attrName>
                                        </p:attrNameLst>
                                      </p:cBhvr>
                                      <p:to>
                                        <p:strVal val="visible"/>
                                      </p:to>
                                    </p:set>
                                    <p:animEffect transition="in" filter="blinds(horizontal)">
                                      <p:cBhvr>
                                        <p:cTn id="48" dur="500"/>
                                        <p:tgtEl>
                                          <p:spTgt spid="101"/>
                                        </p:tgtEl>
                                      </p:cBhvr>
                                    </p:animEffect>
                                  </p:childTnLst>
                                </p:cTn>
                              </p:par>
                              <p:par>
                                <p:cTn id="49" presetID="3" presetClass="entr" presetSubtype="10" fill="hold" grpId="0" nodeType="withEffect">
                                  <p:stCondLst>
                                    <p:cond delay="0"/>
                                  </p:stCondLst>
                                  <p:childTnLst>
                                    <p:set>
                                      <p:cBhvr>
                                        <p:cTn id="50" dur="1" fill="hold">
                                          <p:stCondLst>
                                            <p:cond delay="0"/>
                                          </p:stCondLst>
                                        </p:cTn>
                                        <p:tgtEl>
                                          <p:spTgt spid="102"/>
                                        </p:tgtEl>
                                        <p:attrNameLst>
                                          <p:attrName>style.visibility</p:attrName>
                                        </p:attrNameLst>
                                      </p:cBhvr>
                                      <p:to>
                                        <p:strVal val="visible"/>
                                      </p:to>
                                    </p:set>
                                    <p:animEffect transition="in" filter="blinds(horizontal)">
                                      <p:cBhvr>
                                        <p:cTn id="51" dur="500"/>
                                        <p:tgtEl>
                                          <p:spTgt spid="102"/>
                                        </p:tgtEl>
                                      </p:cBhvr>
                                    </p:animEffect>
                                  </p:childTnLst>
                                </p:cTn>
                              </p:par>
                            </p:childTnLst>
                          </p:cTn>
                        </p:par>
                      </p:childTnLst>
                    </p:cTn>
                  </p:par>
                  <p:par>
                    <p:cTn id="52" fill="hold">
                      <p:stCondLst>
                        <p:cond delay="indefinite"/>
                      </p:stCondLst>
                      <p:childTnLst>
                        <p:par>
                          <p:cTn id="53" fill="hold">
                            <p:stCondLst>
                              <p:cond delay="0"/>
                            </p:stCondLst>
                            <p:childTnLst>
                              <p:par>
                                <p:cTn id="54" presetID="3" presetClass="entr" presetSubtype="10" fill="hold" grpId="0" nodeType="click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linds(horizontal)">
                                      <p:cBhvr>
                                        <p:cTn id="56"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5" grpId="0"/>
      <p:bldP spid="96" grpId="0"/>
      <p:bldP spid="97" grpId="0"/>
      <p:bldP spid="98" grpId="0"/>
      <p:bldP spid="99" grpId="0"/>
      <p:bldP spid="100" grpId="0"/>
      <p:bldP spid="101" grpId="0"/>
      <p:bldP spid="102" grpId="0"/>
      <p:bldP spid="104" grpId="0"/>
      <p:bldP spid="105" grpId="0"/>
      <p:bldP spid="107" grpId="0"/>
      <p:bldP spid="108" grpId="0"/>
      <p:bldP spid="109" grpId="0"/>
      <p:bldP spid="110" grpId="0"/>
      <p:bldP spid="112" grpId="0"/>
      <p:bldP spid="25"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381000" y="304804"/>
            <a:ext cx="7543800" cy="584775"/>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1200" cap="none" spc="0" normalizeH="0" baseline="0" noProof="0" dirty="0">
                <a:ln>
                  <a:noFill/>
                </a:ln>
                <a:solidFill>
                  <a:srgbClr val="006633"/>
                </a:solidFill>
                <a:effectLst/>
                <a:uLnTx/>
                <a:uFillTx/>
                <a:latin typeface="Garamond"/>
                <a:ea typeface="宋体" charset="-122"/>
                <a:cs typeface="+mn-cs"/>
              </a:rPr>
              <a:t>Intermediate states at the edges</a:t>
            </a:r>
          </a:p>
        </p:txBody>
      </p:sp>
      <p:grpSp>
        <p:nvGrpSpPr>
          <p:cNvPr id="2" name="组合 17"/>
          <p:cNvGrpSpPr/>
          <p:nvPr/>
        </p:nvGrpSpPr>
        <p:grpSpPr>
          <a:xfrm>
            <a:off x="2133604" y="1143004"/>
            <a:ext cx="2361105" cy="2361105"/>
            <a:chOff x="3111719" y="2581963"/>
            <a:chExt cx="2889654" cy="2880000"/>
          </a:xfrm>
        </p:grpSpPr>
        <p:cxnSp>
          <p:nvCxnSpPr>
            <p:cNvPr id="19" name="直接连接符 18"/>
            <p:cNvCxnSpPr/>
            <p:nvPr/>
          </p:nvCxnSpPr>
          <p:spPr>
            <a:xfrm flipH="1" flipV="1">
              <a:off x="4012118" y="2748584"/>
              <a:ext cx="1021120" cy="2045359"/>
            </a:xfrm>
            <a:prstGeom prst="line">
              <a:avLst/>
            </a:prstGeom>
            <a:ln w="19050">
              <a:solidFill>
                <a:srgbClr val="FFFF00"/>
              </a:solidFill>
            </a:ln>
          </p:spPr>
          <p:style>
            <a:lnRef idx="1">
              <a:schemeClr val="accent1"/>
            </a:lnRef>
            <a:fillRef idx="0">
              <a:schemeClr val="accent1"/>
            </a:fillRef>
            <a:effectRef idx="0">
              <a:schemeClr val="accent1"/>
            </a:effectRef>
            <a:fontRef idx="minor">
              <a:schemeClr val="tx1"/>
            </a:fontRef>
          </p:style>
        </p:cxnSp>
        <p:pic>
          <p:nvPicPr>
            <p:cNvPr id="20" name="图片 19"/>
            <p:cNvPicPr>
              <a:picLocks noChangeAspect="1"/>
            </p:cNvPicPr>
            <p:nvPr/>
          </p:nvPicPr>
          <p:blipFill>
            <a:blip r:embed="rId3" cstate="print"/>
            <a:stretch>
              <a:fillRect/>
            </a:stretch>
          </p:blipFill>
          <p:spPr>
            <a:xfrm>
              <a:off x="3111719" y="2581963"/>
              <a:ext cx="2889654" cy="2880000"/>
            </a:xfrm>
            <a:prstGeom prst="rect">
              <a:avLst/>
            </a:prstGeom>
          </p:spPr>
        </p:pic>
      </p:grpSp>
      <p:pic>
        <p:nvPicPr>
          <p:cNvPr id="21" name="图片 20"/>
          <p:cNvPicPr>
            <a:picLocks noChangeAspect="1"/>
          </p:cNvPicPr>
          <p:nvPr/>
        </p:nvPicPr>
        <p:blipFill>
          <a:blip r:embed="rId4" cstate="print"/>
          <a:stretch>
            <a:fillRect/>
          </a:stretch>
        </p:blipFill>
        <p:spPr>
          <a:xfrm>
            <a:off x="2133601" y="3657601"/>
            <a:ext cx="2361106" cy="2353218"/>
          </a:xfrm>
          <a:prstGeom prst="rect">
            <a:avLst/>
          </a:prstGeom>
        </p:spPr>
      </p:pic>
      <p:pic>
        <p:nvPicPr>
          <p:cNvPr id="22" name="图片 21"/>
          <p:cNvPicPr>
            <a:picLocks noChangeAspect="1"/>
          </p:cNvPicPr>
          <p:nvPr/>
        </p:nvPicPr>
        <p:blipFill>
          <a:blip r:embed="rId5" cstate="print"/>
          <a:stretch>
            <a:fillRect/>
          </a:stretch>
        </p:blipFill>
        <p:spPr>
          <a:xfrm>
            <a:off x="4953000" y="1143004"/>
            <a:ext cx="2369020" cy="2361105"/>
          </a:xfrm>
          <a:prstGeom prst="rect">
            <a:avLst/>
          </a:prstGeom>
        </p:spPr>
      </p:pic>
      <p:pic>
        <p:nvPicPr>
          <p:cNvPr id="23" name="图片 22"/>
          <p:cNvPicPr>
            <a:picLocks noChangeAspect="1"/>
          </p:cNvPicPr>
          <p:nvPr/>
        </p:nvPicPr>
        <p:blipFill>
          <a:blip r:embed="rId6" cstate="print"/>
          <a:stretch>
            <a:fillRect/>
          </a:stretch>
        </p:blipFill>
        <p:spPr>
          <a:xfrm>
            <a:off x="4953000" y="3657600"/>
            <a:ext cx="2362200" cy="2362200"/>
          </a:xfrm>
          <a:prstGeom prst="rect">
            <a:avLst/>
          </a:prstGeom>
        </p:spPr>
      </p:pic>
      <p:sp>
        <p:nvSpPr>
          <p:cNvPr id="11" name="TextBox 19">
            <a:extLst>
              <a:ext uri="{FF2B5EF4-FFF2-40B4-BE49-F238E27FC236}">
                <a16:creationId xmlns:a16="http://schemas.microsoft.com/office/drawing/2014/main" id="{42DBC753-4640-4D79-B4F1-A72D132D865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C053A82C-CA0D-4D21-BB49-61DA62D426C5}"/>
              </a:ext>
            </a:extLst>
          </p:cNvPr>
          <p:cNvSpPr>
            <a:spLocks noGrp="1"/>
          </p:cNvSpPr>
          <p:nvPr>
            <p:ph type="sldNum" sz="quarter" idx="12"/>
          </p:nvPr>
        </p:nvSpPr>
        <p:spPr/>
        <p:txBody>
          <a:bodyPr/>
          <a:lstStyle/>
          <a:p>
            <a:fld id="{0C913308-F349-4B6D-A68A-DD1791B4A57B}" type="slidenum">
              <a:rPr lang="zh-CN" altLang="en-US" smtClean="0"/>
              <a:pPr/>
              <a:t>56</a:t>
            </a:fld>
            <a:endParaRPr lang="zh-CN" altLang="en-US" dirty="0"/>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4001" name="Picture 1"/>
          <p:cNvPicPr>
            <a:picLocks noChangeAspect="1" noChangeArrowheads="1"/>
          </p:cNvPicPr>
          <p:nvPr/>
        </p:nvPicPr>
        <p:blipFill>
          <a:blip r:embed="rId4" cstate="print"/>
          <a:srcRect t="4102"/>
          <a:stretch>
            <a:fillRect/>
          </a:stretch>
        </p:blipFill>
        <p:spPr bwMode="auto">
          <a:xfrm>
            <a:off x="2057404" y="990600"/>
            <a:ext cx="5004875" cy="5029200"/>
          </a:xfrm>
          <a:prstGeom prst="rect">
            <a:avLst/>
          </a:prstGeom>
          <a:noFill/>
          <a:ln w="9525">
            <a:noFill/>
            <a:miter lim="800000"/>
            <a:headEnd/>
            <a:tailEnd/>
          </a:ln>
        </p:spPr>
      </p:pic>
      <p:sp>
        <p:nvSpPr>
          <p:cNvPr id="36" name="矩形 35"/>
          <p:cNvSpPr/>
          <p:nvPr/>
        </p:nvSpPr>
        <p:spPr>
          <a:xfrm>
            <a:off x="3810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Ice growth at zigzag edge</a:t>
            </a:r>
          </a:p>
        </p:txBody>
      </p:sp>
      <p:sp>
        <p:nvSpPr>
          <p:cNvPr id="7" name="TextBox 6"/>
          <p:cNvSpPr txBox="1"/>
          <p:nvPr/>
        </p:nvSpPr>
        <p:spPr>
          <a:xfrm>
            <a:off x="3124200" y="3200400"/>
            <a:ext cx="3200400"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Collective bridging mode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TextBox 19">
            <a:extLst>
              <a:ext uri="{FF2B5EF4-FFF2-40B4-BE49-F238E27FC236}">
                <a16:creationId xmlns:a16="http://schemas.microsoft.com/office/drawing/2014/main" id="{B5F8E097-8F06-44CB-B252-7C5E2854A3B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9CC04C08-6EF0-498C-97C4-6EBB480EDDFC}"/>
              </a:ext>
            </a:extLst>
          </p:cNvPr>
          <p:cNvSpPr>
            <a:spLocks noGrp="1"/>
          </p:cNvSpPr>
          <p:nvPr>
            <p:ph type="sldNum" sz="quarter" idx="10"/>
          </p:nvPr>
        </p:nvSpPr>
        <p:spPr/>
        <p:txBody>
          <a:bodyPr/>
          <a:lstStyle/>
          <a:p>
            <a:fld id="{47329A4E-1959-4B2C-B3DA-260D845A3608}" type="slidenum">
              <a:rPr lang="en-US" altLang="zh-CN" smtClean="0"/>
              <a:pPr/>
              <a:t>57</a:t>
            </a:fld>
            <a:endParaRPr lang="en-US" altLang="zh-CN"/>
          </a:p>
        </p:txBody>
      </p:sp>
    </p:spTree>
    <p:custDataLst>
      <p:tags r:id="rId1"/>
    </p:custDataLst>
    <p:extLst>
      <p:ext uri="{BB962C8B-B14F-4D97-AF65-F5344CB8AC3E}">
        <p14:creationId xmlns:p14="http://schemas.microsoft.com/office/powerpoint/2010/main" val="26292634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1953" name="Picture 1"/>
          <p:cNvPicPr>
            <a:picLocks noChangeAspect="1" noChangeArrowheads="1"/>
          </p:cNvPicPr>
          <p:nvPr/>
        </p:nvPicPr>
        <p:blipFill>
          <a:blip r:embed="rId4" cstate="print"/>
          <a:srcRect t="4883"/>
          <a:stretch>
            <a:fillRect/>
          </a:stretch>
        </p:blipFill>
        <p:spPr bwMode="auto">
          <a:xfrm>
            <a:off x="2089150" y="1107772"/>
            <a:ext cx="4997450" cy="4988228"/>
          </a:xfrm>
          <a:prstGeom prst="rect">
            <a:avLst/>
          </a:prstGeom>
          <a:noFill/>
          <a:ln w="9525">
            <a:noFill/>
            <a:miter lim="800000"/>
            <a:headEnd/>
            <a:tailEnd/>
          </a:ln>
        </p:spPr>
      </p:pic>
      <p:sp>
        <p:nvSpPr>
          <p:cNvPr id="9" name="矩形 8"/>
          <p:cNvSpPr/>
          <p:nvPr/>
        </p:nvSpPr>
        <p:spPr>
          <a:xfrm>
            <a:off x="3810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Ice growth at armchair edge</a:t>
            </a:r>
          </a:p>
        </p:txBody>
      </p:sp>
      <p:sp>
        <p:nvSpPr>
          <p:cNvPr id="7" name="TextBox 6"/>
          <p:cNvSpPr txBox="1"/>
          <p:nvPr/>
        </p:nvSpPr>
        <p:spPr>
          <a:xfrm>
            <a:off x="3124200" y="3276600"/>
            <a:ext cx="3200400" cy="400110"/>
          </a:xfrm>
          <a:prstGeom prst="rect">
            <a:avLst/>
          </a:prstGeom>
          <a:solidFill>
            <a:srgbClr val="C00000"/>
          </a:solidFill>
        </p:spPr>
        <p:style>
          <a:lnRef idx="1">
            <a:schemeClr val="accent1"/>
          </a:lnRef>
          <a:fillRef idx="3">
            <a:schemeClr val="accent1"/>
          </a:fillRef>
          <a:effectRef idx="2">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Local seeding mode</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8" name="TextBox 19">
            <a:extLst>
              <a:ext uri="{FF2B5EF4-FFF2-40B4-BE49-F238E27FC236}">
                <a16:creationId xmlns:a16="http://schemas.microsoft.com/office/drawing/2014/main" id="{85172F31-C622-47EA-AAE1-878015CB1FAC}"/>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2" name="灯片编号占位符 1">
            <a:extLst>
              <a:ext uri="{FF2B5EF4-FFF2-40B4-BE49-F238E27FC236}">
                <a16:creationId xmlns:a16="http://schemas.microsoft.com/office/drawing/2014/main" id="{3FADE2BB-3CD7-4458-8BD4-39051624700F}"/>
              </a:ext>
            </a:extLst>
          </p:cNvPr>
          <p:cNvSpPr>
            <a:spLocks noGrp="1"/>
          </p:cNvSpPr>
          <p:nvPr>
            <p:ph type="sldNum" sz="quarter" idx="10"/>
          </p:nvPr>
        </p:nvSpPr>
        <p:spPr/>
        <p:txBody>
          <a:bodyPr/>
          <a:lstStyle/>
          <a:p>
            <a:fld id="{47329A4E-1959-4B2C-B3DA-260D845A3608}" type="slidenum">
              <a:rPr lang="en-US" altLang="zh-CN" smtClean="0"/>
              <a:pPr/>
              <a:t>58</a:t>
            </a:fld>
            <a:endParaRPr lang="en-US" altLang="zh-CN"/>
          </a:p>
        </p:txBody>
      </p:sp>
    </p:spTree>
    <p:custDataLst>
      <p:tags r:id="rId1"/>
    </p:custDataLst>
    <p:extLst>
      <p:ext uri="{BB962C8B-B14F-4D97-AF65-F5344CB8AC3E}">
        <p14:creationId xmlns:p14="http://schemas.microsoft.com/office/powerpoint/2010/main" val="11443493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linds(horizont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sz="4000" dirty="0"/>
              <a:t>MD simulation of ice growth</a:t>
            </a:r>
            <a:endParaRPr lang="zh-CN" altLang="en-US" sz="4000" dirty="0"/>
          </a:p>
        </p:txBody>
      </p:sp>
      <p:pic>
        <p:nvPicPr>
          <p:cNvPr id="1458178" name="Picture 2"/>
          <p:cNvPicPr>
            <a:picLocks noChangeAspect="1" noChangeArrowheads="1"/>
          </p:cNvPicPr>
          <p:nvPr/>
        </p:nvPicPr>
        <p:blipFill>
          <a:blip r:embed="rId2" cstate="print"/>
          <a:srcRect/>
          <a:stretch>
            <a:fillRect/>
          </a:stretch>
        </p:blipFill>
        <p:spPr bwMode="auto">
          <a:xfrm>
            <a:off x="609600" y="1219200"/>
            <a:ext cx="7772400" cy="3879078"/>
          </a:xfrm>
          <a:prstGeom prst="rect">
            <a:avLst/>
          </a:prstGeom>
          <a:noFill/>
          <a:ln w="9525">
            <a:noFill/>
            <a:miter lim="800000"/>
            <a:headEnd/>
            <a:tailEnd/>
          </a:ln>
        </p:spPr>
      </p:pic>
      <p:sp>
        <p:nvSpPr>
          <p:cNvPr id="6" name="TextBox 5"/>
          <p:cNvSpPr txBox="1"/>
          <p:nvPr/>
        </p:nvSpPr>
        <p:spPr>
          <a:xfrm>
            <a:off x="304800" y="2057400"/>
            <a:ext cx="46679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ZZ</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7" name="TextBox 6"/>
          <p:cNvSpPr txBox="1"/>
          <p:nvPr/>
        </p:nvSpPr>
        <p:spPr>
          <a:xfrm>
            <a:off x="381004" y="4038600"/>
            <a:ext cx="505267"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AC</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19">
            <a:extLst>
              <a:ext uri="{FF2B5EF4-FFF2-40B4-BE49-F238E27FC236}">
                <a16:creationId xmlns:a16="http://schemas.microsoft.com/office/drawing/2014/main" id="{C0314E68-6A6D-4AF1-84E9-734161D748A8}"/>
              </a:ext>
            </a:extLst>
          </p:cNvPr>
          <p:cNvSpPr txBox="1"/>
          <p:nvPr/>
        </p:nvSpPr>
        <p:spPr>
          <a:xfrm>
            <a:off x="5029200" y="6412468"/>
            <a:ext cx="3493264"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Ma et al., </a:t>
            </a:r>
            <a:r>
              <a:rPr kumimoji="0" lang="en-US" altLang="zh-CN" sz="1800" b="1" i="1" u="none" strike="noStrike" kern="1200" cap="none" spc="0" normalizeH="0" baseline="0" noProof="0" dirty="0">
                <a:ln>
                  <a:noFill/>
                </a:ln>
                <a:solidFill>
                  <a:srgbClr val="000099"/>
                </a:solidFill>
                <a:effectLst/>
                <a:uLnTx/>
                <a:uFillTx/>
                <a:latin typeface="Arial" charset="0"/>
                <a:ea typeface="宋体" charset="-122"/>
                <a:cs typeface="+mn-cs"/>
              </a:rPr>
              <a:t>Nature</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 577, 60 (2020)</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3" name="矩形 2">
            <a:extLst>
              <a:ext uri="{FF2B5EF4-FFF2-40B4-BE49-F238E27FC236}">
                <a16:creationId xmlns:a16="http://schemas.microsoft.com/office/drawing/2014/main" id="{F24381C0-6B4B-4322-A6A4-70274C301109}"/>
              </a:ext>
            </a:extLst>
          </p:cNvPr>
          <p:cNvSpPr/>
          <p:nvPr/>
        </p:nvSpPr>
        <p:spPr>
          <a:xfrm>
            <a:off x="1600200" y="5334000"/>
            <a:ext cx="65532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等线" panose="02010600030101010101" pitchFamily="2" charset="-122"/>
                <a:cs typeface="+mn-cs"/>
              </a:rPr>
              <a:t>The growth behavior shows negligible dependence on the water spacing and the commensurability with the substrate.</a:t>
            </a:r>
            <a:endParaRPr kumimoji="0" lang="zh-CN" altLang="en-US" sz="1800" b="0" i="0" u="none" strike="noStrike" kern="1200" cap="none" spc="0" normalizeH="0" baseline="0" noProof="0" dirty="0">
              <a:ln>
                <a:noFill/>
              </a:ln>
              <a:solidFill>
                <a:srgbClr val="000000"/>
              </a:solidFill>
              <a:effectLst/>
              <a:uLnTx/>
              <a:uFillTx/>
              <a:latin typeface="Arial"/>
              <a:ea typeface="宋体" charset="-122"/>
              <a:cs typeface="+mn-cs"/>
            </a:endParaRPr>
          </a:p>
        </p:txBody>
      </p:sp>
      <p:sp>
        <p:nvSpPr>
          <p:cNvPr id="4" name="灯片编号占位符 3">
            <a:extLst>
              <a:ext uri="{FF2B5EF4-FFF2-40B4-BE49-F238E27FC236}">
                <a16:creationId xmlns:a16="http://schemas.microsoft.com/office/drawing/2014/main" id="{1055D40B-A4BB-4493-8E45-A2E2FD4DFFC0}"/>
              </a:ext>
            </a:extLst>
          </p:cNvPr>
          <p:cNvSpPr>
            <a:spLocks noGrp="1"/>
          </p:cNvSpPr>
          <p:nvPr>
            <p:ph type="sldNum" sz="quarter" idx="10"/>
          </p:nvPr>
        </p:nvSpPr>
        <p:spPr/>
        <p:txBody>
          <a:bodyPr/>
          <a:lstStyle/>
          <a:p>
            <a:fld id="{47329A4E-1959-4B2C-B3DA-260D845A3608}" type="slidenum">
              <a:rPr lang="en-US" altLang="zh-CN" smtClean="0"/>
              <a:pPr/>
              <a:t>59</a:t>
            </a:fld>
            <a:endParaRPr lang="en-US" altLang="zh-CN"/>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738326EE-88C4-4C9B-8ECA-81CE1B8F583E}"/>
              </a:ext>
            </a:extLst>
          </p:cNvPr>
          <p:cNvSpPr>
            <a:spLocks noGrp="1"/>
          </p:cNvSpPr>
          <p:nvPr>
            <p:ph type="title"/>
          </p:nvPr>
        </p:nvSpPr>
        <p:spPr>
          <a:xfrm>
            <a:off x="457200" y="277813"/>
            <a:ext cx="8229600" cy="788987"/>
          </a:xfrm>
        </p:spPr>
        <p:txBody>
          <a:bodyPr/>
          <a:lstStyle/>
          <a:p>
            <a:r>
              <a:rPr lang="zh-CN" altLang="en-US" sz="3600" b="1" dirty="0">
                <a:latin typeface="等线" panose="02010600030101010101" pitchFamily="2" charset="-122"/>
                <a:ea typeface="等线" panose="02010600030101010101" pitchFamily="2" charset="-122"/>
              </a:rPr>
              <a:t>原子力显微镜</a:t>
            </a:r>
          </a:p>
        </p:txBody>
      </p:sp>
      <p:pic>
        <p:nvPicPr>
          <p:cNvPr id="4" name="图片 3">
            <a:extLst>
              <a:ext uri="{FF2B5EF4-FFF2-40B4-BE49-F238E27FC236}">
                <a16:creationId xmlns:a16="http://schemas.microsoft.com/office/drawing/2014/main" id="{CED0DED2-6D94-46F2-94F7-5FE84BB78074}"/>
              </a:ext>
            </a:extLst>
          </p:cNvPr>
          <p:cNvPicPr>
            <a:picLocks noChangeAspect="1"/>
          </p:cNvPicPr>
          <p:nvPr/>
        </p:nvPicPr>
        <p:blipFill>
          <a:blip r:embed="rId2"/>
          <a:stretch>
            <a:fillRect/>
          </a:stretch>
        </p:blipFill>
        <p:spPr>
          <a:xfrm>
            <a:off x="838200" y="914400"/>
            <a:ext cx="7772400" cy="5260594"/>
          </a:xfrm>
          <a:prstGeom prst="rect">
            <a:avLst/>
          </a:prstGeom>
        </p:spPr>
      </p:pic>
      <p:sp>
        <p:nvSpPr>
          <p:cNvPr id="3" name="矩形 2">
            <a:extLst>
              <a:ext uri="{FF2B5EF4-FFF2-40B4-BE49-F238E27FC236}">
                <a16:creationId xmlns:a16="http://schemas.microsoft.com/office/drawing/2014/main" id="{25125D85-B55D-42E3-B25A-136AA34F606C}"/>
              </a:ext>
            </a:extLst>
          </p:cNvPr>
          <p:cNvSpPr/>
          <p:nvPr/>
        </p:nvSpPr>
        <p:spPr>
          <a:xfrm>
            <a:off x="4564415" y="6395521"/>
            <a:ext cx="4198585" cy="338554"/>
          </a:xfrm>
          <a:prstGeom prst="rect">
            <a:avLst/>
          </a:prstGeom>
        </p:spPr>
        <p:txBody>
          <a:bodyPr wrap="none">
            <a:spAutoFit/>
          </a:bodyPr>
          <a:lstStyle/>
          <a:p>
            <a:r>
              <a:rPr lang="en-US" altLang="zh-CN" sz="1600" dirty="0">
                <a:latin typeface="等线" panose="02010600030101010101" pitchFamily="2" charset="-122"/>
                <a:ea typeface="等线" panose="02010600030101010101" pitchFamily="2" charset="-122"/>
              </a:rPr>
              <a:t>Courtesy of </a:t>
            </a:r>
            <a:r>
              <a:rPr lang="en-US" altLang="zh-CN" sz="1600" dirty="0" err="1">
                <a:latin typeface="等线" panose="02010600030101010101" pitchFamily="2" charset="-122"/>
                <a:ea typeface="等线" panose="02010600030101010101" pitchFamily="2" charset="-122"/>
              </a:rPr>
              <a:t>Zhihai</a:t>
            </a:r>
            <a:r>
              <a:rPr lang="en-US" altLang="zh-CN" sz="1600" dirty="0">
                <a:latin typeface="等线" panose="02010600030101010101" pitchFamily="2" charset="-122"/>
                <a:ea typeface="等线" panose="02010600030101010101" pitchFamily="2" charset="-122"/>
              </a:rPr>
              <a:t> </a:t>
            </a:r>
            <a:r>
              <a:rPr lang="en-US" altLang="zh-CN" sz="1600" dirty="0" err="1">
                <a:latin typeface="等线" panose="02010600030101010101" pitchFamily="2" charset="-122"/>
                <a:ea typeface="等线" panose="02010600030101010101" pitchFamily="2" charset="-122"/>
              </a:rPr>
              <a:t>Cheng@Renmin</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5" name="灯片编号占位符 4">
            <a:extLst>
              <a:ext uri="{FF2B5EF4-FFF2-40B4-BE49-F238E27FC236}">
                <a16:creationId xmlns:a16="http://schemas.microsoft.com/office/drawing/2014/main" id="{93B17F22-8880-4A94-9CDD-846B5BA09FA8}"/>
              </a:ext>
            </a:extLst>
          </p:cNvPr>
          <p:cNvSpPr>
            <a:spLocks noGrp="1"/>
          </p:cNvSpPr>
          <p:nvPr>
            <p:ph type="sldNum" sz="quarter" idx="10"/>
          </p:nvPr>
        </p:nvSpPr>
        <p:spPr/>
        <p:txBody>
          <a:bodyPr/>
          <a:lstStyle/>
          <a:p>
            <a:fld id="{47329A4E-1959-4B2C-B3DA-260D845A3608}" type="slidenum">
              <a:rPr lang="en-US" altLang="zh-CN" smtClean="0"/>
              <a:pPr/>
              <a:t>6</a:t>
            </a:fld>
            <a:endParaRPr lang="en-US" altLang="zh-CN"/>
          </a:p>
        </p:txBody>
      </p:sp>
    </p:spTree>
    <p:extLst>
      <p:ext uri="{BB962C8B-B14F-4D97-AF65-F5344CB8AC3E}">
        <p14:creationId xmlns:p14="http://schemas.microsoft.com/office/powerpoint/2010/main" val="141273409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en-US" altLang="zh-CN" dirty="0"/>
              <a:t>2D </a:t>
            </a:r>
            <a:r>
              <a:rPr lang="en-US" altLang="zh-CN" dirty="0" err="1"/>
              <a:t>vs</a:t>
            </a:r>
            <a:r>
              <a:rPr lang="en-US" altLang="zh-CN" dirty="0"/>
              <a:t> 3D ice growth</a:t>
            </a:r>
            <a:endParaRPr lang="zh-CN" altLang="en-US" dirty="0"/>
          </a:p>
        </p:txBody>
      </p:sp>
      <p:pic>
        <p:nvPicPr>
          <p:cNvPr id="5" name="Picture 2"/>
          <p:cNvPicPr>
            <a:picLocks noChangeAspect="1" noChangeArrowheads="1"/>
          </p:cNvPicPr>
          <p:nvPr/>
        </p:nvPicPr>
        <p:blipFill>
          <a:blip r:embed="rId2" cstate="print"/>
          <a:srcRect/>
          <a:stretch>
            <a:fillRect/>
          </a:stretch>
        </p:blipFill>
        <p:spPr bwMode="auto">
          <a:xfrm>
            <a:off x="685804" y="1447804"/>
            <a:ext cx="7830945" cy="3794625"/>
          </a:xfrm>
          <a:prstGeom prst="rect">
            <a:avLst/>
          </a:prstGeom>
          <a:noFill/>
          <a:ln w="9525">
            <a:noFill/>
            <a:miter lim="800000"/>
            <a:headEnd/>
            <a:tailEnd/>
          </a:ln>
        </p:spPr>
      </p:pic>
      <p:sp>
        <p:nvSpPr>
          <p:cNvPr id="6" name="矩形 5"/>
          <p:cNvSpPr/>
          <p:nvPr/>
        </p:nvSpPr>
        <p:spPr>
          <a:xfrm>
            <a:off x="990600" y="6477000"/>
            <a:ext cx="5791200" cy="338554"/>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600" b="0" i="1" u="none" strike="noStrike" kern="1200" cap="none" spc="0" normalizeH="0" baseline="0" noProof="0" dirty="0">
                <a:ln>
                  <a:noFill/>
                </a:ln>
                <a:solidFill>
                  <a:srgbClr val="000000"/>
                </a:solidFill>
                <a:effectLst/>
                <a:uLnTx/>
                <a:uFillTx/>
                <a:latin typeface="Arial" charset="0"/>
                <a:ea typeface="宋体" charset="-122"/>
                <a:cs typeface="+mn-cs"/>
              </a:rPr>
              <a:t>Proc. Natl. Acad. Sci. U. S. A.</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en-US" altLang="zh-CN" sz="1600" b="1" i="0" u="none" strike="noStrike" kern="1200" cap="none" spc="0" normalizeH="0" baseline="0" noProof="0" dirty="0">
                <a:ln>
                  <a:noFill/>
                </a:ln>
                <a:solidFill>
                  <a:srgbClr val="000000"/>
                </a:solidFill>
                <a:effectLst/>
                <a:uLnTx/>
                <a:uFillTx/>
                <a:latin typeface="Arial" charset="0"/>
                <a:ea typeface="宋体" charset="-122"/>
                <a:cs typeface="+mn-cs"/>
              </a:rPr>
              <a:t>114</a:t>
            </a:r>
            <a:r>
              <a:rPr kumimoji="0" lang="en-US" altLang="zh-CN" sz="1600" b="0" i="0" u="none" strike="noStrike" kern="1200" cap="none" spc="0" normalizeH="0" baseline="0" noProof="0" dirty="0">
                <a:ln>
                  <a:noFill/>
                </a:ln>
                <a:solidFill>
                  <a:srgbClr val="000000"/>
                </a:solidFill>
                <a:effectLst/>
                <a:uLnTx/>
                <a:uFillTx/>
                <a:latin typeface="Arial" charset="0"/>
                <a:ea typeface="宋体" charset="-122"/>
                <a:cs typeface="+mn-cs"/>
              </a:rPr>
              <a:t>, 11285-11290 (2017)</a:t>
            </a:r>
            <a:endParaRPr kumimoji="0" lang="zh-CN" altLang="en-US" sz="16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8" name="TextBox 7"/>
          <p:cNvSpPr txBox="1"/>
          <p:nvPr/>
        </p:nvSpPr>
        <p:spPr>
          <a:xfrm>
            <a:off x="1371600" y="5574268"/>
            <a:ext cx="6822702" cy="400110"/>
          </a:xfrm>
          <a:prstGeom prst="rect">
            <a:avLst/>
          </a:prstGeom>
          <a:solidFill>
            <a:srgbClr val="C00000"/>
          </a:solidFill>
          <a:ln>
            <a:noFill/>
          </a:ln>
        </p:spPr>
        <p:style>
          <a:lnRef idx="1">
            <a:schemeClr val="accent1"/>
          </a:lnRef>
          <a:fillRef idx="3">
            <a:schemeClr val="accent1"/>
          </a:fillRef>
          <a:effectRef idx="2">
            <a:schemeClr val="accent1"/>
          </a:effectRef>
          <a:fontRef idx="minor">
            <a:schemeClr val="lt1"/>
          </a:fontRef>
        </p:style>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srgbClr val="FFFFFF"/>
                </a:solidFill>
                <a:effectLst/>
                <a:uLnTx/>
                <a:uFillTx/>
                <a:latin typeface="Arial"/>
                <a:ea typeface="宋体"/>
                <a:cs typeface="+mn-cs"/>
              </a:rPr>
              <a:t>The 2D ice growth has strong implication for 3D ice growth</a:t>
            </a:r>
            <a:endParaRPr kumimoji="0" lang="zh-CN" altLang="en-US" sz="2000" b="0" i="0" u="none" strike="noStrike" kern="1200" cap="none" spc="0" normalizeH="0" baseline="0" noProof="0" dirty="0">
              <a:ln>
                <a:noFill/>
              </a:ln>
              <a:solidFill>
                <a:srgbClr val="FFFFFF"/>
              </a:solidFill>
              <a:effectLst/>
              <a:uLnTx/>
              <a:uFillTx/>
              <a:latin typeface="Arial"/>
              <a:ea typeface="宋体"/>
              <a:cs typeface="+mn-cs"/>
            </a:endParaRPr>
          </a:p>
        </p:txBody>
      </p:sp>
      <p:sp>
        <p:nvSpPr>
          <p:cNvPr id="3" name="灯片编号占位符 2">
            <a:extLst>
              <a:ext uri="{FF2B5EF4-FFF2-40B4-BE49-F238E27FC236}">
                <a16:creationId xmlns:a16="http://schemas.microsoft.com/office/drawing/2014/main" id="{1DE38F18-8BA9-46DB-982A-96205EE211FB}"/>
              </a:ext>
            </a:extLst>
          </p:cNvPr>
          <p:cNvSpPr>
            <a:spLocks noGrp="1"/>
          </p:cNvSpPr>
          <p:nvPr>
            <p:ph type="sldNum" sz="quarter" idx="10"/>
          </p:nvPr>
        </p:nvSpPr>
        <p:spPr/>
        <p:txBody>
          <a:bodyPr/>
          <a:lstStyle/>
          <a:p>
            <a:fld id="{47329A4E-1959-4B2C-B3DA-260D845A3608}" type="slidenum">
              <a:rPr lang="en-US" altLang="zh-CN" smtClean="0"/>
              <a:pPr/>
              <a:t>60</a:t>
            </a:fld>
            <a:endParaRPr lang="en-US" altLang="zh-CN"/>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矩形 2"/>
          <p:cNvSpPr/>
          <p:nvPr/>
        </p:nvSpPr>
        <p:spPr>
          <a:xfrm>
            <a:off x="457200" y="304804"/>
            <a:ext cx="7543800" cy="646331"/>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600" b="1" i="0" u="none" strike="noStrike" kern="1200" cap="none" spc="0" normalizeH="0" baseline="0" noProof="0" dirty="0">
                <a:ln>
                  <a:noFill/>
                </a:ln>
                <a:solidFill>
                  <a:srgbClr val="006633"/>
                </a:solidFill>
                <a:effectLst/>
                <a:uLnTx/>
                <a:uFillTx/>
                <a:latin typeface="Garamond"/>
                <a:ea typeface="宋体" charset="-122"/>
                <a:cs typeface="+mn-cs"/>
              </a:rPr>
              <a:t>What is the next:</a:t>
            </a:r>
          </a:p>
        </p:txBody>
      </p:sp>
      <p:sp>
        <p:nvSpPr>
          <p:cNvPr id="4" name="Rectangle 3"/>
          <p:cNvSpPr txBox="1">
            <a:spLocks noChangeArrowheads="1"/>
          </p:cNvSpPr>
          <p:nvPr/>
        </p:nvSpPr>
        <p:spPr>
          <a:xfrm>
            <a:off x="576064" y="1052736"/>
            <a:ext cx="8388424" cy="4890864"/>
          </a:xfrm>
          <a:prstGeom prst="rect">
            <a:avLst/>
          </a:prstGeom>
        </p:spPr>
        <p:txBody>
          <a:bodyPr/>
          <a:lstStyle/>
          <a:p>
            <a:pPr marL="742950" marR="0" lvl="1" indent="-285750"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3B812F"/>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Hydrated ions under confinement</a:t>
            </a:r>
          </a:p>
          <a:p>
            <a:pPr marL="0" marR="0" lvl="0" indent="0" algn="l" defTabSz="914400" rtl="0" eaLnBrk="1" fontAlgn="auto" latinLnBrk="0" hangingPunct="1">
              <a:lnSpc>
                <a:spcPct val="90000"/>
              </a:lnSpc>
              <a:spcBef>
                <a:spcPct val="20000"/>
              </a:spcBef>
              <a:spcAft>
                <a:spcPts val="0"/>
              </a:spcAft>
              <a:buClrTx/>
              <a:buSzTx/>
              <a:buFontTx/>
              <a:buNone/>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Amorphous and glassy ice</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r>
              <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rPr>
              <a:t>Real liquid/solid interfaces</a:t>
            </a:r>
          </a:p>
          <a:p>
            <a:pPr marL="452438" marR="0" lvl="0" indent="-452438" algn="l" defTabSz="914400" rtl="0" eaLnBrk="1" fontAlgn="auto" latinLnBrk="0" hangingPunct="1">
              <a:lnSpc>
                <a:spcPct val="90000"/>
              </a:lnSpc>
              <a:spcBef>
                <a:spcPct val="20000"/>
              </a:spcBef>
              <a:spcAft>
                <a:spcPts val="0"/>
              </a:spcAft>
              <a:buClrTx/>
              <a:buSzTx/>
              <a:buFont typeface="Wingdings" pitchFamily="2" charset="2"/>
              <a:buChar char="Ø"/>
              <a:tabLst/>
              <a:defRPr/>
            </a:pPr>
            <a:endParaRPr kumimoji="0" lang="en-US" altLang="zh-CN" sz="2800" b="0" i="0" u="none" strike="noStrike" kern="1200" cap="none" spc="0" normalizeH="0" baseline="0" noProof="0" dirty="0">
              <a:ln>
                <a:noFill/>
              </a:ln>
              <a:solidFill>
                <a:srgbClr val="000000"/>
              </a:solidFill>
              <a:effectLst/>
              <a:uLnTx/>
              <a:uFillTx/>
              <a:latin typeface="Arial" pitchFamily="34" charset="0"/>
              <a:ea typeface="宋体" charset="-122"/>
              <a:cs typeface="Arial" pitchFamily="34" charset="0"/>
            </a:endParaRPr>
          </a:p>
        </p:txBody>
      </p:sp>
      <p:sp>
        <p:nvSpPr>
          <p:cNvPr id="2" name="灯片编号占位符 1">
            <a:extLst>
              <a:ext uri="{FF2B5EF4-FFF2-40B4-BE49-F238E27FC236}">
                <a16:creationId xmlns:a16="http://schemas.microsoft.com/office/drawing/2014/main" id="{359DD3EB-9D5E-4228-9A70-C47680D9EB18}"/>
              </a:ext>
            </a:extLst>
          </p:cNvPr>
          <p:cNvSpPr>
            <a:spLocks noGrp="1"/>
          </p:cNvSpPr>
          <p:nvPr>
            <p:ph type="sldNum" sz="quarter" idx="12"/>
          </p:nvPr>
        </p:nvSpPr>
        <p:spPr/>
        <p:txBody>
          <a:bodyPr/>
          <a:lstStyle/>
          <a:p>
            <a:fld id="{0C913308-F349-4B6D-A68A-DD1791B4A57B}" type="slidenum">
              <a:rPr lang="zh-CN" altLang="en-US" smtClean="0"/>
              <a:pPr/>
              <a:t>61</a:t>
            </a:fld>
            <a:endParaRPr lang="zh-CN" altLang="en-US" dirty="0"/>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 name="标题 1"/>
          <p:cNvSpPr txBox="1">
            <a:spLocks/>
          </p:cNvSpPr>
          <p:nvPr/>
        </p:nvSpPr>
        <p:spPr>
          <a:xfrm>
            <a:off x="457200" y="304800"/>
            <a:ext cx="8229600" cy="64956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Garamond"/>
                <a:ea typeface="宋体"/>
                <a:cs typeface="+mn-cs"/>
              </a:rPr>
              <a:t>Hydrated ions under confinement</a:t>
            </a:r>
          </a:p>
        </p:txBody>
      </p:sp>
      <p:pic>
        <p:nvPicPr>
          <p:cNvPr id="2" name="图片 1">
            <a:extLst>
              <a:ext uri="{FF2B5EF4-FFF2-40B4-BE49-F238E27FC236}">
                <a16:creationId xmlns:a16="http://schemas.microsoft.com/office/drawing/2014/main" id="{995502DB-8509-4D30-9DA3-24061C0877D4}"/>
              </a:ext>
            </a:extLst>
          </p:cNvPr>
          <p:cNvPicPr>
            <a:picLocks noChangeAspect="1"/>
          </p:cNvPicPr>
          <p:nvPr/>
        </p:nvPicPr>
        <p:blipFill>
          <a:blip r:embed="rId2"/>
          <a:stretch>
            <a:fillRect/>
          </a:stretch>
        </p:blipFill>
        <p:spPr>
          <a:xfrm>
            <a:off x="528357" y="914400"/>
            <a:ext cx="8158443" cy="4299720"/>
          </a:xfrm>
          <a:prstGeom prst="rect">
            <a:avLst/>
          </a:prstGeom>
        </p:spPr>
      </p:pic>
      <p:sp>
        <p:nvSpPr>
          <p:cNvPr id="3" name="矩形 2">
            <a:extLst>
              <a:ext uri="{FF2B5EF4-FFF2-40B4-BE49-F238E27FC236}">
                <a16:creationId xmlns:a16="http://schemas.microsoft.com/office/drawing/2014/main" id="{F091845E-64AD-4DB7-86BE-83B611AABAA2}"/>
              </a:ext>
            </a:extLst>
          </p:cNvPr>
          <p:cNvSpPr/>
          <p:nvPr/>
        </p:nvSpPr>
        <p:spPr>
          <a:xfrm>
            <a:off x="1143000" y="5239581"/>
            <a:ext cx="6858000" cy="369332"/>
          </a:xfrm>
          <a:prstGeom prst="rect">
            <a:avLst/>
          </a:prstGeom>
          <a:solidFill>
            <a:srgbClr val="002060"/>
          </a:solidFill>
          <a:ln>
            <a:noFill/>
          </a:ln>
        </p:spPr>
        <p:style>
          <a:lnRef idx="1">
            <a:schemeClr val="accent1"/>
          </a:lnRef>
          <a:fillRef idx="3">
            <a:schemeClr val="accent1"/>
          </a:fillRef>
          <a:effectRef idx="2">
            <a:schemeClr val="accent1"/>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FFFFFF"/>
                </a:solidFill>
                <a:effectLst/>
                <a:uLnTx/>
                <a:uFillTx/>
                <a:latin typeface="Arial"/>
                <a:ea typeface="宋体"/>
                <a:cs typeface="+mn-cs"/>
              </a:rPr>
              <a:t>Spontaneous 1D polymerization of hydrated alkali ions on surface</a:t>
            </a:r>
          </a:p>
        </p:txBody>
      </p:sp>
      <p:sp>
        <p:nvSpPr>
          <p:cNvPr id="4" name="矩形 3">
            <a:extLst>
              <a:ext uri="{FF2B5EF4-FFF2-40B4-BE49-F238E27FC236}">
                <a16:creationId xmlns:a16="http://schemas.microsoft.com/office/drawing/2014/main" id="{67F66D55-8597-4E4A-8DFD-58282F56EBCC}"/>
              </a:ext>
            </a:extLst>
          </p:cNvPr>
          <p:cNvSpPr/>
          <p:nvPr/>
        </p:nvSpPr>
        <p:spPr>
          <a:xfrm>
            <a:off x="2057400" y="5678269"/>
            <a:ext cx="5334000" cy="646331"/>
          </a:xfrm>
          <a:prstGeom prst="rect">
            <a:avLst/>
          </a:prstGeom>
        </p:spPr>
        <p:txBody>
          <a:bodyPr wrap="square">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1" i="1" u="none" strike="noStrike" kern="1200" cap="none" spc="0" normalizeH="0" baseline="0" noProof="0" dirty="0">
                <a:ln>
                  <a:noFill/>
                </a:ln>
                <a:solidFill>
                  <a:srgbClr val="C00000"/>
                </a:solidFill>
                <a:effectLst/>
                <a:uLnTx/>
                <a:uFillTx/>
                <a:latin typeface="Arial"/>
                <a:ea typeface="宋体" charset="-122"/>
                <a:cs typeface="+mn-cs"/>
              </a:rPr>
              <a:t>The reason for high throughout rate and selectivity of biological ion channel</a:t>
            </a:r>
            <a:r>
              <a:rPr kumimoji="0" lang="zh-CN" altLang="en-US" sz="1800" b="1" i="1" u="none" strike="noStrike" kern="1200" cap="none" spc="0" normalizeH="0" baseline="0" noProof="0" dirty="0">
                <a:ln>
                  <a:noFill/>
                </a:ln>
                <a:solidFill>
                  <a:srgbClr val="C00000"/>
                </a:solidFill>
                <a:effectLst/>
                <a:uLnTx/>
                <a:uFillTx/>
                <a:latin typeface="Arial"/>
                <a:ea typeface="宋体" charset="-122"/>
                <a:cs typeface="+mn-cs"/>
              </a:rPr>
              <a:t>？</a:t>
            </a:r>
            <a:endParaRPr kumimoji="0" lang="en-US" altLang="zh-CN" sz="1800" b="1" i="1" u="none" strike="noStrike" kern="1200" cap="none" spc="0" normalizeH="0" baseline="0" noProof="0" dirty="0">
              <a:ln>
                <a:noFill/>
              </a:ln>
              <a:solidFill>
                <a:srgbClr val="C00000"/>
              </a:solidFill>
              <a:effectLst/>
              <a:uLnTx/>
              <a:uFillTx/>
              <a:latin typeface="Arial"/>
              <a:ea typeface="宋体" charset="-122"/>
              <a:cs typeface="+mn-cs"/>
            </a:endParaRPr>
          </a:p>
        </p:txBody>
      </p:sp>
      <p:sp>
        <p:nvSpPr>
          <p:cNvPr id="18" name="TextBox 11">
            <a:extLst>
              <a:ext uri="{FF2B5EF4-FFF2-40B4-BE49-F238E27FC236}">
                <a16:creationId xmlns:a16="http://schemas.microsoft.com/office/drawing/2014/main" id="{63BDD807-97F9-4F8F-A850-65D772203B96}"/>
              </a:ext>
            </a:extLst>
          </p:cNvPr>
          <p:cNvSpPr txBox="1">
            <a:spLocks noChangeArrowheads="1"/>
          </p:cNvSpPr>
          <p:nvPr/>
        </p:nvSpPr>
        <p:spPr bwMode="auto">
          <a:xfrm>
            <a:off x="6096000" y="6393956"/>
            <a:ext cx="289560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Tian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in preparation</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5" name="灯片编号占位符 4">
            <a:extLst>
              <a:ext uri="{FF2B5EF4-FFF2-40B4-BE49-F238E27FC236}">
                <a16:creationId xmlns:a16="http://schemas.microsoft.com/office/drawing/2014/main" id="{888D9B26-D3F9-412B-99F2-F8FABB91A843}"/>
              </a:ext>
            </a:extLst>
          </p:cNvPr>
          <p:cNvSpPr>
            <a:spLocks noGrp="1"/>
          </p:cNvSpPr>
          <p:nvPr>
            <p:ph type="sldNum" sz="quarter" idx="12"/>
          </p:nvPr>
        </p:nvSpPr>
        <p:spPr/>
        <p:txBody>
          <a:bodyPr/>
          <a:lstStyle/>
          <a:p>
            <a:fld id="{0C913308-F349-4B6D-A68A-DD1791B4A57B}" type="slidenum">
              <a:rPr lang="zh-CN" altLang="en-US" smtClean="0"/>
              <a:pPr/>
              <a:t>62</a:t>
            </a:fld>
            <a:endParaRPr lang="zh-CN" altLang="en-US" dirty="0"/>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3">
            <a:extLst>
              <a:ext uri="{FF2B5EF4-FFF2-40B4-BE49-F238E27FC236}">
                <a16:creationId xmlns:a16="http://schemas.microsoft.com/office/drawing/2014/main" id="{5E8808B2-5B05-433B-93E8-6097383ED595}"/>
              </a:ext>
            </a:extLst>
          </p:cNvPr>
          <p:cNvPicPr>
            <a:picLocks noChangeAspect="1"/>
          </p:cNvPicPr>
          <p:nvPr/>
        </p:nvPicPr>
        <p:blipFill>
          <a:blip r:embed="rId2" cstate="print"/>
          <a:stretch>
            <a:fillRect/>
          </a:stretch>
        </p:blipFill>
        <p:spPr>
          <a:xfrm>
            <a:off x="914400" y="1127125"/>
            <a:ext cx="3597275" cy="3597275"/>
          </a:xfrm>
          <a:prstGeom prst="rect">
            <a:avLst/>
          </a:prstGeom>
        </p:spPr>
      </p:pic>
      <p:pic>
        <p:nvPicPr>
          <p:cNvPr id="5" name="图片 4">
            <a:extLst>
              <a:ext uri="{FF2B5EF4-FFF2-40B4-BE49-F238E27FC236}">
                <a16:creationId xmlns:a16="http://schemas.microsoft.com/office/drawing/2014/main" id="{2F36FFA3-09AC-4743-85DE-872CC05E1AE9}"/>
              </a:ext>
            </a:extLst>
          </p:cNvPr>
          <p:cNvPicPr>
            <a:picLocks noChangeAspect="1"/>
          </p:cNvPicPr>
          <p:nvPr/>
        </p:nvPicPr>
        <p:blipFill>
          <a:blip r:embed="rId3"/>
          <a:stretch>
            <a:fillRect/>
          </a:stretch>
        </p:blipFill>
        <p:spPr>
          <a:xfrm>
            <a:off x="4818750" y="1112257"/>
            <a:ext cx="3621299" cy="3612143"/>
          </a:xfrm>
          <a:prstGeom prst="rect">
            <a:avLst/>
          </a:prstGeom>
        </p:spPr>
      </p:pic>
      <p:sp>
        <p:nvSpPr>
          <p:cNvPr id="7" name="Text Box 9">
            <a:extLst>
              <a:ext uri="{FF2B5EF4-FFF2-40B4-BE49-F238E27FC236}">
                <a16:creationId xmlns:a16="http://schemas.microsoft.com/office/drawing/2014/main" id="{4A8F236C-E9E9-4F47-9CE0-B595285BA1B3}"/>
              </a:ext>
            </a:extLst>
          </p:cNvPr>
          <p:cNvSpPr txBox="1">
            <a:spLocks noChangeArrowheads="1"/>
          </p:cNvSpPr>
          <p:nvPr/>
        </p:nvSpPr>
        <p:spPr bwMode="auto">
          <a:xfrm>
            <a:off x="381000" y="152400"/>
            <a:ext cx="6477000" cy="584775"/>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8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rPr>
              <a:t>Amorphous and glassy ice</a:t>
            </a:r>
            <a:endParaRPr kumimoji="0" lang="zh-CN" altLang="en-US" sz="48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endParaRPr>
          </a:p>
        </p:txBody>
      </p:sp>
      <p:sp>
        <p:nvSpPr>
          <p:cNvPr id="9" name="矩形 8">
            <a:extLst>
              <a:ext uri="{FF2B5EF4-FFF2-40B4-BE49-F238E27FC236}">
                <a16:creationId xmlns:a16="http://schemas.microsoft.com/office/drawing/2014/main" id="{99D40584-A717-4159-9D4D-91F7A1D246AE}"/>
              </a:ext>
            </a:extLst>
          </p:cNvPr>
          <p:cNvSpPr/>
          <p:nvPr/>
        </p:nvSpPr>
        <p:spPr>
          <a:xfrm>
            <a:off x="839852" y="4876800"/>
            <a:ext cx="7957795" cy="1059008"/>
          </a:xfrm>
          <a:prstGeom prst="rect">
            <a:avLst/>
          </a:prstGeom>
        </p:spPr>
        <p:txBody>
          <a:bodyPr wrap="square">
            <a:spAutoFit/>
          </a:bodyPr>
          <a:lstStyle/>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The most common structure for H</a:t>
            </a:r>
            <a:r>
              <a:rPr kumimoji="0" lang="en-US" altLang="zh-CN" sz="1800" b="0" i="0" u="none" strike="noStrike" kern="1200" cap="none" spc="0" normalizeH="0" baseline="-25000" noProof="0" dirty="0">
                <a:ln>
                  <a:noFill/>
                </a:ln>
                <a:solidFill>
                  <a:srgbClr val="000000"/>
                </a:solidFill>
                <a:effectLst/>
                <a:uLnTx/>
                <a:uFillTx/>
                <a:latin typeface="Arial" charset="0"/>
                <a:ea typeface="宋体" charset="-122"/>
                <a:cs typeface="+mn-cs"/>
              </a:rPr>
              <a:t>2</a:t>
            </a: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O in the universe at large</a:t>
            </a: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Low-density amorphous ice (LDA) and how-density amorphous ice (HDA)</a:t>
            </a:r>
          </a:p>
          <a:p>
            <a:pPr marL="285750" marR="0" lvl="0" indent="-285750" algn="l" defTabSz="914400" rtl="0" eaLnBrk="1" fontAlgn="base" latinLnBrk="0" hangingPunct="1">
              <a:lnSpc>
                <a:spcPct val="120000"/>
              </a:lnSpc>
              <a:spcBef>
                <a:spcPct val="0"/>
              </a:spcBef>
              <a:spcAft>
                <a:spcPct val="0"/>
              </a:spcAft>
              <a:buClrTx/>
              <a:buSzTx/>
              <a:buFont typeface="Wingdings" panose="05000000000000000000" pitchFamily="2" charset="2"/>
              <a:buChar char="n"/>
              <a:tabLst/>
              <a:defRPr/>
            </a:pPr>
            <a:r>
              <a:rPr kumimoji="0" lang="en-US" altLang="zh-CN" sz="1800" b="0" i="0" u="none" strike="noStrike" kern="1200" cap="none" spc="0" normalizeH="0" baseline="0" noProof="0" dirty="0">
                <a:ln>
                  <a:noFill/>
                </a:ln>
                <a:solidFill>
                  <a:srgbClr val="000000"/>
                </a:solidFill>
                <a:effectLst/>
                <a:uLnTx/>
                <a:uFillTx/>
                <a:latin typeface="Arial" charset="0"/>
                <a:ea typeface="宋体" charset="-122"/>
                <a:cs typeface="+mn-cs"/>
              </a:rPr>
              <a:t>Similarity with the structure of supercooled water </a:t>
            </a:r>
            <a:endParaRPr kumimoji="0" lang="zh-CN" altLang="en-US" sz="18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
        <p:nvSpPr>
          <p:cNvPr id="10" name="TextBox 11">
            <a:extLst>
              <a:ext uri="{FF2B5EF4-FFF2-40B4-BE49-F238E27FC236}">
                <a16:creationId xmlns:a16="http://schemas.microsoft.com/office/drawing/2014/main" id="{CD66D040-540A-4F82-AA27-A274AAA7E566}"/>
              </a:ext>
            </a:extLst>
          </p:cNvPr>
          <p:cNvSpPr txBox="1">
            <a:spLocks noChangeArrowheads="1"/>
          </p:cNvSpPr>
          <p:nvPr/>
        </p:nvSpPr>
        <p:spPr bwMode="auto">
          <a:xfrm>
            <a:off x="6096000" y="6393956"/>
            <a:ext cx="2895600"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You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in preparation</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2" name="灯片编号占位符 1">
            <a:extLst>
              <a:ext uri="{FF2B5EF4-FFF2-40B4-BE49-F238E27FC236}">
                <a16:creationId xmlns:a16="http://schemas.microsoft.com/office/drawing/2014/main" id="{13AB33D1-F7AB-401F-A206-675DC600DD7B}"/>
              </a:ext>
            </a:extLst>
          </p:cNvPr>
          <p:cNvSpPr>
            <a:spLocks noGrp="1"/>
          </p:cNvSpPr>
          <p:nvPr>
            <p:ph type="sldNum" sz="quarter" idx="12"/>
          </p:nvPr>
        </p:nvSpPr>
        <p:spPr/>
        <p:txBody>
          <a:bodyPr/>
          <a:lstStyle/>
          <a:p>
            <a:fld id="{0C913308-F349-4B6D-A68A-DD1791B4A57B}" type="slidenum">
              <a:rPr lang="zh-CN" altLang="en-US" smtClean="0"/>
              <a:pPr/>
              <a:t>63</a:t>
            </a:fld>
            <a:endParaRPr lang="zh-CN" altLang="en-US" dirty="0"/>
          </a:p>
        </p:txBody>
      </p:sp>
    </p:spTree>
    <p:extLst>
      <p:ext uri="{BB962C8B-B14F-4D97-AF65-F5344CB8AC3E}">
        <p14:creationId xmlns:p14="http://schemas.microsoft.com/office/powerpoint/2010/main" val="3896022888"/>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aat6752_s1.mp4">
            <a:hlinkClick r:id="" action="ppaction://media"/>
          </p:cNvPr>
          <p:cNvPicPr>
            <a:picLocks noChangeAspect="1"/>
          </p:cNvPicPr>
          <p:nvPr>
            <a:videoFile r:link="rId2"/>
            <p:extLst>
              <p:ext uri="{DAA4B4D4-6D71-4841-9C94-3DE7FCFB9230}">
                <p14:media xmlns:p14="http://schemas.microsoft.com/office/powerpoint/2010/main" r:link="rId1"/>
              </p:ext>
            </p:extLst>
          </p:nvPr>
        </p:nvPicPr>
        <p:blipFill>
          <a:blip r:embed="rId4" cstate="print"/>
          <a:stretch>
            <a:fillRect/>
          </a:stretch>
        </p:blipFill>
        <p:spPr>
          <a:xfrm>
            <a:off x="685800" y="990600"/>
            <a:ext cx="8229600" cy="4968552"/>
          </a:xfrm>
          <a:prstGeom prst="rect">
            <a:avLst/>
          </a:prstGeom>
        </p:spPr>
      </p:pic>
      <p:sp>
        <p:nvSpPr>
          <p:cNvPr id="3" name="Text Box 9"/>
          <p:cNvSpPr txBox="1">
            <a:spLocks noChangeArrowheads="1"/>
          </p:cNvSpPr>
          <p:nvPr/>
        </p:nvSpPr>
        <p:spPr bwMode="auto">
          <a:xfrm>
            <a:off x="381000" y="152400"/>
            <a:ext cx="6477000" cy="502702"/>
          </a:xfrm>
          <a:prstGeom prst="rect">
            <a:avLst/>
          </a:prstGeom>
          <a:noFill/>
          <a:ln w="9525">
            <a:noFill/>
            <a:miter lim="800000"/>
            <a:headEnd/>
            <a:tailEnd/>
          </a:ln>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rPr>
              <a:t>Creating liquid/solid interface under UHV</a:t>
            </a:r>
            <a:endParaRPr kumimoji="0" lang="zh-CN" altLang="en-US" sz="4000" b="1" i="0" u="none" strike="noStrike" kern="1200" cap="none" spc="0" normalizeH="0" baseline="-25000" noProof="0" dirty="0">
              <a:ln>
                <a:noFill/>
              </a:ln>
              <a:solidFill>
                <a:srgbClr val="35742A">
                  <a:lumMod val="75000"/>
                </a:srgbClr>
              </a:solidFill>
              <a:effectLst/>
              <a:uLnTx/>
              <a:uFillTx/>
              <a:latin typeface="Garamond"/>
              <a:ea typeface="黑体" pitchFamily="49" charset="-122"/>
              <a:cs typeface="+mn-cs"/>
            </a:endParaRPr>
          </a:p>
        </p:txBody>
      </p:sp>
      <p:sp>
        <p:nvSpPr>
          <p:cNvPr id="4" name="矩形 3"/>
          <p:cNvSpPr/>
          <p:nvPr/>
        </p:nvSpPr>
        <p:spPr>
          <a:xfrm>
            <a:off x="2488122" y="6400800"/>
            <a:ext cx="471154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Balajka </a:t>
            </a:r>
            <a:r>
              <a:rPr kumimoji="0" lang="fr-FR" altLang="zh-CN" sz="1800" b="0" i="1" u="none" strike="noStrike" kern="1200" cap="none" spc="0" normalizeH="0" baseline="0" noProof="0" dirty="0">
                <a:ln>
                  <a:noFill/>
                </a:ln>
                <a:solidFill>
                  <a:srgbClr val="000000"/>
                </a:solidFill>
                <a:effectLst/>
                <a:uLnTx/>
                <a:uFillTx/>
                <a:latin typeface="Arial" charset="0"/>
                <a:ea typeface="宋体" charset="-122"/>
                <a:cs typeface="+mn-cs"/>
              </a:rPr>
              <a:t>et al</a:t>
            </a: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 </a:t>
            </a:r>
            <a:r>
              <a:rPr kumimoji="0" lang="fr-FR" altLang="zh-CN" sz="1800" b="1" i="0" u="none" strike="noStrike" kern="1200" cap="none" spc="0" normalizeH="0" baseline="0" noProof="0" dirty="0">
                <a:ln>
                  <a:noFill/>
                </a:ln>
                <a:solidFill>
                  <a:srgbClr val="000000"/>
                </a:solidFill>
                <a:effectLst/>
                <a:uLnTx/>
                <a:uFillTx/>
                <a:latin typeface="Arial" charset="0"/>
                <a:ea typeface="宋体" charset="-122"/>
                <a:cs typeface="+mn-cs"/>
              </a:rPr>
              <a:t>Science</a:t>
            </a:r>
            <a:r>
              <a:rPr kumimoji="0" lang="fr-FR" altLang="zh-CN" sz="1800" b="0" i="0" u="none" strike="noStrike" kern="1200" cap="none" spc="0" normalizeH="0" baseline="0" noProof="0" dirty="0">
                <a:ln>
                  <a:noFill/>
                </a:ln>
                <a:solidFill>
                  <a:srgbClr val="000000"/>
                </a:solidFill>
                <a:effectLst/>
                <a:uLnTx/>
                <a:uFillTx/>
                <a:latin typeface="Arial" charset="0"/>
                <a:ea typeface="宋体" charset="-122"/>
                <a:cs typeface="+mn-cs"/>
              </a:rPr>
              <a:t> 361, 786–789 (2018)</a:t>
            </a:r>
          </a:p>
        </p:txBody>
      </p:sp>
    </p:spTree>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2"/>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2"/>
                                        </p:tgtEl>
                                      </p:cBhvr>
                                    </p:cmd>
                                  </p:childTnLst>
                                </p:cTn>
                              </p:par>
                            </p:childTnLst>
                          </p:cTn>
                        </p:par>
                      </p:childTnLst>
                    </p:cTn>
                  </p:par>
                </p:childTnLst>
              </p:cTn>
              <p:nextCondLst>
                <p:cond evt="onClick" delay="0">
                  <p:tgtEl>
                    <p:spTgt spid="2"/>
                  </p:tgtEl>
                </p:cond>
              </p:nextCondLst>
            </p:seq>
            <p:video>
              <p:cMediaNode>
                <p:cTn id="7" fill="hold" display="0">
                  <p:stCondLst>
                    <p:cond delay="indefinite"/>
                  </p:stCondLst>
                  <p:endCondLst>
                    <p:cond evt="onNext" delay="0">
                      <p:tgtEl>
                        <p:sldTgt/>
                      </p:tgtEl>
                    </p:cond>
                    <p:cond evt="onPrev" delay="0">
                      <p:tgtEl>
                        <p:sldTgt/>
                      </p:tgtEl>
                    </p:cond>
                  </p:endCondLst>
                </p:cTn>
                <p:tgtEl>
                  <p:spTgt spid="2"/>
                </p:tgtEl>
              </p:cMediaNode>
            </p:video>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图片 17">
            <a:extLst>
              <a:ext uri="{FF2B5EF4-FFF2-40B4-BE49-F238E27FC236}">
                <a16:creationId xmlns:a16="http://schemas.microsoft.com/office/drawing/2014/main" id="{F7AD4186-EC04-4DF3-A5B1-56A4C7A96141}"/>
              </a:ext>
            </a:extLst>
          </p:cNvPr>
          <p:cNvPicPr>
            <a:picLocks noChangeAspect="1"/>
          </p:cNvPicPr>
          <p:nvPr/>
        </p:nvPicPr>
        <p:blipFill>
          <a:blip r:embed="rId2"/>
          <a:stretch>
            <a:fillRect/>
          </a:stretch>
        </p:blipFill>
        <p:spPr>
          <a:xfrm>
            <a:off x="1123950" y="914400"/>
            <a:ext cx="6896100" cy="4786704"/>
          </a:xfrm>
          <a:prstGeom prst="rect">
            <a:avLst/>
          </a:prstGeom>
        </p:spPr>
      </p:pic>
      <p:pic>
        <p:nvPicPr>
          <p:cNvPr id="20" name="图片 19">
            <a:extLst>
              <a:ext uri="{FF2B5EF4-FFF2-40B4-BE49-F238E27FC236}">
                <a16:creationId xmlns:a16="http://schemas.microsoft.com/office/drawing/2014/main" id="{96017296-F4CE-40DB-9451-517DE933BAD8}"/>
              </a:ext>
            </a:extLst>
          </p:cNvPr>
          <p:cNvPicPr>
            <a:picLocks noChangeAspect="1"/>
          </p:cNvPicPr>
          <p:nvPr/>
        </p:nvPicPr>
        <p:blipFill>
          <a:blip r:embed="rId3"/>
          <a:stretch>
            <a:fillRect/>
          </a:stretch>
        </p:blipFill>
        <p:spPr>
          <a:xfrm>
            <a:off x="5943600" y="3536353"/>
            <a:ext cx="3118734" cy="1905000"/>
          </a:xfrm>
          <a:prstGeom prst="rect">
            <a:avLst/>
          </a:prstGeom>
        </p:spPr>
      </p:pic>
      <p:sp>
        <p:nvSpPr>
          <p:cNvPr id="21" name="TextBox 11">
            <a:extLst>
              <a:ext uri="{FF2B5EF4-FFF2-40B4-BE49-F238E27FC236}">
                <a16:creationId xmlns:a16="http://schemas.microsoft.com/office/drawing/2014/main" id="{E0B6620C-1EDD-4D7F-BA6C-C6FE59D29E80}"/>
              </a:ext>
            </a:extLst>
          </p:cNvPr>
          <p:cNvSpPr txBox="1">
            <a:spLocks noChangeArrowheads="1"/>
          </p:cNvSpPr>
          <p:nvPr/>
        </p:nvSpPr>
        <p:spPr bwMode="auto">
          <a:xfrm>
            <a:off x="4953000" y="5822351"/>
            <a:ext cx="3993995" cy="369332"/>
          </a:xfrm>
          <a:prstGeom prst="rect">
            <a:avLst/>
          </a:prstGeom>
          <a:noFill/>
          <a:ln w="9525">
            <a:noFill/>
            <a:miter lim="800000"/>
            <a:headEnd/>
            <a:tailEnd/>
          </a:ln>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Peng </a:t>
            </a:r>
            <a:r>
              <a:rPr kumimoji="0" lang="en-US" altLang="zh-CN" sz="1800" b="0"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et al</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a:t>
            </a:r>
            <a:r>
              <a:rPr kumimoji="0" lang="en-US" altLang="zh-CN" sz="1800" b="1" i="1" u="none" strike="noStrike" kern="1200" cap="none" spc="0" normalizeH="0" baseline="0" noProof="0" dirty="0">
                <a:ln>
                  <a:noFill/>
                </a:ln>
                <a:solidFill>
                  <a:srgbClr val="000099"/>
                </a:solidFill>
                <a:effectLst/>
                <a:uLnTx/>
                <a:uFillTx/>
                <a:latin typeface="Arial"/>
                <a:ea typeface="宋体" panose="02010600030101010101" pitchFamily="2" charset="-122"/>
                <a:cs typeface="Times New Roman" pitchFamily="18" charset="0"/>
              </a:rPr>
              <a:t>Nature</a:t>
            </a:r>
            <a:r>
              <a:rPr kumimoji="0" lang="en-US" altLang="zh-CN" sz="1800" b="1" i="1"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 </a:t>
            </a:r>
            <a:r>
              <a:rPr kumimoji="0" lang="en-US" altLang="zh-CN"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rPr>
              <a:t>586, 390 (2020)</a:t>
            </a:r>
            <a:endParaRPr kumimoji="0" lang="zh-CN" altLang="en-US" sz="1800" b="0" i="0" u="none" strike="noStrike" kern="1200" cap="none" spc="0" normalizeH="0" baseline="0" noProof="0" dirty="0">
              <a:ln>
                <a:noFill/>
              </a:ln>
              <a:solidFill>
                <a:prstClr val="black"/>
              </a:solidFill>
              <a:effectLst/>
              <a:uLnTx/>
              <a:uFillTx/>
              <a:latin typeface="Arial"/>
              <a:ea typeface="宋体" panose="02010600030101010101" pitchFamily="2" charset="-122"/>
              <a:cs typeface="Times New Roman" pitchFamily="18" charset="0"/>
            </a:endParaRPr>
          </a:p>
        </p:txBody>
      </p:sp>
      <p:sp>
        <p:nvSpPr>
          <p:cNvPr id="22" name="矩形 21">
            <a:extLst>
              <a:ext uri="{FF2B5EF4-FFF2-40B4-BE49-F238E27FC236}">
                <a16:creationId xmlns:a16="http://schemas.microsoft.com/office/drawing/2014/main" id="{F85C3A2B-7FB7-4490-A4B7-DF31656763FA}"/>
              </a:ext>
            </a:extLst>
          </p:cNvPr>
          <p:cNvSpPr/>
          <p:nvPr/>
        </p:nvSpPr>
        <p:spPr>
          <a:xfrm>
            <a:off x="1524000" y="6324600"/>
            <a:ext cx="6781800" cy="369332"/>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The </a:t>
            </a:r>
            <a:r>
              <a:rPr kumimoji="0" lang="en-US" altLang="zh-CN" sz="1800" b="0" i="0" u="none" strike="noStrike" kern="1200" cap="none" spc="0" normalizeH="0" baseline="0" noProof="0" dirty="0" err="1">
                <a:ln>
                  <a:noFill/>
                </a:ln>
                <a:solidFill>
                  <a:srgbClr val="000000"/>
                </a:solidFill>
                <a:effectLst/>
                <a:uLnTx/>
                <a:uFillTx/>
                <a:latin typeface="Arial" panose="020B0604020202020204" pitchFamily="34" charset="0"/>
                <a:ea typeface="宋体" pitchFamily="2" charset="-122"/>
                <a:cs typeface="Arial" panose="020B0604020202020204" pitchFamily="34" charset="0"/>
              </a:rPr>
              <a:t>formate</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forms c(6</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sym typeface="Symbol" panose="05050102010706020507" pitchFamily="18" charset="2"/>
              </a:rPr>
              <a:t>2</a:t>
            </a:r>
            <a:r>
              <a:rPr kumimoji="0" lang="en-US" altLang="zh-CN"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rPr>
              <a:t>) superstructure on the Cu(110) surface</a:t>
            </a:r>
            <a:endParaRPr kumimoji="0" lang="zh-CN" altLang="en-US" sz="1800" b="0" i="0" u="none" strike="noStrike" kern="1200" cap="none" spc="0" normalizeH="0" baseline="0" noProof="0" dirty="0">
              <a:ln>
                <a:noFill/>
              </a:ln>
              <a:solidFill>
                <a:srgbClr val="000000"/>
              </a:solidFill>
              <a:effectLst/>
              <a:uLnTx/>
              <a:uFillTx/>
              <a:latin typeface="Arial" panose="020B0604020202020204" pitchFamily="34" charset="0"/>
              <a:ea typeface="宋体" pitchFamily="2" charset="-122"/>
              <a:cs typeface="Arial" panose="020B0604020202020204" pitchFamily="34" charset="0"/>
            </a:endParaRPr>
          </a:p>
        </p:txBody>
      </p:sp>
      <p:sp>
        <p:nvSpPr>
          <p:cNvPr id="23" name="标题 1">
            <a:extLst>
              <a:ext uri="{FF2B5EF4-FFF2-40B4-BE49-F238E27FC236}">
                <a16:creationId xmlns:a16="http://schemas.microsoft.com/office/drawing/2014/main" id="{39E045CB-EC42-4808-A910-B762136EC10C}"/>
              </a:ext>
            </a:extLst>
          </p:cNvPr>
          <p:cNvSpPr txBox="1">
            <a:spLocks/>
          </p:cNvSpPr>
          <p:nvPr/>
        </p:nvSpPr>
        <p:spPr>
          <a:xfrm>
            <a:off x="380999" y="304800"/>
            <a:ext cx="6629401"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92075" algn="l"/>
              </a:tabLst>
              <a:defRPr/>
            </a:pP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Cu/</a:t>
            </a:r>
            <a:r>
              <a:rPr kumimoji="0" lang="en-US" altLang="zh-CN" sz="2800" b="1" i="0" u="none" strike="noStrike" kern="0" cap="none" spc="0" normalizeH="0" baseline="0" noProof="0" dirty="0" err="1">
                <a:ln>
                  <a:noFill/>
                </a:ln>
                <a:solidFill>
                  <a:srgbClr val="35742A">
                    <a:lumMod val="75000"/>
                  </a:srgbClr>
                </a:solidFill>
                <a:effectLst/>
                <a:uLnTx/>
                <a:uFillTx/>
                <a:latin typeface="Garamond"/>
                <a:ea typeface="黑体" pitchFamily="49" charset="-122"/>
                <a:cs typeface="+mn-cs"/>
              </a:rPr>
              <a:t>formate</a:t>
            </a: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 solution interface</a:t>
            </a:r>
            <a:endParaRPr kumimoji="0" lang="zh-CN" altLang="en-US"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endParaRPr>
          </a:p>
        </p:txBody>
      </p:sp>
    </p:spTree>
    <p:extLst>
      <p:ext uri="{BB962C8B-B14F-4D97-AF65-F5344CB8AC3E}">
        <p14:creationId xmlns:p14="http://schemas.microsoft.com/office/powerpoint/2010/main" val="114625685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57154" name="Picture 2"/>
          <p:cNvPicPr>
            <a:picLocks noChangeAspect="1" noChangeArrowheads="1"/>
          </p:cNvPicPr>
          <p:nvPr/>
        </p:nvPicPr>
        <p:blipFill>
          <a:blip r:embed="rId2" cstate="print"/>
          <a:srcRect/>
          <a:stretch>
            <a:fillRect/>
          </a:stretch>
        </p:blipFill>
        <p:spPr bwMode="auto">
          <a:xfrm>
            <a:off x="1600200" y="926235"/>
            <a:ext cx="6477000" cy="4941169"/>
          </a:xfrm>
          <a:prstGeom prst="rect">
            <a:avLst/>
          </a:prstGeom>
          <a:noFill/>
          <a:ln w="9525">
            <a:noFill/>
            <a:miter lim="800000"/>
            <a:headEnd/>
            <a:tailEnd/>
          </a:ln>
        </p:spPr>
      </p:pic>
      <p:sp>
        <p:nvSpPr>
          <p:cNvPr id="6" name="标题 1"/>
          <p:cNvSpPr txBox="1">
            <a:spLocks/>
          </p:cNvSpPr>
          <p:nvPr/>
        </p:nvSpPr>
        <p:spPr>
          <a:xfrm>
            <a:off x="380999" y="304800"/>
            <a:ext cx="6629401" cy="838200"/>
          </a:xfrm>
          <a:prstGeom prst="rect">
            <a:avLst/>
          </a:prstGeom>
        </p:spPr>
        <p:txBody>
          <a:bodyPr/>
          <a:lstStyle/>
          <a:p>
            <a:pPr marL="0" marR="0" lvl="0" indent="0" algn="l" defTabSz="914400" rtl="0" eaLnBrk="1" fontAlgn="base" latinLnBrk="0" hangingPunct="1">
              <a:lnSpc>
                <a:spcPct val="100000"/>
              </a:lnSpc>
              <a:spcBef>
                <a:spcPct val="0"/>
              </a:spcBef>
              <a:spcAft>
                <a:spcPct val="0"/>
              </a:spcAft>
              <a:buClrTx/>
              <a:buSzTx/>
              <a:buFontTx/>
              <a:buNone/>
              <a:tabLst>
                <a:tab pos="92075" algn="l"/>
              </a:tabLst>
              <a:defRPr/>
            </a:pPr>
            <a:r>
              <a:rPr kumimoji="0" lang="en-US" altLang="zh-CN"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rPr>
              <a:t>In-situ AFM under liquid environment </a:t>
            </a:r>
            <a:endParaRPr kumimoji="0" lang="zh-CN" altLang="en-US" sz="2800" b="1" i="0" u="none" strike="noStrike" kern="0" cap="none" spc="0" normalizeH="0" baseline="0" noProof="0" dirty="0">
              <a:ln>
                <a:noFill/>
              </a:ln>
              <a:solidFill>
                <a:srgbClr val="35742A">
                  <a:lumMod val="75000"/>
                </a:srgbClr>
              </a:solidFill>
              <a:effectLst/>
              <a:uLnTx/>
              <a:uFillTx/>
              <a:latin typeface="Garamond"/>
              <a:ea typeface="黑体" pitchFamily="49" charset="-122"/>
              <a:cs typeface="+mn-cs"/>
            </a:endParaRPr>
          </a:p>
        </p:txBody>
      </p:sp>
      <p:sp>
        <p:nvSpPr>
          <p:cNvPr id="7" name="TextBox 6"/>
          <p:cNvSpPr txBox="1"/>
          <p:nvPr/>
        </p:nvSpPr>
        <p:spPr>
          <a:xfrm>
            <a:off x="2286000" y="5874306"/>
            <a:ext cx="5100499"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Arial"/>
                <a:ea typeface="黑体" pitchFamily="49" charset="-122"/>
                <a:cs typeface="+mn-cs"/>
              </a:rPr>
              <a:t>3D atomic force imaging at water/mica interface</a:t>
            </a:r>
          </a:p>
        </p:txBody>
      </p:sp>
      <p:sp>
        <p:nvSpPr>
          <p:cNvPr id="8" name="矩形 7"/>
          <p:cNvSpPr/>
          <p:nvPr/>
        </p:nvSpPr>
        <p:spPr>
          <a:xfrm>
            <a:off x="4495800" y="6400800"/>
            <a:ext cx="4365298"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0" cap="none" spc="0" normalizeH="0" baseline="0" noProof="0" dirty="0" err="1">
                <a:ln>
                  <a:noFill/>
                </a:ln>
                <a:solidFill>
                  <a:srgbClr val="000000"/>
                </a:solidFill>
                <a:effectLst/>
                <a:uLnTx/>
                <a:uFillTx/>
                <a:latin typeface="Arial"/>
                <a:ea typeface="宋体" charset="-122"/>
                <a:cs typeface="Calibri" panose="020F0502020204030204" pitchFamily="34" charset="0"/>
              </a:rPr>
              <a:t>Fukuma</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0" i="1"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et al</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0" i="1"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Nanoscale</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a:t>
            </a:r>
            <a:r>
              <a:rPr kumimoji="0" lang="en-US" altLang="zh-CN" sz="1800" b="1"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5,</a:t>
            </a:r>
            <a:r>
              <a:rPr kumimoji="0" lang="en-US" altLang="zh-CN" sz="1800" b="0" i="0" u="none" strike="noStrike" kern="0" cap="none" spc="0" normalizeH="0" baseline="0" noProof="0" dirty="0">
                <a:ln>
                  <a:noFill/>
                </a:ln>
                <a:solidFill>
                  <a:srgbClr val="000000"/>
                </a:solidFill>
                <a:effectLst/>
                <a:uLnTx/>
                <a:uFillTx/>
                <a:latin typeface="Arial"/>
                <a:ea typeface="宋体" charset="-122"/>
                <a:cs typeface="Calibri" panose="020F0502020204030204" pitchFamily="34" charset="0"/>
              </a:rPr>
              <a:t> 2678 (2013)</a:t>
            </a:r>
            <a:endParaRPr kumimoji="0" lang="zh-CN" altLang="en-US" sz="1800" b="0" i="0" u="none" strike="noStrike" kern="1200" cap="none" spc="0" normalizeH="0" baseline="0" noProof="0" dirty="0">
              <a:ln>
                <a:noFill/>
              </a:ln>
              <a:solidFill>
                <a:srgbClr val="000000"/>
              </a:solidFill>
              <a:effectLst/>
              <a:uLnTx/>
              <a:uFillTx/>
              <a:latin typeface="Arial"/>
              <a:ea typeface="宋体" charset="-122"/>
              <a:cs typeface="Calibri" panose="020F0502020204030204" pitchFamily="34" charset="0"/>
            </a:endParaRPr>
          </a:p>
        </p:txBody>
      </p:sp>
      <p:sp>
        <p:nvSpPr>
          <p:cNvPr id="2" name="灯片编号占位符 1">
            <a:extLst>
              <a:ext uri="{FF2B5EF4-FFF2-40B4-BE49-F238E27FC236}">
                <a16:creationId xmlns:a16="http://schemas.microsoft.com/office/drawing/2014/main" id="{1178A6D2-19F7-499F-8208-3628F9B3A747}"/>
              </a:ext>
            </a:extLst>
          </p:cNvPr>
          <p:cNvSpPr>
            <a:spLocks noGrp="1"/>
          </p:cNvSpPr>
          <p:nvPr>
            <p:ph type="sldNum" sz="quarter" idx="10"/>
          </p:nvPr>
        </p:nvSpPr>
        <p:spPr/>
        <p:txBody>
          <a:bodyPr/>
          <a:lstStyle/>
          <a:p>
            <a:fld id="{47329A4E-1959-4B2C-B3DA-260D845A3608}" type="slidenum">
              <a:rPr lang="en-US" altLang="zh-CN" smtClean="0"/>
              <a:pPr/>
              <a:t>66</a:t>
            </a:fld>
            <a:endParaRPr lang="en-US" altLang="zh-CN"/>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4" y="4"/>
            <a:ext cx="6556218" cy="584775"/>
          </a:xfrm>
          <a:prstGeom prst="rect">
            <a:avLst/>
          </a:prstGeom>
        </p:spPr>
        <p:txBody>
          <a:bodyPr wrap="non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3200" b="1" i="0" u="none" strike="noStrike" kern="1200" cap="none" spc="0" normalizeH="0" baseline="0" noProof="0" dirty="0">
                <a:ln>
                  <a:noFill/>
                </a:ln>
                <a:solidFill>
                  <a:prstClr val="white"/>
                </a:solidFill>
                <a:effectLst/>
                <a:uLnTx/>
                <a:uFillTx/>
                <a:latin typeface="Garamond" panose="02020404030301010803" pitchFamily="18" charset="0"/>
                <a:ea typeface="黑体"/>
                <a:cs typeface="Arial" panose="020B0604020202020204" pitchFamily="34" charset="0"/>
              </a:rPr>
              <a:t>Perspective on new SPM techniques </a:t>
            </a:r>
            <a:endParaRPr kumimoji="0" lang="zh-CN" altLang="en-US" sz="3200" b="1" i="0" u="none" strike="noStrike" kern="1200" cap="none" spc="0" normalizeH="0" baseline="0" noProof="0" dirty="0">
              <a:ln>
                <a:noFill/>
              </a:ln>
              <a:solidFill>
                <a:prstClr val="white"/>
              </a:solidFill>
              <a:effectLst/>
              <a:uLnTx/>
              <a:uFillTx/>
              <a:latin typeface="Garamond" panose="02020404030301010803" pitchFamily="18" charset="0"/>
              <a:ea typeface="等线"/>
              <a:cs typeface="Arial" panose="020B0604020202020204" pitchFamily="34" charset="0"/>
            </a:endParaRPr>
          </a:p>
        </p:txBody>
      </p:sp>
      <p:sp>
        <p:nvSpPr>
          <p:cNvPr id="5" name="TextBox 4"/>
          <p:cNvSpPr txBox="1"/>
          <p:nvPr/>
        </p:nvSpPr>
        <p:spPr>
          <a:xfrm>
            <a:off x="1872004" y="797029"/>
            <a:ext cx="5707011" cy="830997"/>
          </a:xfrm>
          <a:prstGeom prst="rect">
            <a:avLst/>
          </a:prstGeom>
          <a:noFill/>
        </p:spPr>
        <p:txBody>
          <a:bodyPr wrap="none" rtlCol="0">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t>SPM + Spectroscopy : </a:t>
            </a:r>
            <a:br>
              <a:rPr kumimoji="0" lang="en-US" altLang="zh-CN" sz="2400" b="1" i="0" u="none" strike="noStrike" kern="1200" cap="none" spc="0" normalizeH="0" baseline="0" noProof="0" dirty="0">
                <a:ln>
                  <a:noFill/>
                </a:ln>
                <a:solidFill>
                  <a:prstClr val="black"/>
                </a:solidFill>
                <a:effectLst/>
                <a:uLnTx/>
                <a:uFillTx/>
                <a:latin typeface="Arial" panose="020B0604020202020204" pitchFamily="34" charset="0"/>
                <a:ea typeface="黑体" panose="02010609060101010101" pitchFamily="49" charset="-122"/>
                <a:cs typeface="Arial" panose="020B0604020202020204" pitchFamily="34" charset="0"/>
              </a:rPr>
            </a:br>
            <a:r>
              <a:rPr kumimoji="0" lang="en-US" altLang="zh-CN" sz="2400" b="1" i="0" u="none" strike="noStrike" kern="1200" cap="none" spc="0" normalizeH="0" baseline="0" noProof="0" dirty="0" err="1">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Nanospectroscopic</a:t>
            </a:r>
            <a:r>
              <a:rPr kumimoji="0" lang="en-US" altLang="zh-CN" sz="24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rPr>
              <a:t> chemical imaging</a:t>
            </a:r>
            <a:endParaRPr kumimoji="0" lang="zh-CN" altLang="en-US" sz="2400" b="1" i="0" u="none" strike="noStrike" kern="1200" cap="none" spc="0" normalizeH="0" baseline="0" noProof="0" dirty="0">
              <a:ln>
                <a:noFill/>
              </a:ln>
              <a:solidFill>
                <a:srgbClr val="C00000"/>
              </a:solidFill>
              <a:effectLst/>
              <a:uLnTx/>
              <a:uFillTx/>
              <a:latin typeface="Arial" panose="020B0604020202020204" pitchFamily="34" charset="0"/>
              <a:ea typeface="黑体" panose="02010609060101010101" pitchFamily="49" charset="-122"/>
              <a:cs typeface="Arial" panose="020B0604020202020204" pitchFamily="34" charset="0"/>
            </a:endParaRPr>
          </a:p>
        </p:txBody>
      </p:sp>
      <p:pic>
        <p:nvPicPr>
          <p:cNvPr id="8194"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520496" y="1879836"/>
            <a:ext cx="2222971" cy="367240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8195"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16460" y="1912688"/>
            <a:ext cx="6543016" cy="4128839"/>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矩形 6"/>
          <p:cNvSpPr/>
          <p:nvPr/>
        </p:nvSpPr>
        <p:spPr>
          <a:xfrm>
            <a:off x="3275860" y="3716040"/>
            <a:ext cx="177861" cy="524490"/>
          </a:xfrm>
          <a:prstGeom prst="rect">
            <a:avLst/>
          </a:prstGeom>
          <a:noFill/>
          <a:ln w="38100">
            <a:solidFill>
              <a:srgbClr val="7030A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等线"/>
              <a:ea typeface="等线" panose="02010600030101010101" pitchFamily="2" charset="-122"/>
              <a:cs typeface="+mn-cs"/>
            </a:endParaRPr>
          </a:p>
        </p:txBody>
      </p:sp>
      <p:cxnSp>
        <p:nvCxnSpPr>
          <p:cNvPr id="9" name="直接箭头连接符 8"/>
          <p:cNvCxnSpPr/>
          <p:nvPr/>
        </p:nvCxnSpPr>
        <p:spPr>
          <a:xfrm flipV="1">
            <a:off x="3453721" y="2224306"/>
            <a:ext cx="3278523" cy="149173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a:off x="3453721" y="4240530"/>
            <a:ext cx="3205759" cy="1311714"/>
          </a:xfrm>
          <a:prstGeom prst="straightConnector1">
            <a:avLst/>
          </a:prstGeom>
          <a:ln w="38100">
            <a:solidFill>
              <a:srgbClr val="7030A0"/>
            </a:solidFill>
            <a:tailEnd type="arrow"/>
          </a:ln>
        </p:spPr>
        <p:style>
          <a:lnRef idx="1">
            <a:schemeClr val="accent1"/>
          </a:lnRef>
          <a:fillRef idx="0">
            <a:schemeClr val="accent1"/>
          </a:fillRef>
          <a:effectRef idx="0">
            <a:schemeClr val="accent1"/>
          </a:effectRef>
          <a:fontRef idx="minor">
            <a:schemeClr val="tx1"/>
          </a:fontRef>
        </p:style>
      </p:cxnSp>
      <p:sp>
        <p:nvSpPr>
          <p:cNvPr id="3" name="文本框 2">
            <a:extLst>
              <a:ext uri="{FF2B5EF4-FFF2-40B4-BE49-F238E27FC236}">
                <a16:creationId xmlns:a16="http://schemas.microsoft.com/office/drawing/2014/main" id="{12364126-7B03-4D30-A6B6-01013143BDB4}"/>
              </a:ext>
            </a:extLst>
          </p:cNvPr>
          <p:cNvSpPr txBox="1"/>
          <p:nvPr/>
        </p:nvSpPr>
        <p:spPr>
          <a:xfrm>
            <a:off x="1143000" y="6172200"/>
            <a:ext cx="7086600" cy="400110"/>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rPr>
              <a:t>Couple the MW, THz, IR, Vis, X-ray into the SPM tip junction </a:t>
            </a:r>
            <a:endParaRPr kumimoji="0" lang="zh-CN" altLang="en-US" sz="2000" b="0" i="0" u="none" strike="noStrike" kern="1200" cap="none" spc="0" normalizeH="0" baseline="0" noProof="0" dirty="0">
              <a:ln>
                <a:noFill/>
              </a:ln>
              <a:solidFill>
                <a:prstClr val="white"/>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2" name="灯片编号占位符 1">
            <a:extLst>
              <a:ext uri="{FF2B5EF4-FFF2-40B4-BE49-F238E27FC236}">
                <a16:creationId xmlns:a16="http://schemas.microsoft.com/office/drawing/2014/main" id="{ABE3D028-2B21-434D-B9B9-CDA40A2631B4}"/>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67</a:t>
            </a:fld>
            <a:endParaRPr lang="zh-CN" altLang="en-US">
              <a:solidFill>
                <a:prstClr val="black">
                  <a:tint val="75000"/>
                </a:prstClr>
              </a:solidFill>
            </a:endParaRPr>
          </a:p>
        </p:txBody>
      </p:sp>
    </p:spTree>
    <p:extLst>
      <p:ext uri="{BB962C8B-B14F-4D97-AF65-F5344CB8AC3E}">
        <p14:creationId xmlns:p14="http://schemas.microsoft.com/office/powerpoint/2010/main" val="211594295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0" name="图形 59">
            <a:extLst>
              <a:ext uri="{FF2B5EF4-FFF2-40B4-BE49-F238E27FC236}">
                <a16:creationId xmlns:a16="http://schemas.microsoft.com/office/drawing/2014/main" id="{8E478627-72AA-4E80-9C5A-AE427EAEE43F}"/>
              </a:ext>
            </a:extLst>
          </p:cNvPr>
          <p:cNvPicPr>
            <a:picLocks noChangeAspect="1"/>
          </p:cNvPicPr>
          <p:nvPr/>
        </p:nvPicPr>
        <p:blipFill>
          <a:blip r:embed="rId2">
            <a:extLst>
              <a:ext uri="{96DAC541-7B7A-43D3-8B79-37D633B846F1}">
                <asvg:svgBlip xmlns:asvg="http://schemas.microsoft.com/office/drawing/2016/SVG/main" r:embed="rId3"/>
              </a:ext>
            </a:extLst>
          </a:blip>
          <a:stretch>
            <a:fillRect/>
          </a:stretch>
        </p:blipFill>
        <p:spPr>
          <a:xfrm>
            <a:off x="238389" y="1216918"/>
            <a:ext cx="3160067" cy="2413595"/>
          </a:xfrm>
          <a:prstGeom prst="rect">
            <a:avLst/>
          </a:prstGeom>
        </p:spPr>
      </p:pic>
      <p:sp>
        <p:nvSpPr>
          <p:cNvPr id="11" name="任意多边形: 形状 10">
            <a:extLst>
              <a:ext uri="{FF2B5EF4-FFF2-40B4-BE49-F238E27FC236}">
                <a16:creationId xmlns:a16="http://schemas.microsoft.com/office/drawing/2014/main" id="{4879978C-89D8-43C6-BCC8-E82C44CDB5F2}"/>
              </a:ext>
            </a:extLst>
          </p:cNvPr>
          <p:cNvSpPr/>
          <p:nvPr/>
        </p:nvSpPr>
        <p:spPr>
          <a:xfrm>
            <a:off x="3681040" y="2674044"/>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2" name="任意多边形: 形状 11">
            <a:extLst>
              <a:ext uri="{FF2B5EF4-FFF2-40B4-BE49-F238E27FC236}">
                <a16:creationId xmlns:a16="http://schemas.microsoft.com/office/drawing/2014/main" id="{44755771-2DB1-46EC-83CF-BD36E26C7C05}"/>
              </a:ext>
            </a:extLst>
          </p:cNvPr>
          <p:cNvSpPr/>
          <p:nvPr/>
        </p:nvSpPr>
        <p:spPr>
          <a:xfrm>
            <a:off x="3681040" y="2273606"/>
            <a:ext cx="1620000" cy="31407"/>
          </a:xfrm>
          <a:custGeom>
            <a:avLst/>
            <a:gdLst>
              <a:gd name="connsiteX0" fmla="*/ 14288 w 1314450"/>
              <a:gd name="connsiteY0" fmla="*/ 14287 h 19050"/>
              <a:gd name="connsiteX1" fmla="*/ 1307783 w 1314450"/>
              <a:gd name="connsiteY1" fmla="*/ 14287 h 19050"/>
            </a:gdLst>
            <a:ahLst/>
            <a:cxnLst>
              <a:cxn ang="0">
                <a:pos x="connsiteX0" y="connsiteY0"/>
              </a:cxn>
              <a:cxn ang="0">
                <a:pos x="connsiteX1" y="connsiteY1"/>
              </a:cxn>
            </a:cxnLst>
            <a:rect l="l" t="t" r="r" b="b"/>
            <a:pathLst>
              <a:path w="1314450" h="19050">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3" name="任意多边形: 形状 12">
            <a:extLst>
              <a:ext uri="{FF2B5EF4-FFF2-40B4-BE49-F238E27FC236}">
                <a16:creationId xmlns:a16="http://schemas.microsoft.com/office/drawing/2014/main" id="{F0B1DEDB-CE95-4E4A-AEE0-B60215AC122D}"/>
              </a:ext>
            </a:extLst>
          </p:cNvPr>
          <p:cNvSpPr/>
          <p:nvPr/>
        </p:nvSpPr>
        <p:spPr>
          <a:xfrm>
            <a:off x="3681040" y="2226496"/>
            <a:ext cx="1620000" cy="47110"/>
          </a:xfrm>
          <a:custGeom>
            <a:avLst/>
            <a:gdLst>
              <a:gd name="connsiteX0" fmla="*/ 14288 w 1314450"/>
              <a:gd name="connsiteY0" fmla="*/ 14287 h 28575"/>
              <a:gd name="connsiteX1" fmla="*/ 1307783 w 1314450"/>
              <a:gd name="connsiteY1" fmla="*/ 14287 h 28575"/>
            </a:gdLst>
            <a:ahLst/>
            <a:cxnLst>
              <a:cxn ang="0">
                <a:pos x="connsiteX0" y="connsiteY0"/>
              </a:cxn>
              <a:cxn ang="0">
                <a:pos x="connsiteX1" y="connsiteY1"/>
              </a:cxn>
            </a:cxnLst>
            <a:rect l="l" t="t" r="r" b="b"/>
            <a:pathLst>
              <a:path w="1314450" h="28575">
                <a:moveTo>
                  <a:pt x="14288" y="14287"/>
                </a:moveTo>
                <a:lnTo>
                  <a:pt x="130778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99" name="组合 98">
            <a:extLst>
              <a:ext uri="{FF2B5EF4-FFF2-40B4-BE49-F238E27FC236}">
                <a16:creationId xmlns:a16="http://schemas.microsoft.com/office/drawing/2014/main" id="{735CA53B-8B75-4994-9769-7473CF018AC7}"/>
              </a:ext>
            </a:extLst>
          </p:cNvPr>
          <p:cNvGrpSpPr/>
          <p:nvPr/>
        </p:nvGrpSpPr>
        <p:grpSpPr>
          <a:xfrm>
            <a:off x="3827603" y="2018031"/>
            <a:ext cx="125628" cy="3522682"/>
            <a:chOff x="4240664" y="1987974"/>
            <a:chExt cx="125628" cy="3522682"/>
          </a:xfrm>
        </p:grpSpPr>
        <p:sp>
          <p:nvSpPr>
            <p:cNvPr id="14" name="任意多边形: 形状 13">
              <a:extLst>
                <a:ext uri="{FF2B5EF4-FFF2-40B4-BE49-F238E27FC236}">
                  <a16:creationId xmlns:a16="http://schemas.microsoft.com/office/drawing/2014/main" id="{39384F04-760B-4ABE-9F19-C9FD4063C2AD}"/>
                </a:ext>
              </a:extLst>
            </p:cNvPr>
            <p:cNvSpPr/>
            <p:nvPr/>
          </p:nvSpPr>
          <p:spPr>
            <a:xfrm>
              <a:off x="4273905" y="2196439"/>
              <a:ext cx="45719" cy="3314217"/>
            </a:xfrm>
            <a:custGeom>
              <a:avLst/>
              <a:gdLst>
                <a:gd name="connsiteX0" fmla="*/ 21431 w 38100"/>
                <a:gd name="connsiteY0" fmla="*/ 2165509 h 2181225"/>
                <a:gd name="connsiteX1" fmla="*/ 21431 w 38100"/>
                <a:gd name="connsiteY1" fmla="*/ 21431 h 2181225"/>
              </a:gdLst>
              <a:ahLst/>
              <a:cxnLst>
                <a:cxn ang="0">
                  <a:pos x="connsiteX0" y="connsiteY0"/>
                </a:cxn>
                <a:cxn ang="0">
                  <a:pos x="connsiteX1" y="connsiteY1"/>
                </a:cxn>
              </a:cxnLst>
              <a:rect l="l" t="t" r="r" b="b"/>
              <a:pathLst>
                <a:path w="38100" h="2181225">
                  <a:moveTo>
                    <a:pt x="21431" y="2165509"/>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5" name="任意多边形: 形状 14">
              <a:extLst>
                <a:ext uri="{FF2B5EF4-FFF2-40B4-BE49-F238E27FC236}">
                  <a16:creationId xmlns:a16="http://schemas.microsoft.com/office/drawing/2014/main" id="{7A7E05F9-AD61-4717-B53D-62DC26E3E813}"/>
                </a:ext>
              </a:extLst>
            </p:cNvPr>
            <p:cNvSpPr/>
            <p:nvPr/>
          </p:nvSpPr>
          <p:spPr>
            <a:xfrm>
              <a:off x="4240664" y="1987974"/>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20" name="任意多边形: 形状 19">
            <a:extLst>
              <a:ext uri="{FF2B5EF4-FFF2-40B4-BE49-F238E27FC236}">
                <a16:creationId xmlns:a16="http://schemas.microsoft.com/office/drawing/2014/main" id="{CFA3C852-8127-48C2-BE65-98CD335346E9}"/>
              </a:ext>
            </a:extLst>
          </p:cNvPr>
          <p:cNvSpPr/>
          <p:nvPr/>
        </p:nvSpPr>
        <p:spPr>
          <a:xfrm>
            <a:off x="4051415" y="2651807"/>
            <a:ext cx="62814" cy="2716701"/>
          </a:xfrm>
          <a:custGeom>
            <a:avLst/>
            <a:gdLst>
              <a:gd name="connsiteX0" fmla="*/ 21431 w 38100"/>
              <a:gd name="connsiteY0" fmla="*/ 1629251 h 1647825"/>
              <a:gd name="connsiteX1" fmla="*/ 21431 w 38100"/>
              <a:gd name="connsiteY1" fmla="*/ 21431 h 1647825"/>
            </a:gdLst>
            <a:ahLst/>
            <a:cxnLst>
              <a:cxn ang="0">
                <a:pos x="connsiteX0" y="connsiteY0"/>
              </a:cxn>
              <a:cxn ang="0">
                <a:pos x="connsiteX1" y="connsiteY1"/>
              </a:cxn>
            </a:cxnLst>
            <a:rect l="l" t="t" r="r" b="b"/>
            <a:pathLst>
              <a:path w="38100" h="1647825">
                <a:moveTo>
                  <a:pt x="21431" y="1629251"/>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1" name="任意多边形: 形状 20">
            <a:extLst>
              <a:ext uri="{FF2B5EF4-FFF2-40B4-BE49-F238E27FC236}">
                <a16:creationId xmlns:a16="http://schemas.microsoft.com/office/drawing/2014/main" id="{F3E30D21-3276-45BA-8D16-7C39BE76A37C}"/>
              </a:ext>
            </a:extLst>
          </p:cNvPr>
          <p:cNvSpPr/>
          <p:nvPr/>
        </p:nvSpPr>
        <p:spPr>
          <a:xfrm>
            <a:off x="4025901" y="5292856"/>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nvGrpSpPr>
          <p:cNvPr id="100" name="组合 99">
            <a:extLst>
              <a:ext uri="{FF2B5EF4-FFF2-40B4-BE49-F238E27FC236}">
                <a16:creationId xmlns:a16="http://schemas.microsoft.com/office/drawing/2014/main" id="{DB0BFF25-6829-4C64-9E82-9297E2108B86}"/>
              </a:ext>
            </a:extLst>
          </p:cNvPr>
          <p:cNvGrpSpPr/>
          <p:nvPr/>
        </p:nvGrpSpPr>
        <p:grpSpPr>
          <a:xfrm>
            <a:off x="4722671" y="2256244"/>
            <a:ext cx="125628" cy="2460791"/>
            <a:chOff x="5132849" y="2231350"/>
            <a:chExt cx="125628" cy="2460791"/>
          </a:xfrm>
        </p:grpSpPr>
        <p:sp>
          <p:nvSpPr>
            <p:cNvPr id="27" name="任意多边形: 形状 26">
              <a:extLst>
                <a:ext uri="{FF2B5EF4-FFF2-40B4-BE49-F238E27FC236}">
                  <a16:creationId xmlns:a16="http://schemas.microsoft.com/office/drawing/2014/main" id="{6A2E2449-F49B-4398-9FFA-43F14850BDCF}"/>
                </a:ext>
              </a:extLst>
            </p:cNvPr>
            <p:cNvSpPr/>
            <p:nvPr/>
          </p:nvSpPr>
          <p:spPr>
            <a:xfrm>
              <a:off x="5164712" y="2231350"/>
              <a:ext cx="55670" cy="2315098"/>
            </a:xfrm>
            <a:custGeom>
              <a:avLst/>
              <a:gdLst>
                <a:gd name="connsiteX0" fmla="*/ 21431 w 38100"/>
                <a:gd name="connsiteY0" fmla="*/ 1619726 h 1638300"/>
                <a:gd name="connsiteX1" fmla="*/ 21431 w 38100"/>
                <a:gd name="connsiteY1" fmla="*/ 21431 h 1638300"/>
              </a:gdLst>
              <a:ahLst/>
              <a:cxnLst>
                <a:cxn ang="0">
                  <a:pos x="connsiteX0" y="connsiteY0"/>
                </a:cxn>
                <a:cxn ang="0">
                  <a:pos x="connsiteX1" y="connsiteY1"/>
                </a:cxn>
              </a:cxnLst>
              <a:rect l="l" t="t" r="r" b="b"/>
              <a:pathLst>
                <a:path w="38100" h="1638300">
                  <a:moveTo>
                    <a:pt x="21431" y="1619726"/>
                  </a:moveTo>
                  <a:lnTo>
                    <a:pt x="21431" y="21431"/>
                  </a:lnTo>
                </a:path>
              </a:pathLst>
            </a:custGeom>
            <a:ln w="28575" cap="flat">
              <a:solidFill>
                <a:srgbClr val="FF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8" name="任意多边形: 形状 27">
              <a:extLst>
                <a:ext uri="{FF2B5EF4-FFF2-40B4-BE49-F238E27FC236}">
                  <a16:creationId xmlns:a16="http://schemas.microsoft.com/office/drawing/2014/main" id="{D721C693-76D7-4B3F-9BDA-825A6393BCC8}"/>
                </a:ext>
              </a:extLst>
            </p:cNvPr>
            <p:cNvSpPr/>
            <p:nvPr/>
          </p:nvSpPr>
          <p:spPr>
            <a:xfrm>
              <a:off x="5132849" y="4472292"/>
              <a:ext cx="125628" cy="219849"/>
            </a:xfrm>
            <a:custGeom>
              <a:avLst/>
              <a:gdLst>
                <a:gd name="connsiteX0" fmla="*/ 73819 w 76200"/>
                <a:gd name="connsiteY0" fmla="*/ 7144 h 133350"/>
                <a:gd name="connsiteX1" fmla="*/ 40481 w 76200"/>
                <a:gd name="connsiteY1" fmla="*/ 130969 h 133350"/>
                <a:gd name="connsiteX2" fmla="*/ 7144 w 76200"/>
                <a:gd name="connsiteY2" fmla="*/ 7144 h 133350"/>
              </a:gdLst>
              <a:ahLst/>
              <a:cxnLst>
                <a:cxn ang="0">
                  <a:pos x="connsiteX0" y="connsiteY0"/>
                </a:cxn>
                <a:cxn ang="0">
                  <a:pos x="connsiteX1" y="connsiteY1"/>
                </a:cxn>
                <a:cxn ang="0">
                  <a:pos x="connsiteX2" y="connsiteY2"/>
                </a:cxn>
              </a:cxnLst>
              <a:rect l="l" t="t" r="r" b="b"/>
              <a:pathLst>
                <a:path w="76200" h="133350">
                  <a:moveTo>
                    <a:pt x="73819" y="7144"/>
                  </a:moveTo>
                  <a:lnTo>
                    <a:pt x="40481" y="130969"/>
                  </a:lnTo>
                  <a:lnTo>
                    <a:pt x="7144" y="7144"/>
                  </a:lnTo>
                  <a:close/>
                </a:path>
              </a:pathLst>
            </a:custGeom>
            <a:solidFill>
              <a:srgbClr val="FF0000"/>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grpSp>
        <p:nvGrpSpPr>
          <p:cNvPr id="98" name="组合 97">
            <a:extLst>
              <a:ext uri="{FF2B5EF4-FFF2-40B4-BE49-F238E27FC236}">
                <a16:creationId xmlns:a16="http://schemas.microsoft.com/office/drawing/2014/main" id="{775BE4C3-8A9F-4CCA-B2C8-39B39531193A}"/>
              </a:ext>
            </a:extLst>
          </p:cNvPr>
          <p:cNvGrpSpPr/>
          <p:nvPr/>
        </p:nvGrpSpPr>
        <p:grpSpPr>
          <a:xfrm>
            <a:off x="4517459" y="1701854"/>
            <a:ext cx="125628" cy="3039233"/>
            <a:chOff x="4930520" y="1671797"/>
            <a:chExt cx="125628" cy="3039233"/>
          </a:xfrm>
        </p:grpSpPr>
        <p:sp>
          <p:nvSpPr>
            <p:cNvPr id="30" name="任意多边形: 形状 29">
              <a:extLst>
                <a:ext uri="{FF2B5EF4-FFF2-40B4-BE49-F238E27FC236}">
                  <a16:creationId xmlns:a16="http://schemas.microsoft.com/office/drawing/2014/main" id="{94D73CA3-558F-48FE-985E-EFF716240ECF}"/>
                </a:ext>
              </a:extLst>
            </p:cNvPr>
            <p:cNvSpPr/>
            <p:nvPr/>
          </p:nvSpPr>
          <p:spPr>
            <a:xfrm>
              <a:off x="4970475" y="1849120"/>
              <a:ext cx="45719" cy="2861910"/>
            </a:xfrm>
            <a:custGeom>
              <a:avLst/>
              <a:gdLst>
                <a:gd name="connsiteX0" fmla="*/ 21431 w 38100"/>
                <a:gd name="connsiteY0" fmla="*/ 2175986 h 2190750"/>
                <a:gd name="connsiteX1" fmla="*/ 21431 w 38100"/>
                <a:gd name="connsiteY1" fmla="*/ 21431 h 2190750"/>
              </a:gdLst>
              <a:ahLst/>
              <a:cxnLst>
                <a:cxn ang="0">
                  <a:pos x="connsiteX0" y="connsiteY0"/>
                </a:cxn>
                <a:cxn ang="0">
                  <a:pos x="connsiteX1" y="connsiteY1"/>
                </a:cxn>
              </a:cxnLst>
              <a:rect l="l" t="t" r="r" b="b"/>
              <a:pathLst>
                <a:path w="38100" h="2190750">
                  <a:moveTo>
                    <a:pt x="21431" y="2175986"/>
                  </a:moveTo>
                  <a:lnTo>
                    <a:pt x="21431" y="21431"/>
                  </a:lnTo>
                </a:path>
              </a:pathLst>
            </a:custGeom>
            <a:ln w="28575" cap="flat">
              <a:solidFill>
                <a:srgbClr val="8CC63F"/>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31" name="任意多边形: 形状 30">
              <a:extLst>
                <a:ext uri="{FF2B5EF4-FFF2-40B4-BE49-F238E27FC236}">
                  <a16:creationId xmlns:a16="http://schemas.microsoft.com/office/drawing/2014/main" id="{F6F1A331-0C65-46D3-A59D-2DB82A787AE2}"/>
                </a:ext>
              </a:extLst>
            </p:cNvPr>
            <p:cNvSpPr/>
            <p:nvPr/>
          </p:nvSpPr>
          <p:spPr>
            <a:xfrm>
              <a:off x="4930520" y="1671797"/>
              <a:ext cx="125628" cy="219849"/>
            </a:xfrm>
            <a:custGeom>
              <a:avLst/>
              <a:gdLst>
                <a:gd name="connsiteX0" fmla="*/ 73819 w 76200"/>
                <a:gd name="connsiteY0" fmla="*/ 130969 h 133350"/>
                <a:gd name="connsiteX1" fmla="*/ 40481 w 76200"/>
                <a:gd name="connsiteY1" fmla="*/ 7144 h 133350"/>
                <a:gd name="connsiteX2" fmla="*/ 7144 w 76200"/>
                <a:gd name="connsiteY2" fmla="*/ 130969 h 133350"/>
              </a:gdLst>
              <a:ahLst/>
              <a:cxnLst>
                <a:cxn ang="0">
                  <a:pos x="connsiteX0" y="connsiteY0"/>
                </a:cxn>
                <a:cxn ang="0">
                  <a:pos x="connsiteX1" y="connsiteY1"/>
                </a:cxn>
                <a:cxn ang="0">
                  <a:pos x="connsiteX2" y="connsiteY2"/>
                </a:cxn>
              </a:cxnLst>
              <a:rect l="l" t="t" r="r" b="b"/>
              <a:pathLst>
                <a:path w="76200" h="133350">
                  <a:moveTo>
                    <a:pt x="73819" y="130969"/>
                  </a:moveTo>
                  <a:lnTo>
                    <a:pt x="40481" y="7144"/>
                  </a:lnTo>
                  <a:lnTo>
                    <a:pt x="7144" y="130969"/>
                  </a:lnTo>
                  <a:close/>
                </a:path>
              </a:pathLst>
            </a:custGeom>
            <a:solidFill>
              <a:srgbClr val="8CC63F"/>
            </a:solidFill>
            <a:ln w="9525" cap="flat">
              <a:no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sp>
        <p:nvSpPr>
          <p:cNvPr id="33" name="任意多边形: 形状 32">
            <a:extLst>
              <a:ext uri="{FF2B5EF4-FFF2-40B4-BE49-F238E27FC236}">
                <a16:creationId xmlns:a16="http://schemas.microsoft.com/office/drawing/2014/main" id="{25573A32-91D3-43F0-99EE-BBC8C0AD1BAE}"/>
              </a:ext>
            </a:extLst>
          </p:cNvPr>
          <p:cNvSpPr/>
          <p:nvPr/>
        </p:nvSpPr>
        <p:spPr>
          <a:xfrm>
            <a:off x="5318554" y="3787984"/>
            <a:ext cx="731511" cy="45719"/>
          </a:xfrm>
          <a:custGeom>
            <a:avLst/>
            <a:gdLst>
              <a:gd name="connsiteX0" fmla="*/ 14288 w 457200"/>
              <a:gd name="connsiteY0" fmla="*/ 14287 h 28575"/>
              <a:gd name="connsiteX1" fmla="*/ 442913 w 457200"/>
              <a:gd name="connsiteY1" fmla="*/ 14287 h 28575"/>
            </a:gdLst>
            <a:ahLst/>
            <a:cxnLst>
              <a:cxn ang="0">
                <a:pos x="connsiteX0" y="connsiteY0"/>
              </a:cxn>
              <a:cxn ang="0">
                <a:pos x="connsiteX1" y="connsiteY1"/>
              </a:cxn>
            </a:cxnLst>
            <a:rect l="l" t="t" r="r" b="b"/>
            <a:pathLst>
              <a:path w="457200" h="28575">
                <a:moveTo>
                  <a:pt x="14288" y="14287"/>
                </a:moveTo>
                <a:lnTo>
                  <a:pt x="442913" y="14287"/>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0" name="任意多边形: 形状 39">
            <a:extLst>
              <a:ext uri="{FF2B5EF4-FFF2-40B4-BE49-F238E27FC236}">
                <a16:creationId xmlns:a16="http://schemas.microsoft.com/office/drawing/2014/main" id="{2FC7BDF6-AD7D-44E7-AACD-B0CC31759D77}"/>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41" name="任意多边形: 形状 40">
            <a:extLst>
              <a:ext uri="{FF2B5EF4-FFF2-40B4-BE49-F238E27FC236}">
                <a16:creationId xmlns:a16="http://schemas.microsoft.com/office/drawing/2014/main" id="{B0F61FD3-56EB-4F1B-B5ED-972C11FAE112}"/>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pic>
        <p:nvPicPr>
          <p:cNvPr id="47" name="图形 46">
            <a:extLst>
              <a:ext uri="{FF2B5EF4-FFF2-40B4-BE49-F238E27FC236}">
                <a16:creationId xmlns:a16="http://schemas.microsoft.com/office/drawing/2014/main" id="{158D57A8-C427-4AAC-BE8F-7D63EBF0BF90}"/>
              </a:ext>
            </a:extLst>
          </p:cNvPr>
          <p:cNvPicPr>
            <a:picLocks noChangeAspect="1"/>
          </p:cNvPicPr>
          <p:nvPr/>
        </p:nvPicPr>
        <p:blipFill>
          <a:blip r:embed="rId4">
            <a:extLst>
              <a:ext uri="{96DAC541-7B7A-43D3-8B79-37D633B846F1}">
                <asvg:svgBlip xmlns:asvg="http://schemas.microsoft.com/office/drawing/2016/SVG/main" r:embed="rId5"/>
              </a:ext>
            </a:extLst>
          </a:blip>
          <a:stretch>
            <a:fillRect/>
          </a:stretch>
        </p:blipFill>
        <p:spPr>
          <a:xfrm>
            <a:off x="3163628" y="4503847"/>
            <a:ext cx="418419" cy="406464"/>
          </a:xfrm>
          <a:prstGeom prst="rect">
            <a:avLst/>
          </a:prstGeom>
        </p:spPr>
      </p:pic>
      <p:pic>
        <p:nvPicPr>
          <p:cNvPr id="48" name="图形 47">
            <a:extLst>
              <a:ext uri="{FF2B5EF4-FFF2-40B4-BE49-F238E27FC236}">
                <a16:creationId xmlns:a16="http://schemas.microsoft.com/office/drawing/2014/main" id="{C4670526-3E7D-45A3-9C43-DB023DA024B9}"/>
              </a:ext>
            </a:extLst>
          </p:cNvPr>
          <p:cNvPicPr>
            <a:picLocks noChangeAspect="1"/>
          </p:cNvPicPr>
          <p:nvPr/>
        </p:nvPicPr>
        <p:blipFill>
          <a:blip r:embed="rId6">
            <a:extLst>
              <a:ext uri="{96DAC541-7B7A-43D3-8B79-37D633B846F1}">
                <asvg:svgBlip xmlns:asvg="http://schemas.microsoft.com/office/drawing/2016/SVG/main" r:embed="rId7"/>
              </a:ext>
            </a:extLst>
          </a:blip>
          <a:stretch>
            <a:fillRect/>
          </a:stretch>
        </p:blipFill>
        <p:spPr>
          <a:xfrm>
            <a:off x="3183689" y="5187786"/>
            <a:ext cx="537966" cy="549921"/>
          </a:xfrm>
          <a:prstGeom prst="rect">
            <a:avLst/>
          </a:prstGeom>
        </p:spPr>
      </p:pic>
      <p:pic>
        <p:nvPicPr>
          <p:cNvPr id="51" name="图形 50">
            <a:extLst>
              <a:ext uri="{FF2B5EF4-FFF2-40B4-BE49-F238E27FC236}">
                <a16:creationId xmlns:a16="http://schemas.microsoft.com/office/drawing/2014/main" id="{ED919685-6789-4C04-B6E1-475D1CC2219B}"/>
              </a:ext>
            </a:extLst>
          </p:cNvPr>
          <p:cNvPicPr>
            <a:picLocks noChangeAspect="1"/>
          </p:cNvPicPr>
          <p:nvPr/>
        </p:nvPicPr>
        <p:blipFill>
          <a:blip r:embed="rId8">
            <a:extLst>
              <a:ext uri="{96DAC541-7B7A-43D3-8B79-37D633B846F1}">
                <asvg:svgBlip xmlns:asvg="http://schemas.microsoft.com/office/drawing/2016/SVG/main" r:embed="rId9"/>
              </a:ext>
            </a:extLst>
          </a:blip>
          <a:stretch>
            <a:fillRect/>
          </a:stretch>
        </p:blipFill>
        <p:spPr>
          <a:xfrm>
            <a:off x="6900462" y="3647674"/>
            <a:ext cx="895350" cy="723900"/>
          </a:xfrm>
          <a:prstGeom prst="rect">
            <a:avLst/>
          </a:prstGeom>
        </p:spPr>
      </p:pic>
      <p:grpSp>
        <p:nvGrpSpPr>
          <p:cNvPr id="115" name="组合 114">
            <a:extLst>
              <a:ext uri="{FF2B5EF4-FFF2-40B4-BE49-F238E27FC236}">
                <a16:creationId xmlns:a16="http://schemas.microsoft.com/office/drawing/2014/main" id="{6D1A07C6-43E1-400D-9115-52D563CD7600}"/>
              </a:ext>
            </a:extLst>
          </p:cNvPr>
          <p:cNvGrpSpPr/>
          <p:nvPr/>
        </p:nvGrpSpPr>
        <p:grpSpPr>
          <a:xfrm>
            <a:off x="6576878" y="4498834"/>
            <a:ext cx="1366147" cy="1085912"/>
            <a:chOff x="6738479" y="4468777"/>
            <a:chExt cx="1366147" cy="1085912"/>
          </a:xfrm>
        </p:grpSpPr>
        <p:pic>
          <p:nvPicPr>
            <p:cNvPr id="50" name="图形 49">
              <a:extLst>
                <a:ext uri="{FF2B5EF4-FFF2-40B4-BE49-F238E27FC236}">
                  <a16:creationId xmlns:a16="http://schemas.microsoft.com/office/drawing/2014/main" id="{9A8ED1EB-A83B-45B8-BB73-0B847DD695A2}"/>
                </a:ext>
              </a:extLst>
            </p:cNvPr>
            <p:cNvPicPr>
              <a:picLocks noChangeAspect="1"/>
            </p:cNvPicPr>
            <p:nvPr/>
          </p:nvPicPr>
          <p:blipFill>
            <a:blip r:embed="rId10">
              <a:extLst>
                <a:ext uri="{96DAC541-7B7A-43D3-8B79-37D633B846F1}">
                  <asvg:svgBlip xmlns:asvg="http://schemas.microsoft.com/office/drawing/2016/SVG/main" r:embed="rId11"/>
                </a:ext>
              </a:extLst>
            </a:blip>
            <a:stretch>
              <a:fillRect/>
            </a:stretch>
          </p:blipFill>
          <p:spPr>
            <a:xfrm>
              <a:off x="6738479" y="4468777"/>
              <a:ext cx="1366147" cy="1085912"/>
            </a:xfrm>
            <a:prstGeom prst="rect">
              <a:avLst/>
            </a:prstGeom>
          </p:spPr>
        </p:pic>
        <mc:AlternateContent xmlns:mc="http://schemas.openxmlformats.org/markup-compatibility/2006" xmlns:a14="http://schemas.microsoft.com/office/drawing/2010/main">
          <mc:Choice Requires="a14">
            <p:sp>
              <p:nvSpPr>
                <p:cNvPr id="52" name="文本框 51">
                  <a:extLst>
                    <a:ext uri="{FF2B5EF4-FFF2-40B4-BE49-F238E27FC236}">
                      <a16:creationId xmlns:a16="http://schemas.microsoft.com/office/drawing/2014/main" id="{FA327CDE-711E-4DC8-AE5B-B382C9407B09}"/>
                    </a:ext>
                  </a:extLst>
                </p:cNvPr>
                <p:cNvSpPr txBox="1"/>
                <p:nvPr/>
              </p:nvSpPr>
              <p:spPr>
                <a:xfrm>
                  <a:off x="7044359" y="4638024"/>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52" name="文本框 51">
                  <a:extLst>
                    <a:ext uri="{FF2B5EF4-FFF2-40B4-BE49-F238E27FC236}">
                      <a16:creationId xmlns:a16="http://schemas.microsoft.com/office/drawing/2014/main" id="{FA327CDE-711E-4DC8-AE5B-B382C9407B09}"/>
                    </a:ext>
                  </a:extLst>
                </p:cNvPr>
                <p:cNvSpPr txBox="1">
                  <a:spLocks noRot="1" noChangeAspect="1" noMove="1" noResize="1" noEditPoints="1" noAdjustHandles="1" noChangeArrowheads="1" noChangeShapeType="1" noTextEdit="1"/>
                </p:cNvSpPr>
                <p:nvPr/>
              </p:nvSpPr>
              <p:spPr>
                <a:xfrm>
                  <a:off x="7044359" y="4638024"/>
                  <a:ext cx="449162" cy="276999"/>
                </a:xfrm>
                <a:prstGeom prst="rect">
                  <a:avLst/>
                </a:prstGeom>
                <a:blipFill>
                  <a:blip r:embed="rId12"/>
                  <a:stretch>
                    <a:fillRect l="-1370" t="-4444" b="-15556"/>
                  </a:stretch>
                </a:blipFill>
              </p:spPr>
              <p:txBody>
                <a:bodyPr/>
                <a:lstStyle/>
                <a:p>
                  <a:r>
                    <a:rPr lang="zh-CN" altLang="en-US">
                      <a:noFill/>
                    </a:rPr>
                    <a:t> </a:t>
                  </a:r>
                </a:p>
              </p:txBody>
            </p:sp>
          </mc:Fallback>
        </mc:AlternateContent>
        <p:pic>
          <p:nvPicPr>
            <p:cNvPr id="53" name="图形 52">
              <a:extLst>
                <a:ext uri="{FF2B5EF4-FFF2-40B4-BE49-F238E27FC236}">
                  <a16:creationId xmlns:a16="http://schemas.microsoft.com/office/drawing/2014/main" id="{2EDFEFFF-1CDD-4DFA-A91E-5F4AE67C5739}"/>
                </a:ext>
              </a:extLst>
            </p:cNvPr>
            <p:cNvPicPr>
              <a:picLocks noChangeAspect="1"/>
            </p:cNvPicPr>
            <p:nvPr/>
          </p:nvPicPr>
          <p:blipFill>
            <a:blip r:embed="rId13">
              <a:extLst>
                <a:ext uri="{96DAC541-7B7A-43D3-8B79-37D633B846F1}">
                  <asvg:svgBlip xmlns:asvg="http://schemas.microsoft.com/office/drawing/2016/SVG/main" r:embed="rId14"/>
                </a:ext>
              </a:extLst>
            </a:blip>
            <a:stretch>
              <a:fillRect/>
            </a:stretch>
          </p:blipFill>
          <p:spPr>
            <a:xfrm>
              <a:off x="7770922" y="4713127"/>
              <a:ext cx="142696" cy="244622"/>
            </a:xfrm>
            <a:prstGeom prst="rect">
              <a:avLst/>
            </a:prstGeom>
          </p:spPr>
        </p:pic>
        <p:pic>
          <p:nvPicPr>
            <p:cNvPr id="54" name="图形 53">
              <a:extLst>
                <a:ext uri="{FF2B5EF4-FFF2-40B4-BE49-F238E27FC236}">
                  <a16:creationId xmlns:a16="http://schemas.microsoft.com/office/drawing/2014/main" id="{8688071A-6A1E-499E-8C15-091EC907ED56}"/>
                </a:ext>
              </a:extLst>
            </p:cNvPr>
            <p:cNvPicPr>
              <a:picLocks noChangeAspect="1"/>
            </p:cNvPicPr>
            <p:nvPr/>
          </p:nvPicPr>
          <p:blipFill>
            <a:blip r:embed="rId15">
              <a:extLst>
                <a:ext uri="{96DAC541-7B7A-43D3-8B79-37D633B846F1}">
                  <asvg:svgBlip xmlns:asvg="http://schemas.microsoft.com/office/drawing/2016/SVG/main" r:embed="rId16"/>
                </a:ext>
              </a:extLst>
            </a:blip>
            <a:stretch>
              <a:fillRect/>
            </a:stretch>
          </p:blipFill>
          <p:spPr>
            <a:xfrm>
              <a:off x="6980523" y="5197510"/>
              <a:ext cx="163081" cy="244622"/>
            </a:xfrm>
            <a:prstGeom prst="rect">
              <a:avLst/>
            </a:prstGeom>
          </p:spPr>
        </p:pic>
      </p:grpSp>
      <p:sp>
        <p:nvSpPr>
          <p:cNvPr id="55" name="文本框 54">
            <a:extLst>
              <a:ext uri="{FF2B5EF4-FFF2-40B4-BE49-F238E27FC236}">
                <a16:creationId xmlns:a16="http://schemas.microsoft.com/office/drawing/2014/main" id="{CA875685-5B31-4D02-B3B6-69553326FD0C}"/>
              </a:ext>
            </a:extLst>
          </p:cNvPr>
          <p:cNvSpPr txBox="1"/>
          <p:nvPr/>
        </p:nvSpPr>
        <p:spPr>
          <a:xfrm>
            <a:off x="1329060" y="1303433"/>
            <a:ext cx="127958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Diamond</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56" name="文本框 55">
            <a:extLst>
              <a:ext uri="{FF2B5EF4-FFF2-40B4-BE49-F238E27FC236}">
                <a16:creationId xmlns:a16="http://schemas.microsoft.com/office/drawing/2014/main" id="{D5510CF4-7BFE-4BEC-8473-0D053E1E1B32}"/>
              </a:ext>
            </a:extLst>
          </p:cNvPr>
          <p:cNvSpPr txBox="1"/>
          <p:nvPr/>
        </p:nvSpPr>
        <p:spPr>
          <a:xfrm>
            <a:off x="994137" y="5570245"/>
            <a:ext cx="1746092"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Atomic-size defect</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58" name="组合 57">
            <a:extLst>
              <a:ext uri="{FF2B5EF4-FFF2-40B4-BE49-F238E27FC236}">
                <a16:creationId xmlns:a16="http://schemas.microsoft.com/office/drawing/2014/main" id="{7D055013-E6F1-4343-863F-98087CE298B2}"/>
              </a:ext>
            </a:extLst>
          </p:cNvPr>
          <p:cNvGrpSpPr/>
          <p:nvPr/>
        </p:nvGrpSpPr>
        <p:grpSpPr>
          <a:xfrm>
            <a:off x="659126" y="2240028"/>
            <a:ext cx="2158029" cy="3153884"/>
            <a:chOff x="954648" y="2160527"/>
            <a:chExt cx="2341280" cy="3421698"/>
          </a:xfrm>
        </p:grpSpPr>
        <p:cxnSp>
          <p:nvCxnSpPr>
            <p:cNvPr id="67" name="直接连接符 66">
              <a:extLst>
                <a:ext uri="{FF2B5EF4-FFF2-40B4-BE49-F238E27FC236}">
                  <a16:creationId xmlns:a16="http://schemas.microsoft.com/office/drawing/2014/main" id="{1064A1BB-0A3C-47B1-9AE5-1385CB8F2BB6}"/>
                </a:ext>
              </a:extLst>
            </p:cNvPr>
            <p:cNvCxnSpPr>
              <a:cxnSpLocks/>
            </p:cNvCxnSpPr>
            <p:nvPr/>
          </p:nvCxnSpPr>
          <p:spPr>
            <a:xfrm>
              <a:off x="2317307" y="2160527"/>
              <a:ext cx="923286"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sp>
          <p:nvSpPr>
            <p:cNvPr id="68" name="矩形: 圆角 67">
              <a:extLst>
                <a:ext uri="{FF2B5EF4-FFF2-40B4-BE49-F238E27FC236}">
                  <a16:creationId xmlns:a16="http://schemas.microsoft.com/office/drawing/2014/main" id="{3C050669-6DD0-40EE-8E20-5D58E86355DB}"/>
                </a:ext>
              </a:extLst>
            </p:cNvPr>
            <p:cNvSpPr/>
            <p:nvPr/>
          </p:nvSpPr>
          <p:spPr>
            <a:xfrm>
              <a:off x="954648" y="3497791"/>
              <a:ext cx="2341280" cy="2078083"/>
            </a:xfrm>
            <a:prstGeom prst="roundRect">
              <a:avLst/>
            </a:prstGeom>
            <a:noFill/>
            <a:ln w="19050">
              <a:solidFill>
                <a:schemeClr val="bg1">
                  <a:lumMod val="75000"/>
                </a:schemeClr>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cxnSp>
          <p:nvCxnSpPr>
            <p:cNvPr id="69" name="直接连接符 68">
              <a:extLst>
                <a:ext uri="{FF2B5EF4-FFF2-40B4-BE49-F238E27FC236}">
                  <a16:creationId xmlns:a16="http://schemas.microsoft.com/office/drawing/2014/main" id="{B0FF3724-F65C-471A-AE09-45D35AF69F65}"/>
                </a:ext>
              </a:extLst>
            </p:cNvPr>
            <p:cNvCxnSpPr>
              <a:cxnSpLocks/>
            </p:cNvCxnSpPr>
            <p:nvPr/>
          </p:nvCxnSpPr>
          <p:spPr>
            <a:xfrm flipH="1">
              <a:off x="1035251" y="2160527"/>
              <a:ext cx="997927" cy="1451911"/>
            </a:xfrm>
            <a:prstGeom prst="line">
              <a:avLst/>
            </a:prstGeom>
            <a:ln w="19050">
              <a:solidFill>
                <a:schemeClr val="bg1">
                  <a:lumMod val="75000"/>
                </a:schemeClr>
              </a:solidFill>
              <a:prstDash val="dash"/>
            </a:ln>
          </p:spPr>
          <p:style>
            <a:lnRef idx="1">
              <a:schemeClr val="accent1"/>
            </a:lnRef>
            <a:fillRef idx="0">
              <a:schemeClr val="accent1"/>
            </a:fillRef>
            <a:effectRef idx="0">
              <a:schemeClr val="accent1"/>
            </a:effectRef>
            <a:fontRef idx="minor">
              <a:schemeClr val="tx1"/>
            </a:fontRef>
          </p:style>
        </p:cxnSp>
        <p:pic>
          <p:nvPicPr>
            <p:cNvPr id="70" name="图形 69">
              <a:extLst>
                <a:ext uri="{FF2B5EF4-FFF2-40B4-BE49-F238E27FC236}">
                  <a16:creationId xmlns:a16="http://schemas.microsoft.com/office/drawing/2014/main" id="{36B72AA8-E821-4C4F-9185-B2C4376B6C7C}"/>
                </a:ext>
              </a:extLst>
            </p:cNvPr>
            <p:cNvPicPr>
              <a:picLocks noChangeAspect="1"/>
            </p:cNvPicPr>
            <p:nvPr/>
          </p:nvPicPr>
          <p:blipFill>
            <a:blip r:embed="rId17">
              <a:extLst>
                <a:ext uri="{96DAC541-7B7A-43D3-8B79-37D633B846F1}">
                  <asvg:svgBlip xmlns:asvg="http://schemas.microsoft.com/office/drawing/2016/SVG/main" r:embed="rId18"/>
                </a:ext>
              </a:extLst>
            </a:blip>
            <a:stretch>
              <a:fillRect/>
            </a:stretch>
          </p:blipFill>
          <p:spPr>
            <a:xfrm>
              <a:off x="1078597" y="3614698"/>
              <a:ext cx="2104266" cy="1967527"/>
            </a:xfrm>
            <a:prstGeom prst="rect">
              <a:avLst/>
            </a:prstGeom>
          </p:spPr>
        </p:pic>
      </p:grpSp>
      <p:sp>
        <p:nvSpPr>
          <p:cNvPr id="61" name="等腰三角形 60">
            <a:extLst>
              <a:ext uri="{FF2B5EF4-FFF2-40B4-BE49-F238E27FC236}">
                <a16:creationId xmlns:a16="http://schemas.microsoft.com/office/drawing/2014/main" id="{84BE65B4-C127-4F71-9EFD-F0DB2F06ABB7}"/>
              </a:ext>
            </a:extLst>
          </p:cNvPr>
          <p:cNvSpPr/>
          <p:nvPr/>
        </p:nvSpPr>
        <p:spPr>
          <a:xfrm rot="7029049">
            <a:off x="1028151" y="1259223"/>
            <a:ext cx="350451" cy="1323682"/>
          </a:xfrm>
          <a:prstGeom prst="triangle">
            <a:avLst/>
          </a:prstGeom>
          <a:gradFill>
            <a:gsLst>
              <a:gs pos="0">
                <a:schemeClr val="bg1"/>
              </a:gs>
              <a:gs pos="54000">
                <a:srgbClr val="81EF79">
                  <a:alpha val="45882"/>
                </a:srgbClr>
              </a:gs>
              <a:gs pos="22000">
                <a:srgbClr val="E2FEE3"/>
              </a:gs>
              <a:gs pos="100000">
                <a:srgbClr val="1EE80E">
                  <a:alpha val="48000"/>
                </a:srgbClr>
              </a:gs>
            </a:gsLst>
            <a:lin ang="16200000" scaled="0"/>
          </a:gradFill>
          <a:ln>
            <a:noFill/>
          </a:ln>
          <a:effectLst>
            <a:glow>
              <a:srgbClr val="90D789">
                <a:alpha val="34000"/>
              </a:srgb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grpSp>
        <p:nvGrpSpPr>
          <p:cNvPr id="62" name="组合 61">
            <a:extLst>
              <a:ext uri="{FF2B5EF4-FFF2-40B4-BE49-F238E27FC236}">
                <a16:creationId xmlns:a16="http://schemas.microsoft.com/office/drawing/2014/main" id="{3D84E605-FFEF-486B-B351-571B58AD6A22}"/>
              </a:ext>
            </a:extLst>
          </p:cNvPr>
          <p:cNvGrpSpPr/>
          <p:nvPr/>
        </p:nvGrpSpPr>
        <p:grpSpPr>
          <a:xfrm rot="14666538">
            <a:off x="2135969" y="1857149"/>
            <a:ext cx="155554" cy="407272"/>
            <a:chOff x="3885076" y="3209618"/>
            <a:chExt cx="168763" cy="441856"/>
          </a:xfrm>
          <a:effectLst>
            <a:glow>
              <a:srgbClr val="FF6E6E"/>
            </a:glow>
          </a:effectLst>
        </p:grpSpPr>
        <p:pic>
          <p:nvPicPr>
            <p:cNvPr id="63" name="图形 62">
              <a:extLst>
                <a:ext uri="{FF2B5EF4-FFF2-40B4-BE49-F238E27FC236}">
                  <a16:creationId xmlns:a16="http://schemas.microsoft.com/office/drawing/2014/main" id="{9FFA66FF-F82C-48C9-9C1C-DC1163422A19}"/>
                </a:ext>
              </a:extLst>
            </p:cNvPr>
            <p:cNvPicPr>
              <a:picLocks noChangeAspect="1"/>
            </p:cNvPicPr>
            <p:nvPr/>
          </p:nvPicPr>
          <p:blipFill>
            <a:blip r:embed="rId19">
              <a:extLst>
                <a:ext uri="{96DAC541-7B7A-43D3-8B79-37D633B846F1}">
                  <asvg:svgBlip xmlns:asvg="http://schemas.microsoft.com/office/drawing/2016/SVG/main" r:embed="rId20"/>
                </a:ext>
              </a:extLst>
            </a:blip>
            <a:stretch>
              <a:fillRect/>
            </a:stretch>
          </p:blipFill>
          <p:spPr>
            <a:xfrm>
              <a:off x="3885076" y="3209618"/>
              <a:ext cx="168763" cy="337526"/>
            </a:xfrm>
            <a:prstGeom prst="rect">
              <a:avLst/>
            </a:prstGeom>
          </p:spPr>
        </p:pic>
        <p:sp>
          <p:nvSpPr>
            <p:cNvPr id="64" name="矩形 63">
              <a:extLst>
                <a:ext uri="{FF2B5EF4-FFF2-40B4-BE49-F238E27FC236}">
                  <a16:creationId xmlns:a16="http://schemas.microsoft.com/office/drawing/2014/main" id="{C15F5D3A-FD21-40F2-A12F-B91BC5F45E21}"/>
                </a:ext>
              </a:extLst>
            </p:cNvPr>
            <p:cNvSpPr/>
            <p:nvPr/>
          </p:nvSpPr>
          <p:spPr>
            <a:xfrm rot="2654769">
              <a:off x="3944754" y="3497623"/>
              <a:ext cx="50863" cy="72782"/>
            </a:xfrm>
            <a:prstGeom prst="rect">
              <a:avLst/>
            </a:prstGeom>
            <a:solidFill>
              <a:srgbClr val="75E8F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65" name="图形 64">
              <a:extLst>
                <a:ext uri="{FF2B5EF4-FFF2-40B4-BE49-F238E27FC236}">
                  <a16:creationId xmlns:a16="http://schemas.microsoft.com/office/drawing/2014/main" id="{F0F7B6FC-25E1-4F97-A270-177838B99C93}"/>
                </a:ext>
              </a:extLst>
            </p:cNvPr>
            <p:cNvPicPr>
              <a:picLocks noChangeAspect="1"/>
            </p:cNvPicPr>
            <p:nvPr/>
          </p:nvPicPr>
          <p:blipFill>
            <a:blip r:embed="rId21">
              <a:extLst>
                <a:ext uri="{96DAC541-7B7A-43D3-8B79-37D633B846F1}">
                  <asvg:svgBlip xmlns:asvg="http://schemas.microsoft.com/office/drawing/2016/SVG/main" r:embed="rId22"/>
                </a:ext>
              </a:extLst>
            </a:blip>
            <a:stretch>
              <a:fillRect/>
            </a:stretch>
          </p:blipFill>
          <p:spPr>
            <a:xfrm>
              <a:off x="3960000" y="3502800"/>
              <a:ext cx="56254" cy="56254"/>
            </a:xfrm>
            <a:prstGeom prst="rect">
              <a:avLst/>
            </a:prstGeom>
          </p:spPr>
        </p:pic>
        <p:pic>
          <p:nvPicPr>
            <p:cNvPr id="66" name="图形 65">
              <a:extLst>
                <a:ext uri="{FF2B5EF4-FFF2-40B4-BE49-F238E27FC236}">
                  <a16:creationId xmlns:a16="http://schemas.microsoft.com/office/drawing/2014/main" id="{9C808FED-6D5A-4299-A873-D6A7FBEEC400}"/>
                </a:ext>
              </a:extLst>
            </p:cNvPr>
            <p:cNvPicPr>
              <a:picLocks noChangeAspect="1"/>
            </p:cNvPicPr>
            <p:nvPr/>
          </p:nvPicPr>
          <p:blipFill>
            <a:blip r:embed="rId23">
              <a:extLst>
                <a:ext uri="{96DAC541-7B7A-43D3-8B79-37D633B846F1}">
                  <asvg:svgBlip xmlns:asvg="http://schemas.microsoft.com/office/drawing/2016/SVG/main" r:embed="rId24"/>
                </a:ext>
              </a:extLst>
            </a:blip>
            <a:stretch>
              <a:fillRect/>
            </a:stretch>
          </p:blipFill>
          <p:spPr>
            <a:xfrm>
              <a:off x="3948695" y="3538966"/>
              <a:ext cx="56254" cy="112508"/>
            </a:xfrm>
            <a:prstGeom prst="rect">
              <a:avLst/>
            </a:prstGeom>
          </p:spPr>
        </p:pic>
      </p:grpSp>
      <p:sp>
        <p:nvSpPr>
          <p:cNvPr id="71" name="文本框 70">
            <a:extLst>
              <a:ext uri="{FF2B5EF4-FFF2-40B4-BE49-F238E27FC236}">
                <a16:creationId xmlns:a16="http://schemas.microsoft.com/office/drawing/2014/main" id="{1B1433F6-B43D-4937-8C70-C786F70E9868}"/>
              </a:ext>
            </a:extLst>
          </p:cNvPr>
          <p:cNvSpPr txBox="1"/>
          <p:nvPr/>
        </p:nvSpPr>
        <p:spPr>
          <a:xfrm>
            <a:off x="1158472" y="5814049"/>
            <a:ext cx="1416714" cy="276999"/>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Spin-1 system</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grpSp>
        <p:nvGrpSpPr>
          <p:cNvPr id="114" name="组合 113">
            <a:extLst>
              <a:ext uri="{FF2B5EF4-FFF2-40B4-BE49-F238E27FC236}">
                <a16:creationId xmlns:a16="http://schemas.microsoft.com/office/drawing/2014/main" id="{BDCAEA37-B296-462B-839E-5FC15E81A5C9}"/>
              </a:ext>
            </a:extLst>
          </p:cNvPr>
          <p:cNvGrpSpPr/>
          <p:nvPr/>
        </p:nvGrpSpPr>
        <p:grpSpPr>
          <a:xfrm>
            <a:off x="3734431" y="4546876"/>
            <a:ext cx="1642548" cy="1212664"/>
            <a:chOff x="4147492" y="4516819"/>
            <a:chExt cx="1642548" cy="1212664"/>
          </a:xfrm>
        </p:grpSpPr>
        <p:sp>
          <p:nvSpPr>
            <p:cNvPr id="8" name="任意多边形: 形状 7">
              <a:extLst>
                <a:ext uri="{FF2B5EF4-FFF2-40B4-BE49-F238E27FC236}">
                  <a16:creationId xmlns:a16="http://schemas.microsoft.com/office/drawing/2014/main" id="{34BD0688-F0A6-4C0B-89A3-9AC1C1137C29}"/>
                </a:ext>
              </a:extLst>
            </p:cNvPr>
            <p:cNvSpPr/>
            <p:nvPr/>
          </p:nvSpPr>
          <p:spPr>
            <a:xfrm>
              <a:off x="4147492" y="5502020"/>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 name="任意多边形: 形状 8">
              <a:extLst>
                <a:ext uri="{FF2B5EF4-FFF2-40B4-BE49-F238E27FC236}">
                  <a16:creationId xmlns:a16="http://schemas.microsoft.com/office/drawing/2014/main" id="{0428E033-5981-43FE-BEDC-D1A8C663A142}"/>
                </a:ext>
              </a:extLst>
            </p:cNvPr>
            <p:cNvSpPr/>
            <p:nvPr/>
          </p:nvSpPr>
          <p:spPr>
            <a:xfrm>
              <a:off x="4147492" y="4753862"/>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10" name="任意多边形: 形状 9">
              <a:extLst>
                <a:ext uri="{FF2B5EF4-FFF2-40B4-BE49-F238E27FC236}">
                  <a16:creationId xmlns:a16="http://schemas.microsoft.com/office/drawing/2014/main" id="{F3487C10-B8EE-4B7F-9C07-064411738DE0}"/>
                </a:ext>
              </a:extLst>
            </p:cNvPr>
            <p:cNvSpPr/>
            <p:nvPr/>
          </p:nvSpPr>
          <p:spPr>
            <a:xfrm>
              <a:off x="4147492" y="4718944"/>
              <a:ext cx="1620000" cy="47110"/>
            </a:xfrm>
            <a:custGeom>
              <a:avLst/>
              <a:gdLst>
                <a:gd name="connsiteX0" fmla="*/ 14288 w 1314450"/>
                <a:gd name="connsiteY0" fmla="*/ 14288 h 28575"/>
                <a:gd name="connsiteX1" fmla="*/ 1307783 w 1314450"/>
                <a:gd name="connsiteY1" fmla="*/ 14288 h 28575"/>
              </a:gdLst>
              <a:ahLst/>
              <a:cxnLst>
                <a:cxn ang="0">
                  <a:pos x="connsiteX0" y="connsiteY0"/>
                </a:cxn>
                <a:cxn ang="0">
                  <a:pos x="connsiteX1" y="connsiteY1"/>
                </a:cxn>
              </a:cxnLst>
              <a:rect l="l" t="t" r="r" b="b"/>
              <a:pathLst>
                <a:path w="1314450" h="28575">
                  <a:moveTo>
                    <a:pt x="14288" y="14288"/>
                  </a:moveTo>
                  <a:lnTo>
                    <a:pt x="1307783" y="14288"/>
                  </a:lnTo>
                </a:path>
              </a:pathLst>
            </a:custGeom>
            <a:ln w="19050" cap="flat">
              <a:solidFill>
                <a:srgbClr val="000000"/>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mc:AlternateContent xmlns:mc="http://schemas.openxmlformats.org/markup-compatibility/2006" xmlns:a14="http://schemas.microsoft.com/office/drawing/2010/main">
          <mc:Choice Requires="a14">
            <p:sp>
              <p:nvSpPr>
                <p:cNvPr id="76" name="文本框 75">
                  <a:extLst>
                    <a:ext uri="{FF2B5EF4-FFF2-40B4-BE49-F238E27FC236}">
                      <a16:creationId xmlns:a16="http://schemas.microsoft.com/office/drawing/2014/main" id="{736C7CFF-C8D2-45DF-92D4-E405940072EF}"/>
                    </a:ext>
                  </a:extLst>
                </p:cNvPr>
                <p:cNvSpPr txBox="1"/>
                <p:nvPr/>
              </p:nvSpPr>
              <p:spPr>
                <a:xfrm>
                  <a:off x="5302010" y="5544817"/>
                  <a:ext cx="429605"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smtClean="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=0</m:t>
                        </m:r>
                      </m:oMath>
                    </m:oMathPara>
                  </a14:m>
                  <a:endParaRPr kumimoji="0" lang="zh-CN" altLang="en-US" sz="12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6" name="文本框 75">
                  <a:extLst>
                    <a:ext uri="{FF2B5EF4-FFF2-40B4-BE49-F238E27FC236}">
                      <a16:creationId xmlns:a16="http://schemas.microsoft.com/office/drawing/2014/main" id="{736C7CFF-C8D2-45DF-92D4-E405940072EF}"/>
                    </a:ext>
                  </a:extLst>
                </p:cNvPr>
                <p:cNvSpPr txBox="1">
                  <a:spLocks noRot="1" noChangeAspect="1" noMove="1" noResize="1" noEditPoints="1" noAdjustHandles="1" noChangeArrowheads="1" noChangeShapeType="1" noTextEdit="1"/>
                </p:cNvSpPr>
                <p:nvPr/>
              </p:nvSpPr>
              <p:spPr>
                <a:xfrm>
                  <a:off x="5302010" y="5544817"/>
                  <a:ext cx="429605" cy="184666"/>
                </a:xfrm>
                <a:prstGeom prst="rect">
                  <a:avLst/>
                </a:prstGeom>
                <a:blipFill>
                  <a:blip r:embed="rId25"/>
                  <a:stretch>
                    <a:fillRect l="-4286" r="-10000" b="-20000"/>
                  </a:stretch>
                </a:blipFill>
              </p:spPr>
              <p:txBody>
                <a:bodyPr/>
                <a:lstStyle/>
                <a:p>
                  <a:r>
                    <a:rPr lang="zh-CN" altLang="en-US">
                      <a:noFill/>
                    </a:rPr>
                    <a:t> </a:t>
                  </a:r>
                </a:p>
              </p:txBody>
            </p:sp>
          </mc:Fallback>
        </mc:AlternateContent>
        <mc:AlternateContent xmlns:mc="http://schemas.openxmlformats.org/markup-compatibility/2006" xmlns:a14="http://schemas.microsoft.com/office/drawing/2010/main">
          <mc:Choice Requires="a14">
            <p:sp>
              <p:nvSpPr>
                <p:cNvPr id="77" name="文本框 76">
                  <a:extLst>
                    <a:ext uri="{FF2B5EF4-FFF2-40B4-BE49-F238E27FC236}">
                      <a16:creationId xmlns:a16="http://schemas.microsoft.com/office/drawing/2014/main" id="{B7698373-804F-4545-9F08-468555D32DF8}"/>
                    </a:ext>
                  </a:extLst>
                </p:cNvPr>
                <p:cNvSpPr txBox="1"/>
                <p:nvPr/>
              </p:nvSpPr>
              <p:spPr>
                <a:xfrm>
                  <a:off x="5245019" y="4516819"/>
                  <a:ext cx="545021" cy="184666"/>
                </a:xfrm>
                <a:prstGeom prst="rect">
                  <a:avLst/>
                </a:prstGeom>
                <a:noFill/>
              </p:spPr>
              <p:txBody>
                <a:bodyPr wrap="none" lIns="0" tIns="0" rIns="0" bIns="0"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14:m>
                    <m:oMathPara xmlns:m="http://schemas.openxmlformats.org/officeDocument/2006/math">
                      <m:oMathParaPr>
                        <m:jc m:val="centerGroup"/>
                      </m:oMathParaPr>
                      <m:oMath xmlns:m="http://schemas.openxmlformats.org/officeDocument/2006/math">
                        <m:sSub>
                          <m:sSubPr>
                            <m:ctrlPr>
                              <a:rPr kumimoji="0" lang="en-US" altLang="zh-CN" sz="1200" b="0" i="1" u="none" strike="noStrike" kern="1200" cap="none" spc="0" normalizeH="0" baseline="0" noProof="0">
                                <a:ln>
                                  <a:noFill/>
                                </a:ln>
                                <a:solidFill>
                                  <a:prstClr val="black"/>
                                </a:solidFill>
                                <a:effectLst/>
                                <a:uLnTx/>
                                <a:uFillTx/>
                                <a:latin typeface="Cambria Math" panose="02040503050406030204" pitchFamily="18" charset="0"/>
                                <a:cs typeface="+mn-cs"/>
                              </a:rPr>
                            </m:ctrlPr>
                          </m:sSubPr>
                          <m:e>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m:t>
                            </m:r>
                          </m:e>
                          <m:sub>
                            <m:r>
                              <m:rPr>
                                <m:nor/>
                              </m:rPr>
                              <a:rPr kumimoji="0" lang="en-US" altLang="zh-CN" sz="1200" b="0" i="0" u="none" strike="noStrike" kern="1200" cap="none" spc="0" normalizeH="0" baseline="0" noProof="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s</m:t>
                            </m:r>
                          </m:sub>
                        </m:sSub>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Cambria Math" panose="02040503050406030204" pitchFamily="18" charset="0"/>
                            <a:cs typeface="Arial" panose="020B0604020202020204" pitchFamily="34" charset="0"/>
                          </a:rPr>
                          <m:t>±</m:t>
                        </m:r>
                        <m:r>
                          <m:rPr>
                            <m:nor/>
                          </m:rPr>
                          <a:rPr kumimoji="0" lang="en-US" altLang="zh-CN" sz="1200" b="0" i="0" u="none" strike="noStrike" kern="1200" cap="none" spc="0" normalizeH="0" baseline="0" noProof="0" smtClean="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m:t>1</m:t>
                        </m:r>
                      </m:oMath>
                    </m:oMathPara>
                  </a14:m>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77" name="文本框 76">
                  <a:extLst>
                    <a:ext uri="{FF2B5EF4-FFF2-40B4-BE49-F238E27FC236}">
                      <a16:creationId xmlns:a16="http://schemas.microsoft.com/office/drawing/2014/main" id="{B7698373-804F-4545-9F08-468555D32DF8}"/>
                    </a:ext>
                  </a:extLst>
                </p:cNvPr>
                <p:cNvSpPr txBox="1">
                  <a:spLocks noRot="1" noChangeAspect="1" noMove="1" noResize="1" noEditPoints="1" noAdjustHandles="1" noChangeArrowheads="1" noChangeShapeType="1" noTextEdit="1"/>
                </p:cNvSpPr>
                <p:nvPr/>
              </p:nvSpPr>
              <p:spPr>
                <a:xfrm>
                  <a:off x="5245019" y="4516819"/>
                  <a:ext cx="545021" cy="184666"/>
                </a:xfrm>
                <a:prstGeom prst="rect">
                  <a:avLst/>
                </a:prstGeom>
                <a:blipFill>
                  <a:blip r:embed="rId26"/>
                  <a:stretch>
                    <a:fillRect l="-3333" r="-6667" b="-26667"/>
                  </a:stretch>
                </a:blipFill>
              </p:spPr>
              <p:txBody>
                <a:bodyPr/>
                <a:lstStyle/>
                <a:p>
                  <a:r>
                    <a:rPr lang="zh-CN" altLang="en-US">
                      <a:noFill/>
                    </a:rPr>
                    <a:t> </a:t>
                  </a:r>
                </a:p>
              </p:txBody>
            </p:sp>
          </mc:Fallback>
        </mc:AlternateContent>
        <p:sp>
          <p:nvSpPr>
            <p:cNvPr id="78" name="文本框 77">
              <a:extLst>
                <a:ext uri="{FF2B5EF4-FFF2-40B4-BE49-F238E27FC236}">
                  <a16:creationId xmlns:a16="http://schemas.microsoft.com/office/drawing/2014/main" id="{100E74EB-5C58-4B03-BB58-603271FDC9D3}"/>
                </a:ext>
              </a:extLst>
            </p:cNvPr>
            <p:cNvSpPr txBox="1"/>
            <p:nvPr/>
          </p:nvSpPr>
          <p:spPr>
            <a:xfrm>
              <a:off x="4792764" y="5007537"/>
              <a:ext cx="833883"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79" name="图形 78">
              <a:extLst>
                <a:ext uri="{FF2B5EF4-FFF2-40B4-BE49-F238E27FC236}">
                  <a16:creationId xmlns:a16="http://schemas.microsoft.com/office/drawing/2014/main" id="{407B381F-FA36-4ECC-8914-95BE4E29A2EE}"/>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a:off x="4819203" y="4820344"/>
              <a:ext cx="48364" cy="628735"/>
            </a:xfrm>
            <a:prstGeom prst="rect">
              <a:avLst/>
            </a:prstGeom>
          </p:spPr>
        </p:pic>
      </p:grpSp>
      <p:cxnSp>
        <p:nvCxnSpPr>
          <p:cNvPr id="88" name="直接箭头连接符 87">
            <a:extLst>
              <a:ext uri="{FF2B5EF4-FFF2-40B4-BE49-F238E27FC236}">
                <a16:creationId xmlns:a16="http://schemas.microsoft.com/office/drawing/2014/main" id="{289D0B25-4A8D-488A-90BF-AAABDFD052E6}"/>
              </a:ext>
            </a:extLst>
          </p:cNvPr>
          <p:cNvCxnSpPr>
            <a:cxnSpLocks/>
            <a:stCxn id="12" idx="1"/>
          </p:cNvCxnSpPr>
          <p:nvPr/>
        </p:nvCxnSpPr>
        <p:spPr>
          <a:xfrm>
            <a:off x="5292823" y="2297160"/>
            <a:ext cx="364212" cy="1422219"/>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cxnSp>
        <p:nvCxnSpPr>
          <p:cNvPr id="90" name="直接箭头连接符 89">
            <a:extLst>
              <a:ext uri="{FF2B5EF4-FFF2-40B4-BE49-F238E27FC236}">
                <a16:creationId xmlns:a16="http://schemas.microsoft.com/office/drawing/2014/main" id="{D0A5214B-3BD8-4B0B-9829-F6C95CBCFB12}"/>
              </a:ext>
            </a:extLst>
          </p:cNvPr>
          <p:cNvCxnSpPr>
            <a:cxnSpLocks/>
          </p:cNvCxnSpPr>
          <p:nvPr/>
        </p:nvCxnSpPr>
        <p:spPr>
          <a:xfrm flipH="1">
            <a:off x="5174431" y="3880636"/>
            <a:ext cx="486433" cy="1618770"/>
          </a:xfrm>
          <a:prstGeom prst="straightConnector1">
            <a:avLst/>
          </a:prstGeom>
          <a:ln w="28575">
            <a:solidFill>
              <a:schemeClr val="accent4">
                <a:lumMod val="50000"/>
                <a:alpha val="55000"/>
              </a:schemeClr>
            </a:solidFill>
            <a:tailEnd type="triangle" w="med" len="lg"/>
          </a:ln>
        </p:spPr>
        <p:style>
          <a:lnRef idx="1">
            <a:schemeClr val="accent1"/>
          </a:lnRef>
          <a:fillRef idx="0">
            <a:schemeClr val="accent1"/>
          </a:fillRef>
          <a:effectRef idx="0">
            <a:schemeClr val="accent1"/>
          </a:effectRef>
          <a:fontRef idx="minor">
            <a:schemeClr val="tx1"/>
          </a:fontRef>
        </p:style>
      </p:cxnSp>
      <p:grpSp>
        <p:nvGrpSpPr>
          <p:cNvPr id="94" name="图形 48">
            <a:extLst>
              <a:ext uri="{FF2B5EF4-FFF2-40B4-BE49-F238E27FC236}">
                <a16:creationId xmlns:a16="http://schemas.microsoft.com/office/drawing/2014/main" id="{BD755E65-8B47-4106-B928-671BB54478A0}"/>
              </a:ext>
            </a:extLst>
          </p:cNvPr>
          <p:cNvGrpSpPr/>
          <p:nvPr/>
        </p:nvGrpSpPr>
        <p:grpSpPr>
          <a:xfrm>
            <a:off x="5318554" y="4497525"/>
            <a:ext cx="1258324" cy="1081662"/>
            <a:chOff x="5731615" y="4467468"/>
            <a:chExt cx="1258324" cy="1081662"/>
          </a:xfrm>
        </p:grpSpPr>
        <p:sp>
          <p:nvSpPr>
            <p:cNvPr id="95" name="任意多边形: 形状 94">
              <a:extLst>
                <a:ext uri="{FF2B5EF4-FFF2-40B4-BE49-F238E27FC236}">
                  <a16:creationId xmlns:a16="http://schemas.microsoft.com/office/drawing/2014/main" id="{0F1849D0-87C7-46BD-884D-73B056F7DC17}"/>
                </a:ext>
              </a:extLst>
            </p:cNvPr>
            <p:cNvSpPr/>
            <p:nvPr/>
          </p:nvSpPr>
          <p:spPr>
            <a:xfrm>
              <a:off x="5790040" y="5500672"/>
              <a:ext cx="1199898" cy="48458"/>
            </a:xfrm>
            <a:custGeom>
              <a:avLst/>
              <a:gdLst>
                <a:gd name="connsiteX0" fmla="*/ 25934 w 946350"/>
                <a:gd name="connsiteY0" fmla="*/ 25126 h 52897"/>
                <a:gd name="connsiteX1" fmla="*/ 937706 w 946350"/>
                <a:gd name="connsiteY1" fmla="*/ 37469 h 52897"/>
              </a:gdLst>
              <a:ahLst/>
              <a:cxnLst>
                <a:cxn ang="0">
                  <a:pos x="connsiteX0" y="connsiteY0"/>
                </a:cxn>
                <a:cxn ang="0">
                  <a:pos x="connsiteX1" y="connsiteY1"/>
                </a:cxn>
              </a:cxnLst>
              <a:rect l="l" t="t" r="r" b="b"/>
              <a:pathLst>
                <a:path w="946350" h="52897">
                  <a:moveTo>
                    <a:pt x="25934" y="25126"/>
                  </a:moveTo>
                  <a:lnTo>
                    <a:pt x="937706" y="37469"/>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6" name="任意多边形: 形状 95">
              <a:extLst>
                <a:ext uri="{FF2B5EF4-FFF2-40B4-BE49-F238E27FC236}">
                  <a16:creationId xmlns:a16="http://schemas.microsoft.com/office/drawing/2014/main" id="{52E4B721-C80F-43B5-A0F8-47C826BEC550}"/>
                </a:ext>
              </a:extLst>
            </p:cNvPr>
            <p:cNvSpPr/>
            <p:nvPr/>
          </p:nvSpPr>
          <p:spPr>
            <a:xfrm>
              <a:off x="5731615" y="4467468"/>
              <a:ext cx="1258324" cy="286394"/>
            </a:xfrm>
            <a:custGeom>
              <a:avLst/>
              <a:gdLst>
                <a:gd name="connsiteX0" fmla="*/ 25934 w 855354"/>
                <a:gd name="connsiteY0" fmla="*/ 268456 h 282120"/>
                <a:gd name="connsiteX1" fmla="*/ 837611 w 855354"/>
                <a:gd name="connsiteY1" fmla="*/ 25126 h 282120"/>
              </a:gdLst>
              <a:ahLst/>
              <a:cxnLst>
                <a:cxn ang="0">
                  <a:pos x="connsiteX0" y="connsiteY0"/>
                </a:cxn>
                <a:cxn ang="0">
                  <a:pos x="connsiteX1" y="connsiteY1"/>
                </a:cxn>
              </a:cxnLst>
              <a:rect l="l" t="t" r="r" b="b"/>
              <a:pathLst>
                <a:path w="855354" h="282120">
                  <a:moveTo>
                    <a:pt x="25934" y="268456"/>
                  </a:moveTo>
                  <a:lnTo>
                    <a:pt x="837611"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97" name="任意多边形: 形状 96">
              <a:extLst>
                <a:ext uri="{FF2B5EF4-FFF2-40B4-BE49-F238E27FC236}">
                  <a16:creationId xmlns:a16="http://schemas.microsoft.com/office/drawing/2014/main" id="{A66EB271-DACC-4EA3-AB18-FC49A8C3A348}"/>
                </a:ext>
              </a:extLst>
            </p:cNvPr>
            <p:cNvSpPr/>
            <p:nvPr/>
          </p:nvSpPr>
          <p:spPr>
            <a:xfrm>
              <a:off x="5731615" y="4732808"/>
              <a:ext cx="1258323" cy="324989"/>
            </a:xfrm>
            <a:custGeom>
              <a:avLst/>
              <a:gdLst>
                <a:gd name="connsiteX0" fmla="*/ 837611 w 855354"/>
                <a:gd name="connsiteY0" fmla="*/ 268456 h 282120"/>
                <a:gd name="connsiteX1" fmla="*/ 25934 w 855354"/>
                <a:gd name="connsiteY1" fmla="*/ 25126 h 282120"/>
              </a:gdLst>
              <a:ahLst/>
              <a:cxnLst>
                <a:cxn ang="0">
                  <a:pos x="connsiteX0" y="connsiteY0"/>
                </a:cxn>
                <a:cxn ang="0">
                  <a:pos x="connsiteX1" y="connsiteY1"/>
                </a:cxn>
              </a:cxnLst>
              <a:rect l="l" t="t" r="r" b="b"/>
              <a:pathLst>
                <a:path w="855354" h="282120">
                  <a:moveTo>
                    <a:pt x="837611" y="268456"/>
                  </a:moveTo>
                  <a:lnTo>
                    <a:pt x="25934" y="25126"/>
                  </a:lnTo>
                </a:path>
              </a:pathLst>
            </a:custGeom>
            <a:ln w="18098" cap="flat">
              <a:solidFill>
                <a:srgbClr val="999999"/>
              </a:solidFill>
              <a:custDash>
                <a:ds d="225000" sp="225000"/>
              </a:custDash>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grpSp>
      <p:cxnSp>
        <p:nvCxnSpPr>
          <p:cNvPr id="102" name="直接箭头连接符 101">
            <a:extLst>
              <a:ext uri="{FF2B5EF4-FFF2-40B4-BE49-F238E27FC236}">
                <a16:creationId xmlns:a16="http://schemas.microsoft.com/office/drawing/2014/main" id="{646947C8-C8DA-43DF-9B14-352B156AA46A}"/>
              </a:ext>
            </a:extLst>
          </p:cNvPr>
          <p:cNvCxnSpPr>
            <a:cxnSpLocks/>
          </p:cNvCxnSpPr>
          <p:nvPr/>
        </p:nvCxnSpPr>
        <p:spPr>
          <a:xfrm>
            <a:off x="3961420" y="2124131"/>
            <a:ext cx="119789" cy="545041"/>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cxnSp>
        <p:nvCxnSpPr>
          <p:cNvPr id="103" name="直接箭头连接符 102">
            <a:extLst>
              <a:ext uri="{FF2B5EF4-FFF2-40B4-BE49-F238E27FC236}">
                <a16:creationId xmlns:a16="http://schemas.microsoft.com/office/drawing/2014/main" id="{1A5CA4E9-26A6-49CF-9805-AA8CFBECACCC}"/>
              </a:ext>
            </a:extLst>
          </p:cNvPr>
          <p:cNvCxnSpPr>
            <a:cxnSpLocks/>
          </p:cNvCxnSpPr>
          <p:nvPr/>
        </p:nvCxnSpPr>
        <p:spPr>
          <a:xfrm>
            <a:off x="4651276" y="1804592"/>
            <a:ext cx="145368" cy="478038"/>
          </a:xfrm>
          <a:prstGeom prst="straightConnector1">
            <a:avLst/>
          </a:prstGeom>
          <a:ln w="12700">
            <a:solidFill>
              <a:schemeClr val="bg1">
                <a:lumMod val="65000"/>
              </a:schemeClr>
            </a:solidFill>
            <a:prstDash val="dash"/>
            <a:tailEnd type="triangle"/>
          </a:ln>
        </p:spPr>
        <p:style>
          <a:lnRef idx="1">
            <a:schemeClr val="accent1"/>
          </a:lnRef>
          <a:fillRef idx="0">
            <a:schemeClr val="accent1"/>
          </a:fillRef>
          <a:effectRef idx="0">
            <a:schemeClr val="accent1"/>
          </a:effectRef>
          <a:fontRef idx="minor">
            <a:schemeClr val="tx1"/>
          </a:fontRef>
        </p:style>
      </p:cxnSp>
      <p:sp>
        <p:nvSpPr>
          <p:cNvPr id="111" name="文本框 110">
            <a:extLst>
              <a:ext uri="{FF2B5EF4-FFF2-40B4-BE49-F238E27FC236}">
                <a16:creationId xmlns:a16="http://schemas.microsoft.com/office/drawing/2014/main" id="{FB18388F-F41A-4917-A70B-4FEA46DB5317}"/>
              </a:ext>
            </a:extLst>
          </p:cNvPr>
          <p:cNvSpPr txBox="1"/>
          <p:nvPr/>
        </p:nvSpPr>
        <p:spPr>
          <a:xfrm>
            <a:off x="3703843" y="1827091"/>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2" name="文本框 111">
            <a:extLst>
              <a:ext uri="{FF2B5EF4-FFF2-40B4-BE49-F238E27FC236}">
                <a16:creationId xmlns:a16="http://schemas.microsoft.com/office/drawing/2014/main" id="{DE1940E9-E9E0-4B99-81D5-D4D1CB80635E}"/>
              </a:ext>
            </a:extLst>
          </p:cNvPr>
          <p:cNvSpPr txBox="1"/>
          <p:nvPr/>
        </p:nvSpPr>
        <p:spPr>
          <a:xfrm>
            <a:off x="4605282" y="1614144"/>
            <a:ext cx="726481"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rPr>
              <a:t>~10 ns</a:t>
            </a:r>
            <a:endParaRPr kumimoji="0" lang="zh-CN" altLang="en-US" sz="1400" b="0" i="0" u="none" strike="noStrike" kern="1200" cap="none" spc="0" normalizeH="0" baseline="0" noProof="0" dirty="0">
              <a:ln>
                <a:noFill/>
              </a:ln>
              <a:solidFill>
                <a:srgbClr val="C00000"/>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13" name="文本框 112">
            <a:extLst>
              <a:ext uri="{FF2B5EF4-FFF2-40B4-BE49-F238E27FC236}">
                <a16:creationId xmlns:a16="http://schemas.microsoft.com/office/drawing/2014/main" id="{B6CEA872-BFF5-4338-989F-6F2414D439EA}"/>
              </a:ext>
            </a:extLst>
          </p:cNvPr>
          <p:cNvSpPr txBox="1"/>
          <p:nvPr/>
        </p:nvSpPr>
        <p:spPr>
          <a:xfrm>
            <a:off x="5637131" y="3488958"/>
            <a:ext cx="825867" cy="307777"/>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rPr>
              <a:t>~250 ns</a:t>
            </a:r>
            <a:endParaRPr kumimoji="0" lang="zh-CN" altLang="en-US" sz="1400" b="0" i="0" u="none" strike="noStrike" kern="1200" cap="none" spc="0" normalizeH="0" baseline="0" noProof="0" dirty="0">
              <a:ln>
                <a:noFill/>
              </a:ln>
              <a:solidFill>
                <a:srgbClr val="FFC000">
                  <a:lumMod val="75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pic>
        <p:nvPicPr>
          <p:cNvPr id="116" name="图形 115">
            <a:extLst>
              <a:ext uri="{FF2B5EF4-FFF2-40B4-BE49-F238E27FC236}">
                <a16:creationId xmlns:a16="http://schemas.microsoft.com/office/drawing/2014/main" id="{5639B716-2E11-4683-8344-FE685B2E29B9}"/>
              </a:ext>
            </a:extLst>
          </p:cNvPr>
          <p:cNvPicPr>
            <a:picLocks noChangeAspect="1"/>
          </p:cNvPicPr>
          <p:nvPr/>
        </p:nvPicPr>
        <p:blipFill>
          <a:blip r:embed="rId29">
            <a:extLst>
              <a:ext uri="{96DAC541-7B7A-43D3-8B79-37D633B846F1}">
                <asvg:svgBlip xmlns:asvg="http://schemas.microsoft.com/office/drawing/2016/SVG/main" r:embed="rId30"/>
              </a:ext>
            </a:extLst>
          </a:blip>
          <a:stretch>
            <a:fillRect/>
          </a:stretch>
        </p:blipFill>
        <p:spPr>
          <a:xfrm>
            <a:off x="6471947" y="2092723"/>
            <a:ext cx="1030522" cy="811927"/>
          </a:xfrm>
          <a:prstGeom prst="rect">
            <a:avLst/>
          </a:prstGeom>
        </p:spPr>
      </p:pic>
      <p:sp>
        <p:nvSpPr>
          <p:cNvPr id="117" name="矩形 116">
            <a:extLst>
              <a:ext uri="{FF2B5EF4-FFF2-40B4-BE49-F238E27FC236}">
                <a16:creationId xmlns:a16="http://schemas.microsoft.com/office/drawing/2014/main" id="{A5E15D66-F8B3-454D-8A25-929899C102E4}"/>
              </a:ext>
            </a:extLst>
          </p:cNvPr>
          <p:cNvSpPr/>
          <p:nvPr/>
        </p:nvSpPr>
        <p:spPr>
          <a:xfrm>
            <a:off x="5909556" y="1891385"/>
            <a:ext cx="2064543" cy="1182498"/>
          </a:xfrm>
          <a:prstGeom prst="rect">
            <a:avLst/>
          </a:prstGeom>
          <a:noFill/>
          <a:ln w="285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white"/>
              </a:solidFill>
              <a:effectLst/>
              <a:uLnTx/>
              <a:uFillTx/>
              <a:latin typeface="Calibri" panose="020F0502020204030204"/>
              <a:ea typeface="等线" panose="02010600030101010101" pitchFamily="2" charset="-122"/>
              <a:cs typeface="+mn-cs"/>
            </a:endParaRPr>
          </a:p>
        </p:txBody>
      </p:sp>
      <p:pic>
        <p:nvPicPr>
          <p:cNvPr id="118" name="图形 117">
            <a:extLst>
              <a:ext uri="{FF2B5EF4-FFF2-40B4-BE49-F238E27FC236}">
                <a16:creationId xmlns:a16="http://schemas.microsoft.com/office/drawing/2014/main" id="{AE6F3140-79C1-42CD-9913-94E31A42F8F0}"/>
              </a:ext>
            </a:extLst>
          </p:cNvPr>
          <p:cNvPicPr>
            <a:picLocks noChangeAspect="1"/>
          </p:cNvPicPr>
          <p:nvPr/>
        </p:nvPicPr>
        <p:blipFill>
          <a:blip r:embed="rId31">
            <a:extLst>
              <a:ext uri="{96DAC541-7B7A-43D3-8B79-37D633B846F1}">
                <asvg:svgBlip xmlns:asvg="http://schemas.microsoft.com/office/drawing/2016/SVG/main" r:embed="rId32"/>
              </a:ext>
            </a:extLst>
          </a:blip>
          <a:stretch>
            <a:fillRect/>
          </a:stretch>
        </p:blipFill>
        <p:spPr>
          <a:xfrm>
            <a:off x="6471947" y="2092723"/>
            <a:ext cx="1030522" cy="811927"/>
          </a:xfrm>
          <a:prstGeom prst="rect">
            <a:avLst/>
          </a:prstGeom>
        </p:spPr>
      </p:pic>
      <p:pic>
        <p:nvPicPr>
          <p:cNvPr id="119" name="图形 118">
            <a:extLst>
              <a:ext uri="{FF2B5EF4-FFF2-40B4-BE49-F238E27FC236}">
                <a16:creationId xmlns:a16="http://schemas.microsoft.com/office/drawing/2014/main" id="{1ABB77FF-BE93-4158-BC11-DD4E9CCE7F94}"/>
              </a:ext>
            </a:extLst>
          </p:cNvPr>
          <p:cNvPicPr>
            <a:picLocks noChangeAspect="1"/>
          </p:cNvPicPr>
          <p:nvPr/>
        </p:nvPicPr>
        <p:blipFill>
          <a:blip r:embed="rId33">
            <a:extLst>
              <a:ext uri="{96DAC541-7B7A-43D3-8B79-37D633B846F1}">
                <asvg:svgBlip xmlns:asvg="http://schemas.microsoft.com/office/drawing/2016/SVG/main" r:embed="rId34"/>
              </a:ext>
            </a:extLst>
          </a:blip>
          <a:stretch>
            <a:fillRect/>
          </a:stretch>
        </p:blipFill>
        <p:spPr>
          <a:xfrm>
            <a:off x="6471947" y="2092722"/>
            <a:ext cx="1030522" cy="811927"/>
          </a:xfrm>
          <a:prstGeom prst="rect">
            <a:avLst/>
          </a:prstGeom>
        </p:spPr>
      </p:pic>
      <p:sp>
        <p:nvSpPr>
          <p:cNvPr id="120" name="文本框 119">
            <a:extLst>
              <a:ext uri="{FF2B5EF4-FFF2-40B4-BE49-F238E27FC236}">
                <a16:creationId xmlns:a16="http://schemas.microsoft.com/office/drawing/2014/main" id="{8DCC26B4-5D9E-4228-A24C-72DCD147D4F7}"/>
              </a:ext>
            </a:extLst>
          </p:cNvPr>
          <p:cNvSpPr txBox="1"/>
          <p:nvPr/>
        </p:nvSpPr>
        <p:spPr>
          <a:xfrm>
            <a:off x="5915126" y="1343721"/>
            <a:ext cx="2249990" cy="461665"/>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Optical detected magnetic resonance (ODMR)</a:t>
            </a:r>
            <a:endParaRPr kumimoji="0" lang="zh-CN" altLang="en-US" sz="12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2" name="文本框 121">
            <a:extLst>
              <a:ext uri="{FF2B5EF4-FFF2-40B4-BE49-F238E27FC236}">
                <a16:creationId xmlns:a16="http://schemas.microsoft.com/office/drawing/2014/main" id="{7E0BE3B5-481E-4280-A320-89DBF9AF9BEE}"/>
              </a:ext>
            </a:extLst>
          </p:cNvPr>
          <p:cNvSpPr txBox="1"/>
          <p:nvPr/>
        </p:nvSpPr>
        <p:spPr>
          <a:xfrm rot="16200000">
            <a:off x="5252846" y="2312434"/>
            <a:ext cx="995785"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Fluorescence</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3" name="文本框 122">
            <a:extLst>
              <a:ext uri="{FF2B5EF4-FFF2-40B4-BE49-F238E27FC236}">
                <a16:creationId xmlns:a16="http://schemas.microsoft.com/office/drawing/2014/main" id="{CCC50544-27F9-4238-A951-8E72F635ABC2}"/>
              </a:ext>
            </a:extLst>
          </p:cNvPr>
          <p:cNvSpPr txBox="1"/>
          <p:nvPr/>
        </p:nvSpPr>
        <p:spPr>
          <a:xfrm>
            <a:off x="6547997" y="3054765"/>
            <a:ext cx="822661" cy="253916"/>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Frequency</a:t>
            </a:r>
            <a:endParaRPr kumimoji="0" lang="zh-CN" altLang="en-US" sz="105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124" name="文本框 123">
            <a:extLst>
              <a:ext uri="{FF2B5EF4-FFF2-40B4-BE49-F238E27FC236}">
                <a16:creationId xmlns:a16="http://schemas.microsoft.com/office/drawing/2014/main" id="{0FC1A4EB-D9FB-4C63-940B-B0F228F2B45E}"/>
              </a:ext>
            </a:extLst>
          </p:cNvPr>
          <p:cNvSpPr txBox="1"/>
          <p:nvPr/>
        </p:nvSpPr>
        <p:spPr>
          <a:xfrm>
            <a:off x="7003373" y="2726665"/>
            <a:ext cx="723275" cy="246221"/>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rPr>
              <a:t>2.87 GHz</a:t>
            </a:r>
            <a:endParaRPr kumimoji="0" lang="zh-CN" altLang="en-US" sz="1000" b="0" i="0" u="none" strike="noStrike" kern="1200" cap="none" spc="0" normalizeH="0" baseline="0" noProof="0" dirty="0">
              <a:ln>
                <a:noFill/>
              </a:ln>
              <a:solidFill>
                <a:srgbClr val="70AD47">
                  <a:lumMod val="60000"/>
                  <a:lumOff val="40000"/>
                </a:srgbClr>
              </a:solidFill>
              <a:effectLst/>
              <a:uLnTx/>
              <a:uFillTx/>
              <a:latin typeface="Arial" panose="020B0604020202020204" pitchFamily="34" charset="0"/>
              <a:ea typeface="等线" panose="02010600030101010101" pitchFamily="2" charset="-122"/>
              <a:cs typeface="Arial" panose="020B0604020202020204" pitchFamily="34" charset="0"/>
            </a:endParaRPr>
          </a:p>
        </p:txBody>
      </p:sp>
      <p:cxnSp>
        <p:nvCxnSpPr>
          <p:cNvPr id="125" name="直接连接符 124">
            <a:extLst>
              <a:ext uri="{FF2B5EF4-FFF2-40B4-BE49-F238E27FC236}">
                <a16:creationId xmlns:a16="http://schemas.microsoft.com/office/drawing/2014/main" id="{3C87CCA0-0114-4494-ABA3-E614BB90828C}"/>
              </a:ext>
            </a:extLst>
          </p:cNvPr>
          <p:cNvCxnSpPr>
            <a:cxnSpLocks/>
          </p:cNvCxnSpPr>
          <p:nvPr/>
        </p:nvCxnSpPr>
        <p:spPr>
          <a:xfrm>
            <a:off x="6980449" y="1921703"/>
            <a:ext cx="0" cy="1117846"/>
          </a:xfrm>
          <a:prstGeom prst="line">
            <a:avLst/>
          </a:prstGeom>
          <a:ln w="28575">
            <a:solidFill>
              <a:schemeClr val="accent6">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pic>
        <p:nvPicPr>
          <p:cNvPr id="127" name="图形 126">
            <a:extLst>
              <a:ext uri="{FF2B5EF4-FFF2-40B4-BE49-F238E27FC236}">
                <a16:creationId xmlns:a16="http://schemas.microsoft.com/office/drawing/2014/main" id="{7110A307-096C-4B08-8C2F-DC27403B2E7A}"/>
              </a:ext>
            </a:extLst>
          </p:cNvPr>
          <p:cNvPicPr>
            <a:picLocks noChangeAspect="1"/>
          </p:cNvPicPr>
          <p:nvPr/>
        </p:nvPicPr>
        <p:blipFill>
          <a:blip r:embed="rId27">
            <a:extLst>
              <a:ext uri="{96DAC541-7B7A-43D3-8B79-37D633B846F1}">
                <asvg:svgBlip xmlns:asvg="http://schemas.microsoft.com/office/drawing/2016/SVG/main" r:embed="rId28"/>
              </a:ext>
            </a:extLst>
          </a:blip>
          <a:stretch>
            <a:fillRect/>
          </a:stretch>
        </p:blipFill>
        <p:spPr>
          <a:xfrm rot="16200000">
            <a:off x="6951605" y="2314550"/>
            <a:ext cx="48364" cy="628735"/>
          </a:xfrm>
          <a:prstGeom prst="rect">
            <a:avLst/>
          </a:prstGeom>
        </p:spPr>
      </p:pic>
      <mc:AlternateContent xmlns:mc="http://schemas.openxmlformats.org/markup-compatibility/2006" xmlns:a14="http://schemas.microsoft.com/office/drawing/2010/main">
        <mc:Choice Requires="a14">
          <p:sp>
            <p:nvSpPr>
              <p:cNvPr id="128" name="文本框 127">
                <a:extLst>
                  <a:ext uri="{FF2B5EF4-FFF2-40B4-BE49-F238E27FC236}">
                    <a16:creationId xmlns:a16="http://schemas.microsoft.com/office/drawing/2014/main" id="{76C526AC-D644-4701-9F58-18796811117C}"/>
                  </a:ext>
                </a:extLst>
              </p:cNvPr>
              <p:cNvSpPr txBox="1"/>
              <p:nvPr/>
            </p:nvSpPr>
            <p:spPr>
              <a:xfrm>
                <a:off x="6772515" y="2628917"/>
                <a:ext cx="449162" cy="276999"/>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a:t>2</a:t>
                </a:r>
                <a14:m>
                  <m:oMath xmlns:m="http://schemas.openxmlformats.org/officeDocument/2006/math">
                    <m:r>
                      <m:rPr>
                        <m:nor/>
                      </m:rPr>
                      <a:rPr kumimoji="0" lang="zh-CN" altLang="en-US" sz="1200" b="0" i="0" u="none" strike="noStrike" kern="1200" cap="none" spc="0" normalizeH="0" baseline="0" noProof="0" smtClean="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γ</m:t>
                    </m:r>
                    <m:r>
                      <m:rPr>
                        <m:nor/>
                      </m:rPr>
                      <a:rPr kumimoji="0" lang="en-US" altLang="zh-CN" sz="1200" b="0" i="0" u="none" strike="noStrike" kern="1200" cap="none" spc="0" normalizeH="0" baseline="0" noProof="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rPr>
                      <m:t>B</m:t>
                    </m:r>
                  </m:oMath>
                </a14:m>
                <a:endParaRPr kumimoji="0" lang="zh-CN" altLang="en-US" sz="1200" b="0" i="0" u="none" strike="noStrike" kern="1200" cap="none" spc="0" normalizeH="0" baseline="0" noProof="0" dirty="0">
                  <a:ln>
                    <a:noFill/>
                  </a:ln>
                  <a:solidFill>
                    <a:prstClr val="white">
                      <a:lumMod val="65000"/>
                    </a:prstClr>
                  </a:solidFill>
                  <a:effectLst/>
                  <a:uLnTx/>
                  <a:uFillTx/>
                  <a:latin typeface="Arial" panose="020B0604020202020204" pitchFamily="34" charset="0"/>
                  <a:ea typeface="等线" panose="02010600030101010101" pitchFamily="2" charset="-122"/>
                  <a:cs typeface="Arial" panose="020B0604020202020204" pitchFamily="34" charset="0"/>
                </a:endParaRPr>
              </a:p>
            </p:txBody>
          </p:sp>
        </mc:Choice>
        <mc:Fallback xmlns="">
          <p:sp>
            <p:nvSpPr>
              <p:cNvPr id="128" name="文本框 127">
                <a:extLst>
                  <a:ext uri="{FF2B5EF4-FFF2-40B4-BE49-F238E27FC236}">
                    <a16:creationId xmlns:a16="http://schemas.microsoft.com/office/drawing/2014/main" id="{76C526AC-D644-4701-9F58-18796811117C}"/>
                  </a:ext>
                </a:extLst>
              </p:cNvPr>
              <p:cNvSpPr txBox="1">
                <a:spLocks noRot="1" noChangeAspect="1" noMove="1" noResize="1" noEditPoints="1" noAdjustHandles="1" noChangeArrowheads="1" noChangeShapeType="1" noTextEdit="1"/>
              </p:cNvSpPr>
              <p:nvPr/>
            </p:nvSpPr>
            <p:spPr>
              <a:xfrm>
                <a:off x="6772515" y="2628917"/>
                <a:ext cx="449162" cy="276999"/>
              </a:xfrm>
              <a:prstGeom prst="rect">
                <a:avLst/>
              </a:prstGeom>
              <a:blipFill>
                <a:blip r:embed="rId35"/>
                <a:stretch>
                  <a:fillRect l="-1351" t="-2174" b="-13043"/>
                </a:stretch>
              </a:blipFill>
            </p:spPr>
            <p:txBody>
              <a:bodyPr/>
              <a:lstStyle/>
              <a:p>
                <a:r>
                  <a:rPr lang="zh-CN" altLang="en-US">
                    <a:noFill/>
                  </a:rPr>
                  <a:t> </a:t>
                </a:r>
              </a:p>
            </p:txBody>
          </p:sp>
        </mc:Fallback>
      </mc:AlternateContent>
      <p:sp>
        <p:nvSpPr>
          <p:cNvPr id="80" name="Rectangle 2">
            <a:extLst>
              <a:ext uri="{FF2B5EF4-FFF2-40B4-BE49-F238E27FC236}">
                <a16:creationId xmlns:a16="http://schemas.microsoft.com/office/drawing/2014/main" id="{BA2473D0-8A26-44DB-822E-CBE72E720E9C}"/>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金刚石氮</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空位色心（</a:t>
            </a: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a:t>
            </a:r>
          </a:p>
        </p:txBody>
      </p:sp>
      <p:sp>
        <p:nvSpPr>
          <p:cNvPr id="81" name="Line 1">
            <a:extLst>
              <a:ext uri="{FF2B5EF4-FFF2-40B4-BE49-F238E27FC236}">
                <a16:creationId xmlns:a16="http://schemas.microsoft.com/office/drawing/2014/main" id="{22459753-F355-4A3A-BB9E-1748059009C5}"/>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2" name="文本框 1">
            <a:extLst>
              <a:ext uri="{FF2B5EF4-FFF2-40B4-BE49-F238E27FC236}">
                <a16:creationId xmlns:a16="http://schemas.microsoft.com/office/drawing/2014/main" id="{C05FFD2D-ED30-45F0-ADE4-7E9A2E265469}"/>
              </a:ext>
            </a:extLst>
          </p:cNvPr>
          <p:cNvSpPr txBox="1"/>
          <p:nvPr/>
        </p:nvSpPr>
        <p:spPr>
          <a:xfrm>
            <a:off x="1826582" y="6314494"/>
            <a:ext cx="572464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室温大气下相干时间可达毫秒量级，自旋态由光来读取</a:t>
            </a:r>
          </a:p>
        </p:txBody>
      </p:sp>
      <p:sp>
        <p:nvSpPr>
          <p:cNvPr id="3" name="灯片编号占位符 2">
            <a:extLst>
              <a:ext uri="{FF2B5EF4-FFF2-40B4-BE49-F238E27FC236}">
                <a16:creationId xmlns:a16="http://schemas.microsoft.com/office/drawing/2014/main" id="{52FE06EB-024B-410A-9D9E-477D6DA162D5}"/>
              </a:ext>
            </a:extLst>
          </p:cNvPr>
          <p:cNvSpPr>
            <a:spLocks noGrp="1"/>
          </p:cNvSpPr>
          <p:nvPr>
            <p:ph type="sldNum" sz="quarter" idx="12"/>
          </p:nvPr>
        </p:nvSpPr>
        <p:spPr/>
        <p:txBody>
          <a:bodyPr/>
          <a:lstStyle/>
          <a:p>
            <a:fld id="{D1269E00-312B-4B16-8BE5-8CE7DC18930C}" type="slidenum">
              <a:rPr lang="zh-CN" altLang="en-US" smtClean="0"/>
              <a:t>68</a:t>
            </a:fld>
            <a:endParaRPr lang="zh-CN" altLang="en-US"/>
          </a:p>
        </p:txBody>
      </p:sp>
    </p:spTree>
    <p:extLst>
      <p:ext uri="{BB962C8B-B14F-4D97-AF65-F5344CB8AC3E}">
        <p14:creationId xmlns:p14="http://schemas.microsoft.com/office/powerpoint/2010/main" val="267406245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050B9D80-7214-4F3C-AA23-E4CA455EE911}"/>
              </a:ext>
            </a:extLst>
          </p:cNvPr>
          <p:cNvPicPr>
            <a:picLocks noChangeAspect="1"/>
          </p:cNvPicPr>
          <p:nvPr/>
        </p:nvPicPr>
        <p:blipFill>
          <a:blip r:embed="rId2"/>
          <a:stretch>
            <a:fillRect/>
          </a:stretch>
        </p:blipFill>
        <p:spPr>
          <a:xfrm>
            <a:off x="759054" y="1206634"/>
            <a:ext cx="3709251" cy="4011410"/>
          </a:xfrm>
          <a:prstGeom prst="rect">
            <a:avLst/>
          </a:prstGeom>
        </p:spPr>
      </p:pic>
      <p:pic>
        <p:nvPicPr>
          <p:cNvPr id="3" name="图片 2">
            <a:extLst>
              <a:ext uri="{FF2B5EF4-FFF2-40B4-BE49-F238E27FC236}">
                <a16:creationId xmlns:a16="http://schemas.microsoft.com/office/drawing/2014/main" id="{4C6FC675-415D-4FE2-962E-5AF3646580E0}"/>
              </a:ext>
            </a:extLst>
          </p:cNvPr>
          <p:cNvPicPr>
            <a:picLocks noChangeAspect="1"/>
          </p:cNvPicPr>
          <p:nvPr/>
        </p:nvPicPr>
        <p:blipFill>
          <a:blip r:embed="rId3"/>
          <a:stretch>
            <a:fillRect/>
          </a:stretch>
        </p:blipFill>
        <p:spPr>
          <a:xfrm>
            <a:off x="4815283" y="1034171"/>
            <a:ext cx="4243210" cy="5599522"/>
          </a:xfrm>
          <a:prstGeom prst="rect">
            <a:avLst/>
          </a:prstGeom>
        </p:spPr>
      </p:pic>
      <p:sp>
        <p:nvSpPr>
          <p:cNvPr id="4" name="任意多边形: 形状 3">
            <a:extLst>
              <a:ext uri="{FF2B5EF4-FFF2-40B4-BE49-F238E27FC236}">
                <a16:creationId xmlns:a16="http://schemas.microsoft.com/office/drawing/2014/main" id="{261DF847-A747-4E15-BCB5-6CB074CD3214}"/>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5" name="任意多边形: 形状 4">
            <a:extLst>
              <a:ext uri="{FF2B5EF4-FFF2-40B4-BE49-F238E27FC236}">
                <a16:creationId xmlns:a16="http://schemas.microsoft.com/office/drawing/2014/main" id="{EE79B6A8-C6B5-49B0-B656-A8FEDFC30CA6}"/>
              </a:ext>
            </a:extLst>
          </p:cNvPr>
          <p:cNvSpPr/>
          <p:nvPr/>
        </p:nvSpPr>
        <p:spPr>
          <a:xfrm>
            <a:off x="3595360" y="1497722"/>
            <a:ext cx="15703" cy="15703"/>
          </a:xfrm>
          <a:custGeom>
            <a:avLst/>
            <a:gdLst/>
            <a:ahLst/>
            <a:cxnLst/>
            <a:rect l="l" t="t" r="r" b="b"/>
            <a:pathLst>
              <a:path w="9525" h="9525"/>
            </a:pathLst>
          </a:custGeom>
          <a:noFill/>
          <a:ln w="9525" cap="flat">
            <a:solidFill>
              <a:srgbClr val="0071BC"/>
            </a:solidFill>
            <a:prstDash val="solid"/>
            <a:miter/>
          </a:ln>
        </p:spPr>
        <p:txBody>
          <a:bodyPr rtlCol="0" anchor="ctr"/>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6" name="Rectangle 2">
            <a:extLst>
              <a:ext uri="{FF2B5EF4-FFF2-40B4-BE49-F238E27FC236}">
                <a16:creationId xmlns:a16="http://schemas.microsoft.com/office/drawing/2014/main" id="{BFCE7303-3CA3-42D0-BA67-4A2AA6188AF7}"/>
              </a:ext>
            </a:extLst>
          </p:cNvPr>
          <p:cNvSpPr txBox="1">
            <a:spLocks noChangeArrowheads="1"/>
          </p:cNvSpPr>
          <p:nvPr/>
        </p:nvSpPr>
        <p:spPr>
          <a:xfrm>
            <a:off x="611981" y="224307"/>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ctr" defTabSz="4572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NV center</a:t>
            </a:r>
            <a:r>
              <a:rPr kumimoji="0" lang="zh-CN" altLang="en-US" sz="3200" b="1" i="0" u="none" strike="noStrike" kern="0" cap="none" spc="0" normalizeH="0" baseline="0" noProof="0" dirty="0">
                <a:ln>
                  <a:noFill/>
                </a:ln>
                <a:solidFill>
                  <a:prstClr val="black"/>
                </a:solidFill>
                <a:effectLst/>
                <a:uLnTx/>
                <a:uFillTx/>
                <a:latin typeface="等线" panose="02010600030101010101" pitchFamily="2" charset="-122"/>
                <a:ea typeface="等线" panose="02010600030101010101" pitchFamily="2" charset="-122"/>
                <a:cs typeface="+mj-cs"/>
              </a:rPr>
              <a:t>的电荷态调控</a:t>
            </a:r>
          </a:p>
        </p:txBody>
      </p:sp>
      <p:sp>
        <p:nvSpPr>
          <p:cNvPr id="7" name="Line 1">
            <a:extLst>
              <a:ext uri="{FF2B5EF4-FFF2-40B4-BE49-F238E27FC236}">
                <a16:creationId xmlns:a16="http://schemas.microsoft.com/office/drawing/2014/main" id="{6442A269-6A59-4192-AC77-0666CE80ED2C}"/>
              </a:ext>
            </a:extLst>
          </p:cNvPr>
          <p:cNvSpPr>
            <a:spLocks noChangeShapeType="1"/>
          </p:cNvSpPr>
          <p:nvPr/>
        </p:nvSpPr>
        <p:spPr bwMode="auto">
          <a:xfrm>
            <a:off x="611981" y="835793"/>
            <a:ext cx="7920037" cy="1588"/>
          </a:xfrm>
          <a:prstGeom prst="line">
            <a:avLst/>
          </a:prstGeom>
          <a:noFill/>
          <a:ln w="50800">
            <a:solidFill>
              <a:srgbClr val="D90B00"/>
            </a:solidFill>
            <a:round/>
            <a:headEnd/>
            <a:tailEnd/>
          </a:ln>
        </p:spPr>
        <p:txBody>
          <a:bodyPr lIns="0" tIns="0" rIns="0" bIns="0"/>
          <a:lstStyle/>
          <a:p>
            <a:pPr marL="0" marR="0" lvl="0" indent="0" algn="l" defTabSz="4572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
        <p:nvSpPr>
          <p:cNvPr id="8" name="TextBox 12">
            <a:extLst>
              <a:ext uri="{FF2B5EF4-FFF2-40B4-BE49-F238E27FC236}">
                <a16:creationId xmlns:a16="http://schemas.microsoft.com/office/drawing/2014/main" id="{F4598671-BDFF-40AF-9A27-8FB99C9CA2A7}"/>
              </a:ext>
            </a:extLst>
          </p:cNvPr>
          <p:cNvSpPr txBox="1">
            <a:spLocks noChangeArrowheads="1"/>
          </p:cNvSpPr>
          <p:nvPr/>
        </p:nvSpPr>
        <p:spPr bwMode="auto">
          <a:xfrm>
            <a:off x="6542256" y="6464416"/>
            <a:ext cx="2671637" cy="338554"/>
          </a:xfrm>
          <a:prstGeom prst="rect">
            <a:avLst/>
          </a:prstGeom>
          <a:noFill/>
          <a:ln w="9525">
            <a:noFill/>
            <a:miter lim="800000"/>
            <a:headEnd/>
            <a:tailEnd/>
          </a:ln>
        </p:spPr>
        <p:txBody>
          <a:bodyPr wrap="square">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600" b="0" i="0" u="none" strike="noStrike" kern="1200" cap="none" spc="0" normalizeH="0" baseline="0" noProof="0" dirty="0" err="1">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Bian</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1"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YJ</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a:t>
            </a:r>
            <a:r>
              <a:rPr kumimoji="0" lang="en-US" altLang="zh-CN" sz="1600" b="0" i="1"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et al</a:t>
            </a:r>
            <a:r>
              <a:rPr kumimoji="0" lang="en-US" altLang="zh-CN"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rPr>
              <a:t>., submitted</a:t>
            </a:r>
            <a:endParaRPr kumimoji="0" lang="zh-CN" altLang="en-US" sz="1600" b="0" i="0" u="none" strike="noStrike" kern="1200" cap="none" spc="0" normalizeH="0" baseline="0" noProof="0" dirty="0">
              <a:ln>
                <a:noFill/>
              </a:ln>
              <a:solidFill>
                <a:prstClr val="black"/>
              </a:solidFill>
              <a:effectLst/>
              <a:uLnTx/>
              <a:uFillTx/>
              <a:latin typeface="Arial" panose="020B0604020202020204" pitchFamily="34" charset="0"/>
              <a:ea typeface="等线" panose="02010600030101010101" pitchFamily="2" charset="-122"/>
              <a:cs typeface="Arial" panose="020B0604020202020204" pitchFamily="34" charset="0"/>
            </a:endParaRPr>
          </a:p>
        </p:txBody>
      </p:sp>
      <p:sp>
        <p:nvSpPr>
          <p:cNvPr id="9" name="文本框 8">
            <a:extLst>
              <a:ext uri="{FF2B5EF4-FFF2-40B4-BE49-F238E27FC236}">
                <a16:creationId xmlns:a16="http://schemas.microsoft.com/office/drawing/2014/main" id="{E6684C4B-619B-4892-AA25-D64AC5A9033A}"/>
              </a:ext>
            </a:extLst>
          </p:cNvPr>
          <p:cNvSpPr txBox="1"/>
          <p:nvPr/>
        </p:nvSpPr>
        <p:spPr>
          <a:xfrm>
            <a:off x="611981" y="5487860"/>
            <a:ext cx="4203302" cy="646331"/>
          </a:xfrm>
          <a:prstGeom prst="rect">
            <a:avLst/>
          </a:prstGeom>
          <a:noFill/>
        </p:spPr>
        <p:txBody>
          <a:bodyPr wrap="squar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利用</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STM/AFM</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针尖的局域电场对单个</a:t>
            </a:r>
            <a:r>
              <a:rPr kumimoji="0" lang="en-US" altLang="zh-CN"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 center</a:t>
            </a:r>
            <a:r>
              <a:rPr kumimoji="0" lang="zh-CN" altLang="en-US" sz="1800" b="1"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实现电荷态和自旋态的稳定调控</a:t>
            </a:r>
          </a:p>
        </p:txBody>
      </p:sp>
      <p:sp>
        <p:nvSpPr>
          <p:cNvPr id="14" name="文本框 13">
            <a:extLst>
              <a:ext uri="{FF2B5EF4-FFF2-40B4-BE49-F238E27FC236}">
                <a16:creationId xmlns:a16="http://schemas.microsoft.com/office/drawing/2014/main" id="{A4C43098-E252-4E48-8B77-45B5B9D2C55D}"/>
              </a:ext>
            </a:extLst>
          </p:cNvPr>
          <p:cNvSpPr txBox="1"/>
          <p:nvPr/>
        </p:nvSpPr>
        <p:spPr>
          <a:xfrm>
            <a:off x="7840652" y="1016469"/>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29" name="文本框 28">
            <a:extLst>
              <a:ext uri="{FF2B5EF4-FFF2-40B4-BE49-F238E27FC236}">
                <a16:creationId xmlns:a16="http://schemas.microsoft.com/office/drawing/2014/main" id="{FFB43A3F-63B5-411C-93D4-5491076F9462}"/>
              </a:ext>
            </a:extLst>
          </p:cNvPr>
          <p:cNvSpPr txBox="1"/>
          <p:nvPr/>
        </p:nvSpPr>
        <p:spPr>
          <a:xfrm>
            <a:off x="7840652" y="3067498"/>
            <a:ext cx="580608"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31" name="文本框 30">
            <a:extLst>
              <a:ext uri="{FF2B5EF4-FFF2-40B4-BE49-F238E27FC236}">
                <a16:creationId xmlns:a16="http://schemas.microsoft.com/office/drawing/2014/main" id="{13995E55-1CB4-48C7-B603-F93456DCDD0F}"/>
              </a:ext>
            </a:extLst>
          </p:cNvPr>
          <p:cNvSpPr txBox="1"/>
          <p:nvPr/>
        </p:nvSpPr>
        <p:spPr>
          <a:xfrm>
            <a:off x="7840652" y="5487860"/>
            <a:ext cx="535724" cy="369332"/>
          </a:xfrm>
          <a:prstGeom prst="rect">
            <a:avLst/>
          </a:prstGeom>
          <a:noFill/>
        </p:spPr>
        <p:txBody>
          <a:bodyPr wrap="none" rtlCol="0">
            <a:spAutoFit/>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kumimoji="0" lang="en-US" altLang="zh-CN"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rPr>
              <a:t>NV-</a:t>
            </a:r>
            <a:endParaRPr kumimoji="0" lang="zh-CN" altLang="en-US" sz="1800" b="0" i="0" u="none" strike="noStrike" kern="1200" cap="none" spc="0" normalizeH="0" baseline="0" noProof="0" dirty="0">
              <a:ln>
                <a:noFill/>
              </a:ln>
              <a:solidFill>
                <a:srgbClr val="AA1215"/>
              </a:solidFill>
              <a:effectLst/>
              <a:uLnTx/>
              <a:uFillTx/>
              <a:latin typeface="Calibri" panose="020F0502020204030204"/>
              <a:ea typeface="等线" panose="02010600030101010101" pitchFamily="2" charset="-122"/>
              <a:cs typeface="+mn-cs"/>
            </a:endParaRPr>
          </a:p>
        </p:txBody>
      </p:sp>
      <p:sp>
        <p:nvSpPr>
          <p:cNvPr id="10" name="灯片编号占位符 9">
            <a:extLst>
              <a:ext uri="{FF2B5EF4-FFF2-40B4-BE49-F238E27FC236}">
                <a16:creationId xmlns:a16="http://schemas.microsoft.com/office/drawing/2014/main" id="{2BEF47D1-2A7E-4E3F-9E9B-08570C9EFB6B}"/>
              </a:ext>
            </a:extLst>
          </p:cNvPr>
          <p:cNvSpPr>
            <a:spLocks noGrp="1"/>
          </p:cNvSpPr>
          <p:nvPr>
            <p:ph type="sldNum" sz="quarter" idx="12"/>
          </p:nvPr>
        </p:nvSpPr>
        <p:spPr/>
        <p:txBody>
          <a:bodyPr/>
          <a:lstStyle/>
          <a:p>
            <a:fld id="{D1269E00-312B-4B16-8BE5-8CE7DC18930C}" type="slidenum">
              <a:rPr lang="zh-CN" altLang="en-US" smtClean="0"/>
              <a:t>69</a:t>
            </a:fld>
            <a:endParaRPr lang="zh-CN" altLang="en-US"/>
          </a:p>
        </p:txBody>
      </p:sp>
    </p:spTree>
    <p:extLst>
      <p:ext uri="{BB962C8B-B14F-4D97-AF65-F5344CB8AC3E}">
        <p14:creationId xmlns:p14="http://schemas.microsoft.com/office/powerpoint/2010/main" val="255570034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134890B3-72B7-4BAE-ACBD-BEC258138271}"/>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静态接触模式</a:t>
            </a:r>
          </a:p>
        </p:txBody>
      </p:sp>
      <p:pic>
        <p:nvPicPr>
          <p:cNvPr id="5" name="图片 4">
            <a:extLst>
              <a:ext uri="{FF2B5EF4-FFF2-40B4-BE49-F238E27FC236}">
                <a16:creationId xmlns:a16="http://schemas.microsoft.com/office/drawing/2014/main" id="{BDCFF5B8-6378-4E88-93C3-4D80484B3E27}"/>
              </a:ext>
            </a:extLst>
          </p:cNvPr>
          <p:cNvPicPr>
            <a:picLocks noChangeAspect="1"/>
          </p:cNvPicPr>
          <p:nvPr/>
        </p:nvPicPr>
        <p:blipFill>
          <a:blip r:embed="rId2"/>
          <a:stretch>
            <a:fillRect/>
          </a:stretch>
        </p:blipFill>
        <p:spPr>
          <a:xfrm>
            <a:off x="685800" y="1143000"/>
            <a:ext cx="7889059" cy="4876800"/>
          </a:xfrm>
          <a:prstGeom prst="rect">
            <a:avLst/>
          </a:prstGeom>
        </p:spPr>
      </p:pic>
      <p:sp>
        <p:nvSpPr>
          <p:cNvPr id="4" name="矩形 3">
            <a:extLst>
              <a:ext uri="{FF2B5EF4-FFF2-40B4-BE49-F238E27FC236}">
                <a16:creationId xmlns:a16="http://schemas.microsoft.com/office/drawing/2014/main" id="{EE03A272-56AF-45DB-9F67-D255778AEE18}"/>
              </a:ext>
            </a:extLst>
          </p:cNvPr>
          <p:cNvSpPr/>
          <p:nvPr/>
        </p:nvSpPr>
        <p:spPr>
          <a:xfrm>
            <a:off x="4800600" y="6395521"/>
            <a:ext cx="4114800" cy="338554"/>
          </a:xfrm>
          <a:prstGeom prst="rect">
            <a:avLst/>
          </a:prstGeom>
        </p:spPr>
        <p:txBody>
          <a:bodyPr wrap="square">
            <a:spAutoFit/>
          </a:bodyPr>
          <a:lstStyle/>
          <a:p>
            <a:r>
              <a:rPr lang="en-US" altLang="zh-CN" sz="1600" dirty="0">
                <a:latin typeface="等线" panose="02010600030101010101" pitchFamily="2" charset="-122"/>
                <a:ea typeface="等线" panose="02010600030101010101" pitchFamily="2" charset="-122"/>
              </a:rPr>
              <a:t>Courtesy of Hiroshi </a:t>
            </a:r>
            <a:r>
              <a:rPr lang="en-US" altLang="zh-CN" sz="1600" dirty="0" err="1">
                <a:latin typeface="等线" panose="02010600030101010101" pitchFamily="2" charset="-122"/>
                <a:ea typeface="等线" panose="02010600030101010101" pitchFamily="2" charset="-122"/>
              </a:rPr>
              <a:t>Onishi@Kobe</a:t>
            </a:r>
            <a:r>
              <a:rPr lang="en-US" altLang="zh-CN" sz="1600" dirty="0">
                <a:latin typeface="等线" panose="02010600030101010101" pitchFamily="2" charset="-122"/>
                <a:ea typeface="等线" panose="02010600030101010101" pitchFamily="2" charset="-122"/>
              </a:rPr>
              <a:t> University</a:t>
            </a:r>
            <a:endParaRPr lang="zh-CN" altLang="en-US" sz="1600" dirty="0">
              <a:latin typeface="等线" panose="02010600030101010101" pitchFamily="2" charset="-122"/>
              <a:ea typeface="等线" panose="02010600030101010101" pitchFamily="2" charset="-122"/>
            </a:endParaRPr>
          </a:p>
        </p:txBody>
      </p:sp>
      <p:sp>
        <p:nvSpPr>
          <p:cNvPr id="3" name="灯片编号占位符 2">
            <a:extLst>
              <a:ext uri="{FF2B5EF4-FFF2-40B4-BE49-F238E27FC236}">
                <a16:creationId xmlns:a16="http://schemas.microsoft.com/office/drawing/2014/main" id="{9E5F9920-A1DE-497E-80A7-A1F7DFD783AB}"/>
              </a:ext>
            </a:extLst>
          </p:cNvPr>
          <p:cNvSpPr>
            <a:spLocks noGrp="1"/>
          </p:cNvSpPr>
          <p:nvPr>
            <p:ph type="sldNum" sz="quarter" idx="10"/>
          </p:nvPr>
        </p:nvSpPr>
        <p:spPr/>
        <p:txBody>
          <a:bodyPr/>
          <a:lstStyle/>
          <a:p>
            <a:fld id="{47329A4E-1959-4B2C-B3DA-260D845A3608}" type="slidenum">
              <a:rPr lang="en-US" altLang="zh-CN" smtClean="0"/>
              <a:pPr/>
              <a:t>7</a:t>
            </a:fld>
            <a:endParaRPr lang="en-US" altLang="zh-CN"/>
          </a:p>
        </p:txBody>
      </p:sp>
    </p:spTree>
    <p:extLst>
      <p:ext uri="{BB962C8B-B14F-4D97-AF65-F5344CB8AC3E}">
        <p14:creationId xmlns:p14="http://schemas.microsoft.com/office/powerpoint/2010/main" val="2268730845"/>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2"/>
          <p:cNvPicPr>
            <a:picLocks noChangeAspect="1" noChangeArrowheads="1"/>
          </p:cNvPicPr>
          <p:nvPr/>
        </p:nvPicPr>
        <p:blipFill rotWithShape="1">
          <a:blip r:embed="rId2" cstate="print">
            <a:extLst>
              <a:ext uri="{28A0092B-C50C-407E-A947-70E740481C1C}">
                <a14:useLocalDpi xmlns:a14="http://schemas.microsoft.com/office/drawing/2010/main" val="0"/>
              </a:ext>
            </a:extLst>
          </a:blip>
          <a:srcRect t="3272" b="7923"/>
          <a:stretch/>
        </p:blipFill>
        <p:spPr bwMode="auto">
          <a:xfrm>
            <a:off x="2210754" y="788193"/>
            <a:ext cx="4385715" cy="27931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标题 1"/>
          <p:cNvSpPr txBox="1">
            <a:spLocks/>
          </p:cNvSpPr>
          <p:nvPr/>
        </p:nvSpPr>
        <p:spPr>
          <a:xfrm>
            <a:off x="-978" y="1005"/>
            <a:ext cx="9297378" cy="838200"/>
          </a:xfrm>
          <a:prstGeom prst="rect">
            <a:avLst/>
          </a:prstGeom>
        </p:spPr>
        <p:txBody>
          <a:bodyPr/>
          <a:lstStyle/>
          <a:p>
            <a:pPr marL="0" marR="0" lvl="0" indent="0" algn="l" defTabSz="457200" rtl="0" eaLnBrk="1" fontAlgn="auto" latinLnBrk="0" hangingPunct="1">
              <a:lnSpc>
                <a:spcPct val="100000"/>
              </a:lnSpc>
              <a:spcBef>
                <a:spcPts val="0"/>
              </a:spcBef>
              <a:spcAft>
                <a:spcPts val="0"/>
              </a:spcAft>
              <a:buClrTx/>
              <a:buSzTx/>
              <a:buFontTx/>
              <a:buNone/>
              <a:tabLst>
                <a:tab pos="92075" algn="l"/>
              </a:tabLst>
              <a:defRPr/>
            </a:pPr>
            <a:r>
              <a:rPr kumimoji="0" lang="en-US" altLang="zh-CN" sz="2800" b="1" i="0" u="none" strike="noStrike" kern="0" cap="none" spc="0" normalizeH="0" baseline="0" noProof="0" dirty="0">
                <a:ln>
                  <a:noFill/>
                </a:ln>
                <a:solidFill>
                  <a:prstClr val="white"/>
                </a:solidFill>
                <a:effectLst/>
                <a:uLnTx/>
                <a:uFillTx/>
                <a:latin typeface="Garamond" panose="02020404030301010803" pitchFamily="18" charset="0"/>
                <a:ea typeface="黑体" pitchFamily="49" charset="-122"/>
                <a:cs typeface="+mn-cs"/>
              </a:rPr>
              <a:t>SPM combined with NV-center technology</a:t>
            </a:r>
            <a:endParaRPr kumimoji="0" lang="zh-CN" altLang="en-US" sz="2800" b="1" i="0" u="none" strike="noStrike" kern="0" cap="none" spc="0" normalizeH="0" baseline="0" noProof="0" dirty="0">
              <a:ln>
                <a:noFill/>
              </a:ln>
              <a:solidFill>
                <a:prstClr val="white"/>
              </a:solidFill>
              <a:effectLst/>
              <a:uLnTx/>
              <a:uFillTx/>
              <a:latin typeface="Garamond" panose="02020404030301010803" pitchFamily="18" charset="0"/>
              <a:ea typeface="黑体" pitchFamily="49" charset="-122"/>
              <a:cs typeface="+mn-cs"/>
            </a:endParaRPr>
          </a:p>
        </p:txBody>
      </p:sp>
      <p:sp>
        <p:nvSpPr>
          <p:cNvPr id="15" name="TextBox 9">
            <a:extLst>
              <a:ext uri="{FF2B5EF4-FFF2-40B4-BE49-F238E27FC236}">
                <a16:creationId xmlns:a16="http://schemas.microsoft.com/office/drawing/2014/main" id="{C8B70261-2335-43EB-B323-94D1E06E9D42}"/>
              </a:ext>
            </a:extLst>
          </p:cNvPr>
          <p:cNvSpPr txBox="1"/>
          <p:nvPr/>
        </p:nvSpPr>
        <p:spPr>
          <a:xfrm>
            <a:off x="3243062" y="4191669"/>
            <a:ext cx="2627642" cy="1200329"/>
          </a:xfrm>
          <a:prstGeom prst="rect">
            <a:avLst/>
          </a:prstGeom>
        </p:spPr>
        <p:style>
          <a:lnRef idx="0">
            <a:schemeClr val="accent1"/>
          </a:lnRef>
          <a:fillRef idx="3">
            <a:schemeClr val="accent1"/>
          </a:fillRef>
          <a:effectRef idx="3">
            <a:schemeClr val="accent1"/>
          </a:effectRef>
          <a:fontRef idx="minor">
            <a:schemeClr val="lt1"/>
          </a:fontRef>
        </p:style>
        <p:txBody>
          <a:bodyPr wrap="square" rtlCol="0">
            <a:spAutoFit/>
          </a:bodyPr>
          <a:lstStyle/>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High sensitivity</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Harsh environment</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Non-invasive</a:t>
            </a:r>
          </a:p>
          <a:p>
            <a:pPr marL="342900" marR="0" lvl="0" indent="-342900" algn="l" defTabSz="914400" rtl="0" eaLnBrk="1" fontAlgn="base" latinLnBrk="0" hangingPunct="1">
              <a:lnSpc>
                <a:spcPct val="100000"/>
              </a:lnSpc>
              <a:spcBef>
                <a:spcPct val="0"/>
              </a:spcBef>
              <a:spcAft>
                <a:spcPct val="0"/>
              </a:spcAft>
              <a:buClrTx/>
              <a:buSzTx/>
              <a:buFontTx/>
              <a:buAutoNum type="arabicPeriod"/>
              <a:tabLst/>
              <a:defRPr/>
            </a:pPr>
            <a:r>
              <a:rPr kumimoji="0" lang="en-US" altLang="zh-CN" sz="1800" b="0" i="0" u="none" strike="noStrike" kern="1200" cap="none" spc="0" normalizeH="0" baseline="0" noProof="0" dirty="0">
                <a:ln>
                  <a:noFill/>
                </a:ln>
                <a:solidFill>
                  <a:prstClr val="white"/>
                </a:solidFill>
                <a:effectLst/>
                <a:uLnTx/>
                <a:uFillTx/>
                <a:latin typeface="Arial" panose="020B0604020202020204" pitchFamily="34" charset="0"/>
                <a:ea typeface="Arial Unicode MS" pitchFamily="34" charset="-122"/>
                <a:cs typeface="Arial" panose="020B0604020202020204" pitchFamily="34" charset="0"/>
              </a:rPr>
              <a:t>nm resolution</a:t>
            </a:r>
          </a:p>
        </p:txBody>
      </p:sp>
      <p:sp>
        <p:nvSpPr>
          <p:cNvPr id="2" name="椭圆 1">
            <a:extLst>
              <a:ext uri="{FF2B5EF4-FFF2-40B4-BE49-F238E27FC236}">
                <a16:creationId xmlns:a16="http://schemas.microsoft.com/office/drawing/2014/main" id="{6DEDF14F-EF75-4874-A180-1750F3856F0B}"/>
              </a:ext>
            </a:extLst>
          </p:cNvPr>
          <p:cNvSpPr/>
          <p:nvPr/>
        </p:nvSpPr>
        <p:spPr>
          <a:xfrm>
            <a:off x="3398139" y="1080210"/>
            <a:ext cx="2154048" cy="2154048"/>
          </a:xfrm>
          <a:prstGeom prst="ellipse">
            <a:avLst/>
          </a:prstGeom>
          <a:solidFill>
            <a:schemeClr val="accent5">
              <a:lumMod val="60000"/>
              <a:lumOff val="40000"/>
              <a:alpha val="52000"/>
            </a:schemeClr>
          </a:solidFill>
          <a:ln>
            <a:noFill/>
          </a:ln>
          <a:effectLst>
            <a:softEdge rad="0"/>
          </a:effectLst>
          <a:scene3d>
            <a:camera prst="isometricOffAxis1Top"/>
            <a:lightRig rig="threePt" dir="t"/>
          </a:scene3d>
          <a:sp3d extrusionH="76200">
            <a:bevelT w="1397000" h="838200"/>
            <a:bevelB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pic>
        <p:nvPicPr>
          <p:cNvPr id="16" name="图片 15">
            <a:extLst>
              <a:ext uri="{FF2B5EF4-FFF2-40B4-BE49-F238E27FC236}">
                <a16:creationId xmlns:a16="http://schemas.microsoft.com/office/drawing/2014/main" id="{09866F0C-1366-415F-B1B0-6210B912271C}"/>
              </a:ext>
            </a:extLst>
          </p:cNvPr>
          <p:cNvPicPr>
            <a:picLocks noChangeAspect="1"/>
          </p:cNvPicPr>
          <p:nvPr/>
        </p:nvPicPr>
        <p:blipFill rotWithShape="1">
          <a:blip r:embed="rId3"/>
          <a:srcRect l="4881" t="3395" r="-1" b="8759"/>
          <a:stretch/>
        </p:blipFill>
        <p:spPr>
          <a:xfrm>
            <a:off x="5899711" y="3467123"/>
            <a:ext cx="2895600" cy="1866877"/>
          </a:xfrm>
          <a:prstGeom prst="rect">
            <a:avLst/>
          </a:prstGeom>
        </p:spPr>
      </p:pic>
      <p:sp>
        <p:nvSpPr>
          <p:cNvPr id="17" name="文本框 16">
            <a:extLst>
              <a:ext uri="{FF2B5EF4-FFF2-40B4-BE49-F238E27FC236}">
                <a16:creationId xmlns:a16="http://schemas.microsoft.com/office/drawing/2014/main" id="{448CC35C-F1B2-4447-B30D-42DC09CB42A4}"/>
              </a:ext>
            </a:extLst>
          </p:cNvPr>
          <p:cNvSpPr txBox="1"/>
          <p:nvPr/>
        </p:nvSpPr>
        <p:spPr>
          <a:xfrm>
            <a:off x="873269" y="5997416"/>
            <a:ext cx="1800493"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t>Magnetic field: </a:t>
            </a:r>
            <a:b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NMR of protons</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sp>
        <p:nvSpPr>
          <p:cNvPr id="18" name="文本框 17">
            <a:extLst>
              <a:ext uri="{FF2B5EF4-FFF2-40B4-BE49-F238E27FC236}">
                <a16:creationId xmlns:a16="http://schemas.microsoft.com/office/drawing/2014/main" id="{72D01912-F60D-4C31-8AC1-9CCF5A3D3310}"/>
              </a:ext>
            </a:extLst>
          </p:cNvPr>
          <p:cNvSpPr txBox="1"/>
          <p:nvPr/>
        </p:nvSpPr>
        <p:spPr>
          <a:xfrm>
            <a:off x="6398544" y="5943600"/>
            <a:ext cx="2146742" cy="646331"/>
          </a:xfrm>
          <a:prstGeom prst="rect">
            <a:avLst/>
          </a:prstGeom>
          <a:noFill/>
        </p:spPr>
        <p:txBody>
          <a:bodyPr wrap="non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t>Electric field: </a:t>
            </a:r>
            <a:br>
              <a:rPr kumimoji="0" lang="en-US" altLang="zh-CN" sz="1800" b="0" i="0" u="none" strike="noStrike" kern="1200" cap="none" spc="0" normalizeH="0" baseline="0" noProof="0" dirty="0">
                <a:ln>
                  <a:noFill/>
                </a:ln>
                <a:solidFill>
                  <a:prstClr val="black"/>
                </a:solidFill>
                <a:effectLst/>
                <a:uLnTx/>
                <a:uFillTx/>
                <a:latin typeface="Arial" charset="0"/>
                <a:ea typeface="宋体" charset="-122"/>
                <a:cs typeface="+mn-cs"/>
              </a:rPr>
            </a:b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Dielectric response</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grpSp>
        <p:nvGrpSpPr>
          <p:cNvPr id="24" name="组合 23">
            <a:extLst>
              <a:ext uri="{FF2B5EF4-FFF2-40B4-BE49-F238E27FC236}">
                <a16:creationId xmlns:a16="http://schemas.microsoft.com/office/drawing/2014/main" id="{F5E923DA-92A6-4CC8-A7C3-5B6DA1A48BF5}"/>
              </a:ext>
            </a:extLst>
          </p:cNvPr>
          <p:cNvGrpSpPr/>
          <p:nvPr/>
        </p:nvGrpSpPr>
        <p:grpSpPr>
          <a:xfrm>
            <a:off x="390522" y="3500109"/>
            <a:ext cx="2765989" cy="2443491"/>
            <a:chOff x="1223191" y="3801293"/>
            <a:chExt cx="2765989" cy="2443491"/>
          </a:xfrm>
        </p:grpSpPr>
        <p:pic>
          <p:nvPicPr>
            <p:cNvPr id="25" name="图片 24">
              <a:extLst>
                <a:ext uri="{FF2B5EF4-FFF2-40B4-BE49-F238E27FC236}">
                  <a16:creationId xmlns:a16="http://schemas.microsoft.com/office/drawing/2014/main" id="{66F51CDD-F347-4C3A-BDC4-ADA50A734087}"/>
                </a:ext>
              </a:extLst>
            </p:cNvPr>
            <p:cNvPicPr>
              <a:picLocks noChangeAspect="1"/>
            </p:cNvPicPr>
            <p:nvPr/>
          </p:nvPicPr>
          <p:blipFill>
            <a:blip r:embed="rId4" cstate="print"/>
            <a:stretch>
              <a:fillRect/>
            </a:stretch>
          </p:blipFill>
          <p:spPr>
            <a:xfrm>
              <a:off x="1223191" y="3801293"/>
              <a:ext cx="2765989" cy="2123386"/>
            </a:xfrm>
            <a:prstGeom prst="rect">
              <a:avLst/>
            </a:prstGeom>
          </p:spPr>
        </p:pic>
        <p:sp>
          <p:nvSpPr>
            <p:cNvPr id="26" name="文本框 25">
              <a:extLst>
                <a:ext uri="{FF2B5EF4-FFF2-40B4-BE49-F238E27FC236}">
                  <a16:creationId xmlns:a16="http://schemas.microsoft.com/office/drawing/2014/main" id="{E8FD0C71-1A14-452E-8AB9-AE13852DA401}"/>
                </a:ext>
              </a:extLst>
            </p:cNvPr>
            <p:cNvSpPr txBox="1"/>
            <p:nvPr/>
          </p:nvSpPr>
          <p:spPr>
            <a:xfrm>
              <a:off x="1442269" y="5967785"/>
              <a:ext cx="2314673"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Yang </a:t>
              </a:r>
              <a:r>
                <a:rPr kumimoji="0" lang="en-US" altLang="zh-CN" sz="1200" b="0" i="1" u="none" strike="noStrike" kern="1200" cap="none" spc="0" normalizeH="0" baseline="0" noProof="0" dirty="0">
                  <a:ln>
                    <a:noFill/>
                  </a:ln>
                  <a:solidFill>
                    <a:prstClr val="black"/>
                  </a:solidFill>
                  <a:effectLst/>
                  <a:uLnTx/>
                  <a:uFillTx/>
                  <a:latin typeface="Arial" charset="0"/>
                  <a:ea typeface="宋体" charset="-122"/>
                  <a:cs typeface="+mn-cs"/>
                </a:rPr>
                <a:t>et al.</a:t>
              </a: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 Phys. Rev. B (2018)</a:t>
              </a:r>
              <a:endParaRPr kumimoji="0" lang="zh-CN" altLang="en-US" sz="1200" b="0" i="0" u="none" strike="noStrike" kern="1200" cap="none" spc="0" normalizeH="0" baseline="0" noProof="0" dirty="0">
                <a:ln>
                  <a:noFill/>
                </a:ln>
                <a:solidFill>
                  <a:prstClr val="black"/>
                </a:solidFill>
                <a:effectLst/>
                <a:uLnTx/>
                <a:uFillTx/>
                <a:latin typeface="Arial" charset="0"/>
                <a:ea typeface="宋体" charset="-122"/>
                <a:cs typeface="+mn-cs"/>
              </a:endParaRPr>
            </a:p>
          </p:txBody>
        </p:sp>
      </p:grpSp>
      <p:sp>
        <p:nvSpPr>
          <p:cNvPr id="28" name="文本框 27">
            <a:extLst>
              <a:ext uri="{FF2B5EF4-FFF2-40B4-BE49-F238E27FC236}">
                <a16:creationId xmlns:a16="http://schemas.microsoft.com/office/drawing/2014/main" id="{ECCB61F8-B48C-40CF-8D96-97EFB24BE4F5}"/>
              </a:ext>
            </a:extLst>
          </p:cNvPr>
          <p:cNvSpPr txBox="1"/>
          <p:nvPr/>
        </p:nvSpPr>
        <p:spPr>
          <a:xfrm>
            <a:off x="6167669" y="5438001"/>
            <a:ext cx="2627642" cy="276999"/>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Doherty </a:t>
            </a:r>
            <a:r>
              <a:rPr kumimoji="0" lang="en-US" altLang="zh-CN" sz="1200" b="0" i="1" u="none" strike="noStrike" kern="1200" cap="none" spc="0" normalizeH="0" baseline="0" noProof="0" dirty="0">
                <a:ln>
                  <a:noFill/>
                </a:ln>
                <a:solidFill>
                  <a:prstClr val="black"/>
                </a:solidFill>
                <a:effectLst/>
                <a:uLnTx/>
                <a:uFillTx/>
                <a:latin typeface="Arial" charset="0"/>
                <a:ea typeface="宋体" charset="-122"/>
                <a:cs typeface="+mn-cs"/>
              </a:rPr>
              <a:t>et al</a:t>
            </a:r>
            <a:r>
              <a:rPr kumimoji="0" lang="en-US" altLang="zh-CN" sz="1200" b="0" i="0" u="none" strike="noStrike" kern="1200" cap="none" spc="0" normalizeH="0" baseline="0" noProof="0" dirty="0">
                <a:ln>
                  <a:noFill/>
                </a:ln>
                <a:solidFill>
                  <a:prstClr val="black"/>
                </a:solidFill>
                <a:effectLst/>
                <a:uLnTx/>
                <a:uFillTx/>
                <a:latin typeface="Arial" charset="0"/>
                <a:ea typeface="宋体" charset="-122"/>
                <a:cs typeface="+mn-cs"/>
              </a:rPr>
              <a:t>., Nat. Electron. (2018) </a:t>
            </a:r>
            <a:endParaRPr kumimoji="0" lang="zh-CN" altLang="en-US" sz="12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29" name="文本框 28">
            <a:extLst>
              <a:ext uri="{FF2B5EF4-FFF2-40B4-BE49-F238E27FC236}">
                <a16:creationId xmlns:a16="http://schemas.microsoft.com/office/drawing/2014/main" id="{9FC28095-7389-4D46-A744-AD6BF8E25B1E}"/>
              </a:ext>
            </a:extLst>
          </p:cNvPr>
          <p:cNvSpPr txBox="1"/>
          <p:nvPr/>
        </p:nvSpPr>
        <p:spPr>
          <a:xfrm>
            <a:off x="6167669" y="1714455"/>
            <a:ext cx="3091889" cy="584775"/>
          </a:xfrm>
          <a:prstGeom prst="rect">
            <a:avLst/>
          </a:prstGeom>
          <a:noFill/>
        </p:spPr>
        <p:txBody>
          <a:bodyPr wrap="square" rtlCol="0">
            <a:spAutoFit/>
          </a:body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zh-CN" sz="1600" b="0" i="0" u="none" strike="noStrike" kern="1200" cap="none" spc="0" normalizeH="0" baseline="0" noProof="0" dirty="0">
                <a:ln>
                  <a:noFill/>
                </a:ln>
                <a:solidFill>
                  <a:srgbClr val="C00000"/>
                </a:solidFill>
                <a:effectLst/>
                <a:uLnTx/>
                <a:uFillTx/>
                <a:latin typeface="Arial" charset="0"/>
                <a:ea typeface="宋体" charset="-122"/>
                <a:cs typeface="+mn-cs"/>
              </a:rPr>
              <a:t>Scanning Quantum Sensing </a:t>
            </a:r>
            <a:r>
              <a:rPr kumimoji="0" lang="en-US" altLang="zh-CN" sz="1600" b="0" i="0" u="none" strike="noStrike" kern="1200" cap="none" spc="0" normalizeH="0" baseline="0" noProof="0" dirty="0">
                <a:ln>
                  <a:noFill/>
                </a:ln>
                <a:solidFill>
                  <a:prstClr val="black"/>
                </a:solidFill>
                <a:effectLst/>
                <a:uLnTx/>
                <a:uFillTx/>
                <a:latin typeface="Arial" charset="0"/>
                <a:ea typeface="宋体" charset="-122"/>
                <a:cs typeface="+mn-cs"/>
              </a:rPr>
              <a:t>based on NV-center</a:t>
            </a:r>
            <a:endParaRPr kumimoji="0" lang="zh-CN" altLang="en-US" sz="16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3" name="矩形 2">
            <a:extLst>
              <a:ext uri="{FF2B5EF4-FFF2-40B4-BE49-F238E27FC236}">
                <a16:creationId xmlns:a16="http://schemas.microsoft.com/office/drawing/2014/main" id="{D23FF7F0-8D04-404C-BFF7-97BC3A19248A}"/>
              </a:ext>
            </a:extLst>
          </p:cNvPr>
          <p:cNvSpPr/>
          <p:nvPr/>
        </p:nvSpPr>
        <p:spPr>
          <a:xfrm>
            <a:off x="3708549" y="3822337"/>
            <a:ext cx="1390124"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1" i="0" u="none" strike="noStrike" kern="1200" cap="none" spc="0" normalizeH="0" baseline="0" noProof="0" dirty="0">
                <a:ln>
                  <a:noFill/>
                </a:ln>
                <a:solidFill>
                  <a:srgbClr val="C00000"/>
                </a:solidFill>
                <a:effectLst/>
                <a:uLnTx/>
                <a:uFillTx/>
                <a:latin typeface="Arial" panose="020B0604020202020204" pitchFamily="34" charset="0"/>
                <a:ea typeface="Arial Unicode MS" pitchFamily="34" charset="-122"/>
                <a:cs typeface="Arial" panose="020B0604020202020204" pitchFamily="34" charset="0"/>
              </a:rPr>
              <a:t>Highlights:</a:t>
            </a:r>
          </a:p>
        </p:txBody>
      </p:sp>
      <p:pic>
        <p:nvPicPr>
          <p:cNvPr id="30" name="图片 29">
            <a:extLst>
              <a:ext uri="{FF2B5EF4-FFF2-40B4-BE49-F238E27FC236}">
                <a16:creationId xmlns:a16="http://schemas.microsoft.com/office/drawing/2014/main" id="{EA062582-2DBF-49F5-A021-A057D5208FFA}"/>
              </a:ext>
            </a:extLst>
          </p:cNvPr>
          <p:cNvPicPr>
            <a:picLocks noChangeAspect="1"/>
          </p:cNvPicPr>
          <p:nvPr/>
        </p:nvPicPr>
        <p:blipFill>
          <a:blip r:embed="rId5" cstate="print"/>
          <a:stretch>
            <a:fillRect/>
          </a:stretch>
        </p:blipFill>
        <p:spPr>
          <a:xfrm>
            <a:off x="358818" y="1069998"/>
            <a:ext cx="1708103" cy="2123386"/>
          </a:xfrm>
          <a:prstGeom prst="rect">
            <a:avLst/>
          </a:prstGeom>
        </p:spPr>
      </p:pic>
      <p:sp>
        <p:nvSpPr>
          <p:cNvPr id="7" name="椭圆 6">
            <a:extLst>
              <a:ext uri="{FF2B5EF4-FFF2-40B4-BE49-F238E27FC236}">
                <a16:creationId xmlns:a16="http://schemas.microsoft.com/office/drawing/2014/main" id="{2B008AE0-F907-4728-AE59-BDE105E47A76}"/>
              </a:ext>
            </a:extLst>
          </p:cNvPr>
          <p:cNvSpPr/>
          <p:nvPr/>
        </p:nvSpPr>
        <p:spPr>
          <a:xfrm>
            <a:off x="1080520" y="2286509"/>
            <a:ext cx="533400" cy="533400"/>
          </a:xfrm>
          <a:prstGeom prst="ellipse">
            <a:avLst/>
          </a:prstGeom>
          <a:noFill/>
          <a:ln w="28575">
            <a:solidFill>
              <a:srgbClr val="FF000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base" latinLnBrk="0" hangingPunct="1">
              <a:lnSpc>
                <a:spcPct val="100000"/>
              </a:lnSpc>
              <a:spcBef>
                <a:spcPct val="0"/>
              </a:spcBef>
              <a:spcAft>
                <a:spcPct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等线"/>
              <a:ea typeface="等线" panose="02010600030101010101" pitchFamily="2" charset="-122"/>
              <a:cs typeface="+mn-cs"/>
            </a:endParaRPr>
          </a:p>
        </p:txBody>
      </p:sp>
      <p:cxnSp>
        <p:nvCxnSpPr>
          <p:cNvPr id="9" name="直接连接符 8">
            <a:extLst>
              <a:ext uri="{FF2B5EF4-FFF2-40B4-BE49-F238E27FC236}">
                <a16:creationId xmlns:a16="http://schemas.microsoft.com/office/drawing/2014/main" id="{21E6953E-E7DB-4C54-ADC8-DCE81AE27C30}"/>
              </a:ext>
            </a:extLst>
          </p:cNvPr>
          <p:cNvCxnSpPr>
            <a:cxnSpLocks/>
            <a:stCxn id="7" idx="0"/>
          </p:cNvCxnSpPr>
          <p:nvPr/>
        </p:nvCxnSpPr>
        <p:spPr>
          <a:xfrm flipV="1">
            <a:off x="1347220" y="1372605"/>
            <a:ext cx="1130234" cy="913904"/>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1" name="直接连接符 10">
            <a:extLst>
              <a:ext uri="{FF2B5EF4-FFF2-40B4-BE49-F238E27FC236}">
                <a16:creationId xmlns:a16="http://schemas.microsoft.com/office/drawing/2014/main" id="{423AE9D6-4DDB-42E0-BA99-3E8E9F96BE75}"/>
              </a:ext>
            </a:extLst>
          </p:cNvPr>
          <p:cNvCxnSpPr>
            <a:cxnSpLocks/>
            <a:stCxn id="7" idx="4"/>
          </p:cNvCxnSpPr>
          <p:nvPr/>
        </p:nvCxnSpPr>
        <p:spPr>
          <a:xfrm>
            <a:off x="1347220" y="2819909"/>
            <a:ext cx="1592848" cy="427291"/>
          </a:xfrm>
          <a:prstGeom prst="line">
            <a:avLst/>
          </a:prstGeom>
          <a:ln w="28575">
            <a:solidFill>
              <a:srgbClr val="FF0000"/>
            </a:solidFill>
          </a:ln>
        </p:spPr>
        <p:style>
          <a:lnRef idx="1">
            <a:schemeClr val="accent1"/>
          </a:lnRef>
          <a:fillRef idx="0">
            <a:schemeClr val="accent1"/>
          </a:fillRef>
          <a:effectRef idx="0">
            <a:schemeClr val="accent1"/>
          </a:effectRef>
          <a:fontRef idx="minor">
            <a:schemeClr val="tx1"/>
          </a:fontRef>
        </p:style>
      </p:cxnSp>
      <p:sp>
        <p:nvSpPr>
          <p:cNvPr id="12" name="文本框 11">
            <a:extLst>
              <a:ext uri="{FF2B5EF4-FFF2-40B4-BE49-F238E27FC236}">
                <a16:creationId xmlns:a16="http://schemas.microsoft.com/office/drawing/2014/main" id="{F0BF04A6-2099-4CC1-BD67-8004D68A3519}"/>
              </a:ext>
            </a:extLst>
          </p:cNvPr>
          <p:cNvSpPr txBox="1"/>
          <p:nvPr/>
        </p:nvSpPr>
        <p:spPr>
          <a:xfrm>
            <a:off x="302162" y="759023"/>
            <a:ext cx="1907638" cy="307777"/>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400" b="0" i="0" u="none" strike="noStrike" kern="1200" cap="none" spc="0" normalizeH="0" baseline="0" noProof="0" dirty="0">
                <a:ln>
                  <a:noFill/>
                </a:ln>
                <a:solidFill>
                  <a:prstClr val="black"/>
                </a:solidFill>
                <a:effectLst/>
                <a:uLnTx/>
                <a:uFillTx/>
                <a:latin typeface="Arial" charset="0"/>
                <a:ea typeface="宋体" charset="-122"/>
                <a:cs typeface="+mn-cs"/>
              </a:rPr>
              <a:t>Home-made NV-SPM</a:t>
            </a:r>
            <a:endParaRPr kumimoji="0" lang="zh-CN" altLang="en-US" sz="14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10" name="矩形 9">
            <a:extLst>
              <a:ext uri="{FF2B5EF4-FFF2-40B4-BE49-F238E27FC236}">
                <a16:creationId xmlns:a16="http://schemas.microsoft.com/office/drawing/2014/main" id="{8480274D-D47E-4299-B1F9-D05D2C8B41EE}"/>
              </a:ext>
            </a:extLst>
          </p:cNvPr>
          <p:cNvSpPr/>
          <p:nvPr/>
        </p:nvSpPr>
        <p:spPr>
          <a:xfrm>
            <a:off x="3114529" y="6405265"/>
            <a:ext cx="3129896" cy="369332"/>
          </a:xfrm>
          <a:prstGeom prst="rect">
            <a:avLst/>
          </a:prstGeom>
        </p:spPr>
        <p:txBody>
          <a:bodyPr wrap="non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err="1">
                <a:ln>
                  <a:noFill/>
                </a:ln>
                <a:solidFill>
                  <a:prstClr val="black"/>
                </a:solidFill>
                <a:effectLst/>
                <a:uLnTx/>
                <a:uFillTx/>
                <a:latin typeface="Arial" panose="020B0604020202020204" pitchFamily="34" charset="0"/>
                <a:ea typeface="宋体" charset="-122"/>
                <a:cs typeface="Arial" panose="020B0604020202020204" pitchFamily="34" charset="0"/>
              </a:rPr>
              <a:t>Bian</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 </a:t>
            </a:r>
            <a:r>
              <a:rPr kumimoji="0" lang="en-US" altLang="zh-CN" sz="1800" b="0" i="1"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et al</a:t>
            </a:r>
            <a:r>
              <a:rPr kumimoji="0" lang="en-US" altLang="zh-CN" sz="1800" b="0" i="0" u="none" strike="noStrike" kern="1200" cap="none" spc="0" normalizeH="0" baseline="0" noProof="0" dirty="0">
                <a:ln>
                  <a:noFill/>
                </a:ln>
                <a:solidFill>
                  <a:prstClr val="black"/>
                </a:solidFill>
                <a:effectLst/>
                <a:uLnTx/>
                <a:uFillTx/>
                <a:latin typeface="Arial" panose="020B0604020202020204" pitchFamily="34" charset="0"/>
                <a:ea typeface="宋体" charset="-122"/>
                <a:cs typeface="Arial" panose="020B0604020202020204" pitchFamily="34" charset="0"/>
              </a:rPr>
              <a:t>., arXiv:2011.04473</a:t>
            </a:r>
            <a:endParaRPr kumimoji="0" lang="zh-CN" altLang="en-US" sz="1800" b="0" i="0" u="none" strike="noStrike" kern="1200" cap="none" spc="0" normalizeH="0" baseline="0" noProof="0" dirty="0">
              <a:ln>
                <a:noFill/>
              </a:ln>
              <a:solidFill>
                <a:prstClr val="black"/>
              </a:solidFill>
              <a:effectLst/>
              <a:uLnTx/>
              <a:uFillTx/>
              <a:latin typeface="Arial" charset="0"/>
              <a:ea typeface="宋体" charset="-122"/>
              <a:cs typeface="+mn-cs"/>
            </a:endParaRPr>
          </a:p>
        </p:txBody>
      </p:sp>
      <p:sp>
        <p:nvSpPr>
          <p:cNvPr id="4" name="灯片编号占位符 3">
            <a:extLst>
              <a:ext uri="{FF2B5EF4-FFF2-40B4-BE49-F238E27FC236}">
                <a16:creationId xmlns:a16="http://schemas.microsoft.com/office/drawing/2014/main" id="{FDB8AB17-E3E5-494B-9A4A-92DAE96FEEF0}"/>
              </a:ext>
            </a:extLst>
          </p:cNvPr>
          <p:cNvSpPr>
            <a:spLocks noGrp="1"/>
          </p:cNvSpPr>
          <p:nvPr>
            <p:ph type="sldNum" sz="quarter" idx="12"/>
          </p:nvPr>
        </p:nvSpPr>
        <p:spPr/>
        <p:txBody>
          <a:bodyPr/>
          <a:lstStyle/>
          <a:p>
            <a:fld id="{BBFECE36-76A2-4661-A8FD-E84B9F452F57}" type="slidenum">
              <a:rPr lang="zh-CN" altLang="en-US" smtClean="0">
                <a:solidFill>
                  <a:prstClr val="black">
                    <a:tint val="75000"/>
                  </a:prstClr>
                </a:solidFill>
              </a:rPr>
              <a:pPr/>
              <a:t>70</a:t>
            </a:fld>
            <a:endParaRPr lang="zh-CN" altLang="en-US">
              <a:solidFill>
                <a:prstClr val="black">
                  <a:tint val="75000"/>
                </a:prstClr>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childTnLst>
                                </p:cTn>
                              </p:par>
                              <p:par>
                                <p:cTn id="8" presetID="10" presetClass="entr" presetSubtype="0" fill="hold" nodeType="withEffect">
                                  <p:stCondLst>
                                    <p:cond delay="0"/>
                                  </p:stCondLst>
                                  <p:childTnLst>
                                    <p:set>
                                      <p:cBhvr>
                                        <p:cTn id="9" dur="1" fill="hold">
                                          <p:stCondLst>
                                            <p:cond delay="0"/>
                                          </p:stCondLst>
                                        </p:cTn>
                                        <p:tgtEl>
                                          <p:spTgt spid="24"/>
                                        </p:tgtEl>
                                        <p:attrNameLst>
                                          <p:attrName>style.visibility</p:attrName>
                                        </p:attrNameLst>
                                      </p:cBhvr>
                                      <p:to>
                                        <p:strVal val="visible"/>
                                      </p:to>
                                    </p:set>
                                    <p:animEffect transition="in" filter="fade">
                                      <p:cBhvr>
                                        <p:cTn id="10" dur="500"/>
                                        <p:tgtEl>
                                          <p:spTgt spid="24"/>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par>
                                <p:cTn id="16" presetID="10" presetClass="entr" presetSubtype="0" fill="hold" grpId="0" nodeType="withEffect">
                                  <p:stCondLst>
                                    <p:cond delay="0"/>
                                  </p:stCondLst>
                                  <p:childTnLst>
                                    <p:set>
                                      <p:cBhvr>
                                        <p:cTn id="17" dur="1" fill="hold">
                                          <p:stCondLst>
                                            <p:cond delay="0"/>
                                          </p:stCondLst>
                                        </p:cTn>
                                        <p:tgtEl>
                                          <p:spTgt spid="18"/>
                                        </p:tgtEl>
                                        <p:attrNameLst>
                                          <p:attrName>style.visibility</p:attrName>
                                        </p:attrNameLst>
                                      </p:cBhvr>
                                      <p:to>
                                        <p:strVal val="visible"/>
                                      </p:to>
                                    </p:set>
                                    <p:animEffect transition="in" filter="fade">
                                      <p:cBhvr>
                                        <p:cTn id="18" dur="500"/>
                                        <p:tgtEl>
                                          <p:spTgt spid="18"/>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28"/>
                                        </p:tgtEl>
                                        <p:attrNameLst>
                                          <p:attrName>style.visibility</p:attrName>
                                        </p:attrNameLst>
                                      </p:cBhvr>
                                      <p:to>
                                        <p:strVal val="visible"/>
                                      </p:to>
                                    </p:set>
                                    <p:animEffect transition="in" filter="fade">
                                      <p:cBhvr>
                                        <p:cTn id="21" dur="500"/>
                                        <p:tgtEl>
                                          <p:spTgt spid="2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P spid="28"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1CA733ED-F7CD-4C85-BB87-FBB18A36712E}"/>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Other SPMs</a:t>
            </a:r>
            <a:endPar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sp>
        <p:nvSpPr>
          <p:cNvPr id="4" name="文本框 3">
            <a:extLst>
              <a:ext uri="{FF2B5EF4-FFF2-40B4-BE49-F238E27FC236}">
                <a16:creationId xmlns:a16="http://schemas.microsoft.com/office/drawing/2014/main" id="{A7868A15-3208-48A0-B850-B5EF7ACFAE03}"/>
              </a:ext>
            </a:extLst>
          </p:cNvPr>
          <p:cNvSpPr txBox="1"/>
          <p:nvPr/>
        </p:nvSpPr>
        <p:spPr>
          <a:xfrm>
            <a:off x="533400" y="2971800"/>
            <a:ext cx="4211409" cy="2677656"/>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Ballistic electron emission microscopy (BEEM)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Chemical force microscopy (CFM)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Conductive atomic force microscopy (C-AFM)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Electrochemical scanning tunneling microscopy (ECSTM)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Electrostatic force microscopy (EFM)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Fluidic force microscopy (</a:t>
            </a: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FluidFM</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Force modulation microscopy (FMM)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Kelvin probe force microscopy (KPFM)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Magnetic force microscopy (MFM)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Magnetic resonance force microscope (MRFM)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Near-field scanning optical microscopy (NSOM)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Photon scanning tunneling microscopy (PSTM)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Synchrotron x-ray scanning tunneling microscopy (SXSTM)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diamond magnetometry</a:t>
            </a:r>
          </a:p>
        </p:txBody>
      </p:sp>
      <p:sp>
        <p:nvSpPr>
          <p:cNvPr id="5" name="矩形 4">
            <a:extLst>
              <a:ext uri="{FF2B5EF4-FFF2-40B4-BE49-F238E27FC236}">
                <a16:creationId xmlns:a16="http://schemas.microsoft.com/office/drawing/2014/main" id="{71B3EB7C-D63E-4EE9-ADD9-300B1DC9B24A}"/>
              </a:ext>
            </a:extLst>
          </p:cNvPr>
          <p:cNvSpPr/>
          <p:nvPr/>
        </p:nvSpPr>
        <p:spPr>
          <a:xfrm>
            <a:off x="696507" y="1208544"/>
            <a:ext cx="7750985" cy="1477328"/>
          </a:xfrm>
          <a:prstGeom prst="rect">
            <a:avLst/>
          </a:prstGeom>
          <a:solidFill>
            <a:schemeClr val="accent5">
              <a:alpha val="50000"/>
            </a:schemeClr>
          </a:solidFill>
          <a:ln>
            <a:noFill/>
          </a:ln>
        </p:spPr>
        <p:style>
          <a:lnRef idx="0">
            <a:scrgbClr r="0" g="0" b="0"/>
          </a:lnRef>
          <a:fillRef idx="0">
            <a:scrgbClr r="0" g="0" b="0"/>
          </a:fillRef>
          <a:effectRef idx="0">
            <a:scrgbClr r="0" g="0" b="0"/>
          </a:effectRef>
          <a:fontRef idx="minor">
            <a:schemeClr val="lt1"/>
          </a:fontRef>
        </p:style>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rPr>
              <a:t>By integrating micro-sensors on the tip or coupling the electromagnetic waves with the tip-sample junctions, a big family of SPMs have been developed since the invention of STM and AFM. Various signals besides current and force, such as magnetic/electric field, photon, strain, temperature, dielectric and physiological responses, can be mapped in real space.</a:t>
            </a:r>
            <a:endParaRPr kumimoji="0" lang="zh-CN" altLang="en-US" sz="1800" b="0" i="0" u="none" strike="noStrike" kern="1200" cap="none" spc="0" normalizeH="0" baseline="0" noProof="0" dirty="0">
              <a:ln>
                <a:noFill/>
              </a:ln>
              <a:solidFill>
                <a:srgbClr val="000000"/>
              </a:solidFill>
              <a:effectLst/>
              <a:uLnTx/>
              <a:uFillTx/>
              <a:latin typeface="等线" panose="02010600030101010101" pitchFamily="2" charset="-122"/>
              <a:ea typeface="等线" panose="02010600030101010101" pitchFamily="2" charset="-122"/>
              <a:cs typeface="+mn-cs"/>
            </a:endParaRPr>
          </a:p>
        </p:txBody>
      </p:sp>
      <p:sp>
        <p:nvSpPr>
          <p:cNvPr id="9" name="矩形 8">
            <a:extLst>
              <a:ext uri="{FF2B5EF4-FFF2-40B4-BE49-F238E27FC236}">
                <a16:creationId xmlns:a16="http://schemas.microsoft.com/office/drawing/2014/main" id="{BA5F26F6-6372-43D9-BDE4-D88C420C70FF}"/>
              </a:ext>
            </a:extLst>
          </p:cNvPr>
          <p:cNvSpPr/>
          <p:nvPr/>
        </p:nvSpPr>
        <p:spPr>
          <a:xfrm>
            <a:off x="4800600" y="2971800"/>
            <a:ext cx="4114800" cy="2677656"/>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Photothermal microscopy (PTMS)</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Piezoresponse</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 force microscopy (PFM)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capacitance microscopy (SCM)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electrochemical microscopy (SECM)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gate microscopy (SGM)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Hall probe microscopy (SHGM)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ion-conductance microscopy (SICM)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SQUID microscopy</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spreading resistance microscopy (SSRM)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thermal microscopy (</a:t>
            </a:r>
            <a:r>
              <a:rPr kumimoji="0" lang="en-US" altLang="zh-CN" sz="1200" b="0" i="0" u="none" strike="noStrike" kern="1200" cap="none" spc="0" normalizeH="0" baseline="0" noProof="0" dirty="0" err="1">
                <a:ln>
                  <a:noFill/>
                </a:ln>
                <a:solidFill>
                  <a:srgbClr val="000000"/>
                </a:solidFill>
                <a:effectLst/>
                <a:uLnTx/>
                <a:uFillTx/>
                <a:latin typeface="Arial" charset="0"/>
                <a:ea typeface="宋体" charset="-122"/>
                <a:cs typeface="+mn-cs"/>
              </a:rPr>
              <a:t>SThM</a:t>
            </a: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tunneling potentiometry (STP)</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voltage microscopy (SVM)</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Scanning single-electron transistor microscopy (SSET)</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200" b="0" i="0" u="none" strike="noStrike" kern="1200" cap="none" spc="0" normalizeH="0" baseline="0" noProof="0" dirty="0">
                <a:ln>
                  <a:noFill/>
                </a:ln>
                <a:solidFill>
                  <a:srgbClr val="000000"/>
                </a:solidFill>
                <a:effectLst/>
                <a:uLnTx/>
                <a:uFillTx/>
                <a:latin typeface="Arial" charset="0"/>
                <a:ea typeface="宋体" charset="-122"/>
                <a:cs typeface="+mn-cs"/>
              </a:rPr>
              <a:t>Spin-polarized scanning tunneling microscopy (SPSM)</a:t>
            </a:r>
          </a:p>
        </p:txBody>
      </p:sp>
      <p:sp>
        <p:nvSpPr>
          <p:cNvPr id="2" name="文本框 1">
            <a:extLst>
              <a:ext uri="{FF2B5EF4-FFF2-40B4-BE49-F238E27FC236}">
                <a16:creationId xmlns:a16="http://schemas.microsoft.com/office/drawing/2014/main" id="{F97BC55D-D8C8-49F7-9EF8-2516FCFF26B1}"/>
              </a:ext>
            </a:extLst>
          </p:cNvPr>
          <p:cNvSpPr txBox="1"/>
          <p:nvPr/>
        </p:nvSpPr>
        <p:spPr>
          <a:xfrm>
            <a:off x="3657600" y="5867400"/>
            <a:ext cx="2121093" cy="369332"/>
          </a:xfrm>
          <a:prstGeom prst="rect">
            <a:avLst/>
          </a:prstGeom>
          <a:noFill/>
        </p:spPr>
        <p:txBody>
          <a:bodyPr wrap="none" rtlCol="0">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1800" b="0" i="0" u="none" strike="noStrike" kern="1200" cap="none" spc="0" normalizeH="0" baseline="0" noProof="0" dirty="0">
                <a:ln>
                  <a:noFill/>
                </a:ln>
                <a:solidFill>
                  <a:srgbClr val="C00000"/>
                </a:solidFill>
                <a:effectLst/>
                <a:uLnTx/>
                <a:uFillTx/>
                <a:latin typeface="Arial" charset="0"/>
                <a:ea typeface="宋体" charset="-122"/>
                <a:cs typeface="+mn-cs"/>
              </a:rPr>
              <a:t>More on the way…</a:t>
            </a:r>
            <a:endParaRPr kumimoji="0" lang="zh-CN" altLang="en-US" sz="1800" b="0" i="0" u="none" strike="noStrike" kern="1200" cap="none" spc="0" normalizeH="0" baseline="0" noProof="0" dirty="0">
              <a:ln>
                <a:noFill/>
              </a:ln>
              <a:solidFill>
                <a:srgbClr val="C00000"/>
              </a:solidFill>
              <a:effectLst/>
              <a:uLnTx/>
              <a:uFillTx/>
              <a:latin typeface="Arial" charset="0"/>
              <a:ea typeface="宋体" charset="-122"/>
              <a:cs typeface="+mn-cs"/>
            </a:endParaRPr>
          </a:p>
        </p:txBody>
      </p:sp>
      <p:sp>
        <p:nvSpPr>
          <p:cNvPr id="6" name="灯片编号占位符 5">
            <a:extLst>
              <a:ext uri="{FF2B5EF4-FFF2-40B4-BE49-F238E27FC236}">
                <a16:creationId xmlns:a16="http://schemas.microsoft.com/office/drawing/2014/main" id="{24EA6AC7-9D3A-4A2C-961F-ABB0C65C9AFE}"/>
              </a:ext>
            </a:extLst>
          </p:cNvPr>
          <p:cNvSpPr>
            <a:spLocks noGrp="1"/>
          </p:cNvSpPr>
          <p:nvPr>
            <p:ph type="sldNum" sz="quarter" idx="12"/>
          </p:nvPr>
        </p:nvSpPr>
        <p:spPr/>
        <p:txBody>
          <a:bodyPr/>
          <a:lstStyle/>
          <a:p>
            <a:fld id="{0C913308-F349-4B6D-A68A-DD1791B4A57B}" type="slidenum">
              <a:rPr lang="zh-CN" altLang="en-US" smtClean="0"/>
              <a:pPr/>
              <a:t>71</a:t>
            </a:fld>
            <a:endParaRPr lang="zh-CN" altLang="en-US" dirty="0"/>
          </a:p>
        </p:txBody>
      </p:sp>
    </p:spTree>
    <p:extLst>
      <p:ext uri="{BB962C8B-B14F-4D97-AF65-F5344CB8AC3E}">
        <p14:creationId xmlns:p14="http://schemas.microsoft.com/office/powerpoint/2010/main" val="22197095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9"/>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9" grpId="0"/>
      <p:bldP spid="2" grpId="0"/>
    </p:bld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685741D0-E789-4C46-94FA-C0415EA73CEF}"/>
              </a:ext>
            </a:extLst>
          </p:cNvPr>
          <p:cNvSpPr txBox="1"/>
          <p:nvPr/>
        </p:nvSpPr>
        <p:spPr>
          <a:xfrm>
            <a:off x="4191000" y="1659274"/>
            <a:ext cx="4743606" cy="3111878"/>
          </a:xfrm>
          <a:prstGeom prst="rect">
            <a:avLst/>
          </a:prstGeom>
          <a:noFill/>
        </p:spPr>
        <p:txBody>
          <a:bodyPr wrap="non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99"/>
                </a:solidFill>
                <a:effectLst/>
                <a:uLnTx/>
                <a:uFillTx/>
                <a:latin typeface="Arial" charset="0"/>
                <a:ea typeface="宋体" charset="-122"/>
                <a:cs typeface="+mn-cs"/>
              </a:rPr>
              <a:t>Future trends: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Coherent detection and control</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Quantum sensing</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Extreme conditions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3D imaging</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Machine learning</a:t>
            </a:r>
          </a:p>
        </p:txBody>
      </p:sp>
      <p:sp>
        <p:nvSpPr>
          <p:cNvPr id="4" name="文本框 3">
            <a:extLst>
              <a:ext uri="{FF2B5EF4-FFF2-40B4-BE49-F238E27FC236}">
                <a16:creationId xmlns:a16="http://schemas.microsoft.com/office/drawing/2014/main" id="{CFA35CFB-2FFB-485A-AEAA-E06E0D8A4B2F}"/>
              </a:ext>
            </a:extLst>
          </p:cNvPr>
          <p:cNvSpPr txBox="1"/>
          <p:nvPr/>
        </p:nvSpPr>
        <p:spPr>
          <a:xfrm>
            <a:off x="685800" y="1659274"/>
            <a:ext cx="2688557" cy="2085956"/>
          </a:xfrm>
          <a:prstGeom prst="rect">
            <a:avLst/>
          </a:prstGeom>
          <a:noFill/>
        </p:spPr>
        <p:txBody>
          <a:bodyPr wrap="none" rtlCol="0">
            <a:spAutoFit/>
          </a:bodyPr>
          <a:lstStyle/>
          <a:p>
            <a:pPr marL="0" marR="0" lvl="0" indent="0" algn="l" defTabSz="914400" rtl="0" eaLnBrk="1" fontAlgn="base" latinLnBrk="0" hangingPunct="1">
              <a:lnSpc>
                <a:spcPts val="4000"/>
              </a:lnSpc>
              <a:spcBef>
                <a:spcPct val="0"/>
              </a:spcBef>
              <a:spcAft>
                <a:spcPct val="0"/>
              </a:spcAft>
              <a:buClrTx/>
              <a:buSzTx/>
              <a:buFontTx/>
              <a:buNone/>
              <a:tabLst/>
              <a:defRPr/>
            </a:pPr>
            <a:r>
              <a:rPr kumimoji="0" lang="en-US" altLang="zh-CN" sz="2400" b="0" i="0" u="none" strike="noStrike" kern="1200" cap="none" spc="0" normalizeH="0" baseline="0" noProof="0" dirty="0">
                <a:ln>
                  <a:noFill/>
                </a:ln>
                <a:solidFill>
                  <a:srgbClr val="000099"/>
                </a:solidFill>
                <a:effectLst/>
                <a:uLnTx/>
                <a:uFillTx/>
                <a:latin typeface="Arial" charset="0"/>
                <a:ea typeface="宋体" charset="-122"/>
                <a:cs typeface="+mn-cs"/>
              </a:rPr>
              <a:t>Limitations:</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Tip disturbance</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Buried interface</a:t>
            </a:r>
          </a:p>
          <a:p>
            <a:pPr marL="342900" marR="0" lvl="0" indent="-342900" algn="l" defTabSz="914400" rtl="0" eaLnBrk="1" fontAlgn="base" latinLnBrk="0" hangingPunct="1">
              <a:lnSpc>
                <a:spcPts val="4000"/>
              </a:lnSpc>
              <a:spcBef>
                <a:spcPct val="0"/>
              </a:spcBef>
              <a:spcAft>
                <a:spcPct val="0"/>
              </a:spcAft>
              <a:buClrTx/>
              <a:buSzTx/>
              <a:buFontTx/>
              <a:buAutoNum type="arabicPeriod"/>
              <a:tabLst/>
              <a:defRPr/>
            </a:pPr>
            <a:r>
              <a:rPr kumimoji="0" lang="en-US" altLang="zh-CN" sz="2400" b="0" i="0" u="none" strike="noStrike" kern="1200" cap="none" spc="0" normalizeH="0" baseline="0" noProof="0" dirty="0">
                <a:ln>
                  <a:noFill/>
                </a:ln>
                <a:solidFill>
                  <a:srgbClr val="000000"/>
                </a:solidFill>
                <a:effectLst/>
                <a:uLnTx/>
                <a:uFillTx/>
                <a:latin typeface="Arial" charset="0"/>
                <a:ea typeface="宋体" charset="-122"/>
                <a:cs typeface="+mn-cs"/>
              </a:rPr>
              <a:t>UHV conditions</a:t>
            </a:r>
          </a:p>
        </p:txBody>
      </p:sp>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Perspectives</a:t>
            </a:r>
            <a:endPar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sp>
        <p:nvSpPr>
          <p:cNvPr id="2" name="灯片编号占位符 1">
            <a:extLst>
              <a:ext uri="{FF2B5EF4-FFF2-40B4-BE49-F238E27FC236}">
                <a16:creationId xmlns:a16="http://schemas.microsoft.com/office/drawing/2014/main" id="{E2E48EEB-16A2-472F-B968-AAA04A33D23F}"/>
              </a:ext>
            </a:extLst>
          </p:cNvPr>
          <p:cNvSpPr>
            <a:spLocks noGrp="1"/>
          </p:cNvSpPr>
          <p:nvPr>
            <p:ph type="sldNum" sz="quarter" idx="12"/>
          </p:nvPr>
        </p:nvSpPr>
        <p:spPr/>
        <p:txBody>
          <a:bodyPr/>
          <a:lstStyle/>
          <a:p>
            <a:fld id="{0C913308-F349-4B6D-A68A-DD1791B4A57B}" type="slidenum">
              <a:rPr lang="zh-CN" altLang="en-US" smtClean="0"/>
              <a:pPr/>
              <a:t>72</a:t>
            </a:fld>
            <a:endParaRPr lang="zh-CN" altLang="en-US" dirty="0"/>
          </a:p>
        </p:txBody>
      </p:sp>
    </p:spTree>
    <p:extLst>
      <p:ext uri="{BB962C8B-B14F-4D97-AF65-F5344CB8AC3E}">
        <p14:creationId xmlns:p14="http://schemas.microsoft.com/office/powerpoint/2010/main" val="18212187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792162"/>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zh-CN" sz="32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A recent mini-review on SPM</a:t>
            </a:r>
            <a:endParaRPr kumimoji="0" lang="zh-CN" altLang="en-US" sz="32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endParaRPr>
          </a:p>
        </p:txBody>
      </p:sp>
      <p:pic>
        <p:nvPicPr>
          <p:cNvPr id="6" name="图片 5">
            <a:extLst>
              <a:ext uri="{FF2B5EF4-FFF2-40B4-BE49-F238E27FC236}">
                <a16:creationId xmlns:a16="http://schemas.microsoft.com/office/drawing/2014/main" id="{BCD7CE70-8E0B-4877-8B85-9A220AC4CADA}"/>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874643" y="1295400"/>
            <a:ext cx="7331673" cy="3299635"/>
          </a:xfrm>
          <a:prstGeom prst="rect">
            <a:avLst/>
          </a:prstGeom>
        </p:spPr>
      </p:pic>
      <p:sp>
        <p:nvSpPr>
          <p:cNvPr id="7" name="矩形 6">
            <a:extLst>
              <a:ext uri="{FF2B5EF4-FFF2-40B4-BE49-F238E27FC236}">
                <a16:creationId xmlns:a16="http://schemas.microsoft.com/office/drawing/2014/main" id="{A04D8FB9-FFEF-429C-A602-8278D9E535FB}"/>
              </a:ext>
            </a:extLst>
          </p:cNvPr>
          <p:cNvSpPr/>
          <p:nvPr/>
        </p:nvSpPr>
        <p:spPr>
          <a:xfrm>
            <a:off x="874643" y="4823635"/>
            <a:ext cx="7658100" cy="1323439"/>
          </a:xfrm>
          <a:prstGeom prst="rect">
            <a:avLst/>
          </a:prstGeom>
        </p:spPr>
        <p:txBody>
          <a:bodyPr wrap="square">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2000" b="0" i="0" u="none" strike="noStrike" kern="1200" cap="none" spc="0" normalizeH="0" baseline="0" noProof="0" dirty="0">
                <a:ln>
                  <a:noFill/>
                </a:ln>
                <a:solidFill>
                  <a:srgbClr val="000000"/>
                </a:solidFill>
                <a:effectLst/>
                <a:uLnTx/>
                <a:uFillTx/>
                <a:latin typeface="Arial" charset="0"/>
                <a:ea typeface="等线" panose="02010600030101010101" pitchFamily="2" charset="-122"/>
                <a:cs typeface="Times New Roman" panose="02020603050405020304" pitchFamily="18" charset="0"/>
              </a:rPr>
              <a:t>       该综述</a:t>
            </a:r>
            <a:r>
              <a:rPr kumimoji="0" lang="zh-CN" altLang="zh-CN" sz="2000" b="0" i="0" u="none" strike="noStrike" kern="1200" cap="none" spc="0" normalizeH="0" baseline="0" noProof="0" dirty="0">
                <a:ln>
                  <a:noFill/>
                </a:ln>
                <a:solidFill>
                  <a:srgbClr val="000000"/>
                </a:solidFill>
                <a:effectLst/>
                <a:uLnTx/>
                <a:uFillTx/>
                <a:latin typeface="Arial" charset="0"/>
                <a:ea typeface="等线" panose="02010600030101010101" pitchFamily="2" charset="-122"/>
                <a:cs typeface="Times New Roman" panose="02020603050405020304" pitchFamily="18" charset="0"/>
              </a:rPr>
              <a:t>详细介绍了扫描探针显微镜的基本原理和设备构造，展示了如何实现高分辨成像、谱学以及原子分子操纵技术，总结了扫描探针显微术在物理学、化学、材料科学和生物学方向的最新应用，并梳理了该领域现存的技术挑战和未来的发展趋势。</a:t>
            </a:r>
            <a:endParaRPr kumimoji="0" lang="zh-CN" altLang="en-US" sz="2000" b="0" i="0" u="none" strike="noStrike" kern="1200" cap="none" spc="0" normalizeH="0" baseline="0" noProof="0" dirty="0">
              <a:ln>
                <a:noFill/>
              </a:ln>
              <a:solidFill>
                <a:srgbClr val="000000"/>
              </a:solidFill>
              <a:effectLst/>
              <a:uLnTx/>
              <a:uFillTx/>
              <a:latin typeface="Arial" charset="0"/>
              <a:ea typeface="宋体" charset="-122"/>
              <a:cs typeface="+mn-cs"/>
            </a:endParaRPr>
          </a:p>
        </p:txBody>
      </p:sp>
    </p:spTree>
    <p:extLst>
      <p:ext uri="{BB962C8B-B14F-4D97-AF65-F5344CB8AC3E}">
        <p14:creationId xmlns:p14="http://schemas.microsoft.com/office/powerpoint/2010/main" val="61844771"/>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本框 3">
            <a:extLst>
              <a:ext uri="{FF2B5EF4-FFF2-40B4-BE49-F238E27FC236}">
                <a16:creationId xmlns:a16="http://schemas.microsoft.com/office/drawing/2014/main" id="{CFA35CFB-2FFB-485A-AEAA-E06E0D8A4B2F}"/>
              </a:ext>
            </a:extLst>
          </p:cNvPr>
          <p:cNvSpPr txBox="1"/>
          <p:nvPr/>
        </p:nvSpPr>
        <p:spPr>
          <a:xfrm>
            <a:off x="1250032" y="2847236"/>
            <a:ext cx="6477000" cy="546303"/>
          </a:xfrm>
          <a:prstGeom prst="rect">
            <a:avLst/>
          </a:prstGeom>
          <a:noFill/>
        </p:spPr>
        <p:txBody>
          <a:bodyPr wrap="square" rtlCol="0">
            <a:spAutoFit/>
          </a:bodyPr>
          <a:lstStyle/>
          <a:p>
            <a:pPr lvl="0" algn="ctr">
              <a:lnSpc>
                <a:spcPts val="4000"/>
              </a:lnSpc>
              <a:defRPr/>
            </a:pPr>
            <a:r>
              <a:rPr lang="zh-CN" altLang="en-US" sz="3200" dirty="0">
                <a:latin typeface="黑体" panose="02010609060101010101" pitchFamily="49" charset="-122"/>
                <a:ea typeface="黑体" panose="02010609060101010101" pitchFamily="49" charset="-122"/>
              </a:rPr>
              <a:t>第九课  </a:t>
            </a:r>
            <a:r>
              <a:rPr lang="en-US" altLang="en-US" sz="3200" dirty="0" err="1">
                <a:latin typeface="黑体" panose="02010609060101010101" pitchFamily="49" charset="-122"/>
                <a:ea typeface="黑体" panose="02010609060101010101" pitchFamily="49" charset="-122"/>
              </a:rPr>
              <a:t>表面能量分辨技术</a:t>
            </a:r>
            <a:endParaRPr kumimoji="0" lang="en-US" altLang="zh-CN" sz="3200" i="0" u="none" strike="noStrike" kern="1200" cap="none" spc="0" normalizeH="0" baseline="0" noProof="0" dirty="0">
              <a:ln>
                <a:noFill/>
              </a:ln>
              <a:solidFill>
                <a:srgbClr val="000000"/>
              </a:solidFill>
              <a:effectLst/>
              <a:uLnTx/>
              <a:uFillTx/>
              <a:latin typeface="黑体" panose="02010609060101010101" pitchFamily="49" charset="-122"/>
              <a:ea typeface="黑体" panose="02010609060101010101" pitchFamily="49" charset="-122"/>
            </a:endParaRPr>
          </a:p>
        </p:txBody>
      </p:sp>
      <p:sp>
        <p:nvSpPr>
          <p:cNvPr id="5" name="Rectangle 2">
            <a:extLst>
              <a:ext uri="{FF2B5EF4-FFF2-40B4-BE49-F238E27FC236}">
                <a16:creationId xmlns:a16="http://schemas.microsoft.com/office/drawing/2014/main" id="{105AF137-AD28-48D8-A53A-3CA11AA789EA}"/>
              </a:ext>
            </a:extLst>
          </p:cNvPr>
          <p:cNvSpPr txBox="1">
            <a:spLocks noChangeArrowheads="1"/>
          </p:cNvSpPr>
          <p:nvPr/>
        </p:nvSpPr>
        <p:spPr>
          <a:xfrm>
            <a:off x="457200" y="274638"/>
            <a:ext cx="8229600" cy="533400"/>
          </a:xfrm>
          <a:prstGeom prst="rect">
            <a:avLst/>
          </a:prstGeom>
        </p:spPr>
        <p:txBody>
          <a:bodyPr/>
          <a:lstStyle>
            <a:lvl1pPr algn="l" rtl="0" fontAlgn="base">
              <a:spcBef>
                <a:spcPct val="0"/>
              </a:spcBef>
              <a:spcAft>
                <a:spcPct val="0"/>
              </a:spcAft>
              <a:defRPr sz="4200">
                <a:solidFill>
                  <a:schemeClr val="tx2"/>
                </a:solidFill>
                <a:latin typeface="+mj-lt"/>
                <a:ea typeface="+mj-ea"/>
                <a:cs typeface="+mj-cs"/>
              </a:defRPr>
            </a:lvl1pPr>
            <a:lvl2pPr algn="l" rtl="0" fontAlgn="base">
              <a:spcBef>
                <a:spcPct val="0"/>
              </a:spcBef>
              <a:spcAft>
                <a:spcPct val="0"/>
              </a:spcAft>
              <a:defRPr sz="4200">
                <a:solidFill>
                  <a:schemeClr val="tx2"/>
                </a:solidFill>
                <a:latin typeface="Garamond" pitchFamily="18" charset="0"/>
                <a:ea typeface="宋体" charset="-122"/>
              </a:defRPr>
            </a:lvl2pPr>
            <a:lvl3pPr algn="l" rtl="0" fontAlgn="base">
              <a:spcBef>
                <a:spcPct val="0"/>
              </a:spcBef>
              <a:spcAft>
                <a:spcPct val="0"/>
              </a:spcAft>
              <a:defRPr sz="4200">
                <a:solidFill>
                  <a:schemeClr val="tx2"/>
                </a:solidFill>
                <a:latin typeface="Garamond" pitchFamily="18" charset="0"/>
                <a:ea typeface="宋体" charset="-122"/>
              </a:defRPr>
            </a:lvl3pPr>
            <a:lvl4pPr algn="l" rtl="0" fontAlgn="base">
              <a:spcBef>
                <a:spcPct val="0"/>
              </a:spcBef>
              <a:spcAft>
                <a:spcPct val="0"/>
              </a:spcAft>
              <a:defRPr sz="4200">
                <a:solidFill>
                  <a:schemeClr val="tx2"/>
                </a:solidFill>
                <a:latin typeface="Garamond" pitchFamily="18" charset="0"/>
                <a:ea typeface="宋体" charset="-122"/>
              </a:defRPr>
            </a:lvl4pPr>
            <a:lvl5pPr algn="l" rtl="0" fontAlgn="base">
              <a:spcBef>
                <a:spcPct val="0"/>
              </a:spcBef>
              <a:spcAft>
                <a:spcPct val="0"/>
              </a:spcAft>
              <a:defRPr sz="4200">
                <a:solidFill>
                  <a:schemeClr val="tx2"/>
                </a:solidFill>
                <a:latin typeface="Garamond" pitchFamily="18" charset="0"/>
                <a:ea typeface="宋体" charset="-122"/>
              </a:defRPr>
            </a:lvl5pPr>
            <a:lvl6pPr marL="457200" algn="l" rtl="0" fontAlgn="base">
              <a:spcBef>
                <a:spcPct val="0"/>
              </a:spcBef>
              <a:spcAft>
                <a:spcPct val="0"/>
              </a:spcAft>
              <a:defRPr sz="4200">
                <a:solidFill>
                  <a:schemeClr val="tx2"/>
                </a:solidFill>
                <a:latin typeface="Garamond" pitchFamily="18" charset="0"/>
                <a:ea typeface="宋体" charset="-122"/>
              </a:defRPr>
            </a:lvl6pPr>
            <a:lvl7pPr marL="914400" algn="l" rtl="0" fontAlgn="base">
              <a:spcBef>
                <a:spcPct val="0"/>
              </a:spcBef>
              <a:spcAft>
                <a:spcPct val="0"/>
              </a:spcAft>
              <a:defRPr sz="4200">
                <a:solidFill>
                  <a:schemeClr val="tx2"/>
                </a:solidFill>
                <a:latin typeface="Garamond" pitchFamily="18" charset="0"/>
                <a:ea typeface="宋体" charset="-122"/>
              </a:defRPr>
            </a:lvl7pPr>
            <a:lvl8pPr marL="1371600" algn="l" rtl="0" fontAlgn="base">
              <a:spcBef>
                <a:spcPct val="0"/>
              </a:spcBef>
              <a:spcAft>
                <a:spcPct val="0"/>
              </a:spcAft>
              <a:defRPr sz="4200">
                <a:solidFill>
                  <a:schemeClr val="tx2"/>
                </a:solidFill>
                <a:latin typeface="Garamond" pitchFamily="18" charset="0"/>
                <a:ea typeface="宋体" charset="-122"/>
              </a:defRPr>
            </a:lvl8pPr>
            <a:lvl9pPr marL="1828800" algn="l" rtl="0" fontAlgn="base">
              <a:spcBef>
                <a:spcPct val="0"/>
              </a:spcBef>
              <a:spcAft>
                <a:spcPct val="0"/>
              </a:spcAft>
              <a:defRPr sz="4200">
                <a:solidFill>
                  <a:schemeClr val="tx2"/>
                </a:solidFill>
                <a:latin typeface="Garamond" pitchFamily="18" charset="0"/>
                <a:ea typeface="宋体" charset="-122"/>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zh-CN" altLang="en-US" sz="4000" b="1" i="0" u="none" strike="noStrike" kern="0" cap="none" spc="0" normalizeH="0" baseline="0" noProof="0" dirty="0">
                <a:ln>
                  <a:noFill/>
                </a:ln>
                <a:solidFill>
                  <a:srgbClr val="006633"/>
                </a:solidFill>
                <a:effectLst/>
                <a:uLnTx/>
                <a:uFillTx/>
                <a:latin typeface="等线" panose="02010600030101010101" pitchFamily="2" charset="-122"/>
                <a:ea typeface="等线" panose="02010600030101010101" pitchFamily="2" charset="-122"/>
                <a:cs typeface="+mj-cs"/>
              </a:rPr>
              <a:t>下一次课</a:t>
            </a:r>
          </a:p>
        </p:txBody>
      </p:sp>
      <p:sp>
        <p:nvSpPr>
          <p:cNvPr id="2" name="灯片编号占位符 1">
            <a:extLst>
              <a:ext uri="{FF2B5EF4-FFF2-40B4-BE49-F238E27FC236}">
                <a16:creationId xmlns:a16="http://schemas.microsoft.com/office/drawing/2014/main" id="{E2E48EEB-16A2-472F-B968-AAA04A33D23F}"/>
              </a:ext>
            </a:extLst>
          </p:cNvPr>
          <p:cNvSpPr>
            <a:spLocks noGrp="1"/>
          </p:cNvSpPr>
          <p:nvPr>
            <p:ph type="sldNum" sz="quarter" idx="12"/>
          </p:nvPr>
        </p:nvSpPr>
        <p:spPr/>
        <p:txBody>
          <a:bodyPr/>
          <a:lstStyle/>
          <a:p>
            <a:fld id="{0C913308-F349-4B6D-A68A-DD1791B4A57B}" type="slidenum">
              <a:rPr lang="zh-CN" altLang="en-US" smtClean="0"/>
              <a:pPr/>
              <a:t>74</a:t>
            </a:fld>
            <a:endParaRPr lang="zh-CN" altLang="en-US" dirty="0"/>
          </a:p>
        </p:txBody>
      </p:sp>
    </p:spTree>
    <p:extLst>
      <p:ext uri="{BB962C8B-B14F-4D97-AF65-F5344CB8AC3E}">
        <p14:creationId xmlns:p14="http://schemas.microsoft.com/office/powerpoint/2010/main" val="1449991985"/>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C1FD35AA-54AB-4B09-81CE-5CDC9A7143A5}"/>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接触模式的分辨率</a:t>
            </a:r>
          </a:p>
        </p:txBody>
      </p:sp>
      <p:pic>
        <p:nvPicPr>
          <p:cNvPr id="4" name="图片 3">
            <a:extLst>
              <a:ext uri="{FF2B5EF4-FFF2-40B4-BE49-F238E27FC236}">
                <a16:creationId xmlns:a16="http://schemas.microsoft.com/office/drawing/2014/main" id="{D48D6CA9-3554-4E53-96A1-99F2F7194827}"/>
              </a:ext>
            </a:extLst>
          </p:cNvPr>
          <p:cNvPicPr>
            <a:picLocks noChangeAspect="1"/>
          </p:cNvPicPr>
          <p:nvPr/>
        </p:nvPicPr>
        <p:blipFill>
          <a:blip r:embed="rId2"/>
          <a:stretch>
            <a:fillRect/>
          </a:stretch>
        </p:blipFill>
        <p:spPr>
          <a:xfrm>
            <a:off x="1676400" y="1217543"/>
            <a:ext cx="6192677" cy="4422913"/>
          </a:xfrm>
          <a:prstGeom prst="rect">
            <a:avLst/>
          </a:prstGeom>
        </p:spPr>
      </p:pic>
      <p:sp>
        <p:nvSpPr>
          <p:cNvPr id="5" name="文本框 4">
            <a:extLst>
              <a:ext uri="{FF2B5EF4-FFF2-40B4-BE49-F238E27FC236}">
                <a16:creationId xmlns:a16="http://schemas.microsoft.com/office/drawing/2014/main" id="{922E8409-1305-4510-B21A-52FEF3E5224C}"/>
              </a:ext>
            </a:extLst>
          </p:cNvPr>
          <p:cNvSpPr txBox="1"/>
          <p:nvPr/>
        </p:nvSpPr>
        <p:spPr>
          <a:xfrm>
            <a:off x="2833745" y="5715000"/>
            <a:ext cx="3877985"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原子分辨率需要单原子针尖</a:t>
            </a:r>
          </a:p>
        </p:txBody>
      </p:sp>
      <p:sp>
        <p:nvSpPr>
          <p:cNvPr id="3" name="灯片编号占位符 2">
            <a:extLst>
              <a:ext uri="{FF2B5EF4-FFF2-40B4-BE49-F238E27FC236}">
                <a16:creationId xmlns:a16="http://schemas.microsoft.com/office/drawing/2014/main" id="{B099D404-8D74-49D7-8DD0-EF0156A28C39}"/>
              </a:ext>
            </a:extLst>
          </p:cNvPr>
          <p:cNvSpPr>
            <a:spLocks noGrp="1"/>
          </p:cNvSpPr>
          <p:nvPr>
            <p:ph type="sldNum" sz="quarter" idx="10"/>
          </p:nvPr>
        </p:nvSpPr>
        <p:spPr/>
        <p:txBody>
          <a:bodyPr/>
          <a:lstStyle/>
          <a:p>
            <a:fld id="{47329A4E-1959-4B2C-B3DA-260D845A3608}" type="slidenum">
              <a:rPr lang="en-US" altLang="zh-CN" smtClean="0"/>
              <a:pPr/>
              <a:t>8</a:t>
            </a:fld>
            <a:endParaRPr lang="en-US" altLang="zh-CN"/>
          </a:p>
        </p:txBody>
      </p:sp>
    </p:spTree>
    <p:extLst>
      <p:ext uri="{BB962C8B-B14F-4D97-AF65-F5344CB8AC3E}">
        <p14:creationId xmlns:p14="http://schemas.microsoft.com/office/powerpoint/2010/main" val="4117473347"/>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1">
            <a:extLst>
              <a:ext uri="{FF2B5EF4-FFF2-40B4-BE49-F238E27FC236}">
                <a16:creationId xmlns:a16="http://schemas.microsoft.com/office/drawing/2014/main" id="{FBA72FBF-73C0-4D0F-AAE2-BDBED2FBC87E}"/>
              </a:ext>
            </a:extLst>
          </p:cNvPr>
          <p:cNvSpPr>
            <a:spLocks noGrp="1"/>
          </p:cNvSpPr>
          <p:nvPr>
            <p:ph type="title"/>
          </p:nvPr>
        </p:nvSpPr>
        <p:spPr/>
        <p:txBody>
          <a:bodyPr/>
          <a:lstStyle/>
          <a:p>
            <a:r>
              <a:rPr lang="zh-CN" altLang="en-US" sz="3600" b="1" dirty="0">
                <a:latin typeface="等线" panose="02010600030101010101" pitchFamily="2" charset="-122"/>
                <a:ea typeface="等线" panose="02010600030101010101" pitchFamily="2" charset="-122"/>
              </a:rPr>
              <a:t>静态接触模式的困境</a:t>
            </a:r>
          </a:p>
        </p:txBody>
      </p:sp>
      <p:pic>
        <p:nvPicPr>
          <p:cNvPr id="4" name="图片 3">
            <a:extLst>
              <a:ext uri="{FF2B5EF4-FFF2-40B4-BE49-F238E27FC236}">
                <a16:creationId xmlns:a16="http://schemas.microsoft.com/office/drawing/2014/main" id="{33E464E8-FD7C-467F-8FB4-8FE5AA8E1EB9}"/>
              </a:ext>
            </a:extLst>
          </p:cNvPr>
          <p:cNvPicPr>
            <a:picLocks noChangeAspect="1"/>
          </p:cNvPicPr>
          <p:nvPr/>
        </p:nvPicPr>
        <p:blipFill>
          <a:blip r:embed="rId2"/>
          <a:stretch>
            <a:fillRect/>
          </a:stretch>
        </p:blipFill>
        <p:spPr>
          <a:xfrm>
            <a:off x="685800" y="1066800"/>
            <a:ext cx="6879705" cy="4445726"/>
          </a:xfrm>
          <a:prstGeom prst="rect">
            <a:avLst/>
          </a:prstGeom>
        </p:spPr>
      </p:pic>
      <p:pic>
        <p:nvPicPr>
          <p:cNvPr id="5" name="图片 4">
            <a:extLst>
              <a:ext uri="{FF2B5EF4-FFF2-40B4-BE49-F238E27FC236}">
                <a16:creationId xmlns:a16="http://schemas.microsoft.com/office/drawing/2014/main" id="{F880A2B0-D9EB-4305-8BC7-C71B67FE2FE8}"/>
              </a:ext>
            </a:extLst>
          </p:cNvPr>
          <p:cNvPicPr>
            <a:picLocks noChangeAspect="1"/>
          </p:cNvPicPr>
          <p:nvPr/>
        </p:nvPicPr>
        <p:blipFill rotWithShape="1">
          <a:blip r:embed="rId3"/>
          <a:srcRect r="1741"/>
          <a:stretch/>
        </p:blipFill>
        <p:spPr>
          <a:xfrm>
            <a:off x="6651105" y="1143000"/>
            <a:ext cx="1828800" cy="783772"/>
          </a:xfrm>
          <a:prstGeom prst="rect">
            <a:avLst/>
          </a:prstGeom>
        </p:spPr>
      </p:pic>
      <p:pic>
        <p:nvPicPr>
          <p:cNvPr id="6" name="图片 5">
            <a:extLst>
              <a:ext uri="{FF2B5EF4-FFF2-40B4-BE49-F238E27FC236}">
                <a16:creationId xmlns:a16="http://schemas.microsoft.com/office/drawing/2014/main" id="{9B4E1DD2-3255-4E9F-A029-838D775CEDCE}"/>
              </a:ext>
            </a:extLst>
          </p:cNvPr>
          <p:cNvPicPr>
            <a:picLocks noChangeAspect="1"/>
          </p:cNvPicPr>
          <p:nvPr/>
        </p:nvPicPr>
        <p:blipFill>
          <a:blip r:embed="rId4"/>
          <a:stretch>
            <a:fillRect/>
          </a:stretch>
        </p:blipFill>
        <p:spPr>
          <a:xfrm>
            <a:off x="6776257" y="2353809"/>
            <a:ext cx="914400" cy="723900"/>
          </a:xfrm>
          <a:prstGeom prst="rect">
            <a:avLst/>
          </a:prstGeom>
        </p:spPr>
      </p:pic>
      <p:sp>
        <p:nvSpPr>
          <p:cNvPr id="7" name="文本框 6">
            <a:extLst>
              <a:ext uri="{FF2B5EF4-FFF2-40B4-BE49-F238E27FC236}">
                <a16:creationId xmlns:a16="http://schemas.microsoft.com/office/drawing/2014/main" id="{EF270712-70CE-4AF1-A217-1427EC9A9A4B}"/>
              </a:ext>
            </a:extLst>
          </p:cNvPr>
          <p:cNvSpPr txBox="1"/>
          <p:nvPr/>
        </p:nvSpPr>
        <p:spPr>
          <a:xfrm>
            <a:off x="1295400" y="5708730"/>
            <a:ext cx="7463903" cy="461665"/>
          </a:xfrm>
          <a:prstGeom prst="rect">
            <a:avLst/>
          </a:prstGeom>
          <a:noFill/>
        </p:spPr>
        <p:txBody>
          <a:bodyPr wrap="none" rtlCol="0">
            <a:spAutoFit/>
          </a:bodyPr>
          <a:lstStyle/>
          <a:p>
            <a:r>
              <a:rPr lang="zh-CN" altLang="en-US" sz="2400" b="1" dirty="0">
                <a:solidFill>
                  <a:srgbClr val="FF0000"/>
                </a:solidFill>
                <a:latin typeface="等线" panose="02010600030101010101" pitchFamily="2" charset="-122"/>
                <a:ea typeface="等线" panose="02010600030101010101" pitchFamily="2" charset="-122"/>
              </a:rPr>
              <a:t>如何在避免</a:t>
            </a:r>
            <a:r>
              <a:rPr lang="en-US" altLang="zh-CN" sz="2400" b="1" dirty="0">
                <a:solidFill>
                  <a:srgbClr val="FF0000"/>
                </a:solidFill>
                <a:latin typeface="等线" panose="02010600030101010101" pitchFamily="2" charset="-122"/>
                <a:ea typeface="等线" panose="02010600030101010101" pitchFamily="2" charset="-122"/>
              </a:rPr>
              <a:t>jump-to-contact</a:t>
            </a:r>
            <a:r>
              <a:rPr lang="zh-CN" altLang="en-US" sz="2400" b="1" dirty="0">
                <a:solidFill>
                  <a:srgbClr val="FF0000"/>
                </a:solidFill>
                <a:latin typeface="等线" panose="02010600030101010101" pitchFamily="2" charset="-122"/>
                <a:ea typeface="等线" panose="02010600030101010101" pitchFamily="2" charset="-122"/>
              </a:rPr>
              <a:t>的同时保证高的灵敏度？</a:t>
            </a:r>
          </a:p>
        </p:txBody>
      </p:sp>
      <p:sp>
        <p:nvSpPr>
          <p:cNvPr id="3" name="灯片编号占位符 2">
            <a:extLst>
              <a:ext uri="{FF2B5EF4-FFF2-40B4-BE49-F238E27FC236}">
                <a16:creationId xmlns:a16="http://schemas.microsoft.com/office/drawing/2014/main" id="{58F70A12-3B98-4A88-8608-E91C947ACC25}"/>
              </a:ext>
            </a:extLst>
          </p:cNvPr>
          <p:cNvSpPr>
            <a:spLocks noGrp="1"/>
          </p:cNvSpPr>
          <p:nvPr>
            <p:ph type="sldNum" sz="quarter" idx="10"/>
          </p:nvPr>
        </p:nvSpPr>
        <p:spPr/>
        <p:txBody>
          <a:bodyPr/>
          <a:lstStyle/>
          <a:p>
            <a:fld id="{47329A4E-1959-4B2C-B3DA-260D845A3608}" type="slidenum">
              <a:rPr lang="en-US" altLang="zh-CN" smtClean="0"/>
              <a:pPr/>
              <a:t>9</a:t>
            </a:fld>
            <a:endParaRPr lang="en-US" altLang="zh-CN"/>
          </a:p>
        </p:txBody>
      </p:sp>
    </p:spTree>
    <p:extLst>
      <p:ext uri="{BB962C8B-B14F-4D97-AF65-F5344CB8AC3E}">
        <p14:creationId xmlns:p14="http://schemas.microsoft.com/office/powerpoint/2010/main" val="3351336233"/>
      </p:ext>
    </p:extLst>
  </p:cSld>
  <p:clrMapOvr>
    <a:masterClrMapping/>
  </p:clrMapOvr>
</p:sld>
</file>

<file path=ppt/tags/tag1.xml><?xml version="1.0" encoding="utf-8"?>
<p:tagLst xmlns:a="http://schemas.openxmlformats.org/drawingml/2006/main" xmlns:r="http://schemas.openxmlformats.org/officeDocument/2006/relationships" xmlns:p="http://schemas.openxmlformats.org/presentationml/2006/main">
  <p:tag name="TIMING" val="|19.7"/>
</p:tagLst>
</file>

<file path=ppt/tags/tag2.xml><?xml version="1.0" encoding="utf-8"?>
<p:tagLst xmlns:a="http://schemas.openxmlformats.org/drawingml/2006/main" xmlns:r="http://schemas.openxmlformats.org/officeDocument/2006/relationships" xmlns:p="http://schemas.openxmlformats.org/presentationml/2006/main">
  <p:tag name="TIMING" val="|14.9|3.3|4.8|0.8"/>
</p:tagLst>
</file>

<file path=ppt/tags/tag3.xml><?xml version="1.0" encoding="utf-8"?>
<p:tagLst xmlns:a="http://schemas.openxmlformats.org/drawingml/2006/main" xmlns:r="http://schemas.openxmlformats.org/officeDocument/2006/relationships" xmlns:p="http://schemas.openxmlformats.org/presentationml/2006/main">
  <p:tag name="TIMING" val="|14.9|3.3|4.8|0.8"/>
</p:tagLst>
</file>

<file path=ppt/tags/tag4.xml><?xml version="1.0" encoding="utf-8"?>
<p:tagLst xmlns:a="http://schemas.openxmlformats.org/drawingml/2006/main" xmlns:r="http://schemas.openxmlformats.org/officeDocument/2006/relationships" xmlns:p="http://schemas.openxmlformats.org/presentationml/2006/main">
  <p:tag name="TIMING" val="|19.7"/>
</p:tagLst>
</file>

<file path=ppt/tags/tag5.xml><?xml version="1.0" encoding="utf-8"?>
<p:tagLst xmlns:a="http://schemas.openxmlformats.org/drawingml/2006/main" xmlns:r="http://schemas.openxmlformats.org/officeDocument/2006/relationships" xmlns:p="http://schemas.openxmlformats.org/presentationml/2006/main">
  <p:tag name="TIMING" val="|19.7"/>
</p:tagLst>
</file>

<file path=ppt/theme/theme1.xml><?xml version="1.0" encoding="utf-8"?>
<a:theme xmlns:a="http://schemas.openxmlformats.org/drawingml/2006/main" name="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主题​​">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主题​​">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1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5.xml><?xml version="1.0" encoding="utf-8"?>
<a:theme xmlns:a="http://schemas.openxmlformats.org/drawingml/2006/main" name="2_自定义设计方案">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默认设计模板">
  <a:themeElements>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默认设计模板">
      <a:majorFont>
        <a:latin typeface="Arial"/>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默认设计模板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默认设计模板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默认设计模板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默认设计模板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默认设计模板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默认设计模板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默认设计模板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默认设计模板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默认设计模板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默认设计模板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默认设计模板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默认设计模板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7.xml><?xml version="1.0" encoding="utf-8"?>
<a:theme xmlns:a="http://schemas.openxmlformats.org/drawingml/2006/main" name="2_Edge">
  <a:themeElements>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fontScheme name="Edge">
      <a:majorFont>
        <a:latin typeface="Garamond"/>
        <a:ea typeface="宋体"/>
        <a:cs typeface=""/>
      </a:majorFont>
      <a:minorFont>
        <a:latin typeface="Arial"/>
        <a:ea typeface="宋体"/>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Edge 1">
        <a:dk1>
          <a:srgbClr val="333333"/>
        </a:dk1>
        <a:lt1>
          <a:srgbClr val="FFFFFF"/>
        </a:lt1>
        <a:dk2>
          <a:srgbClr val="820000"/>
        </a:dk2>
        <a:lt2>
          <a:srgbClr val="FFFFFF"/>
        </a:lt2>
        <a:accent1>
          <a:srgbClr val="FF9900"/>
        </a:accent1>
        <a:accent2>
          <a:srgbClr val="CC3300"/>
        </a:accent2>
        <a:accent3>
          <a:srgbClr val="C1AAAA"/>
        </a:accent3>
        <a:accent4>
          <a:srgbClr val="DADADA"/>
        </a:accent4>
        <a:accent5>
          <a:srgbClr val="FFCAAA"/>
        </a:accent5>
        <a:accent6>
          <a:srgbClr val="B92D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2">
        <a:dk1>
          <a:srgbClr val="333333"/>
        </a:dk1>
        <a:lt1>
          <a:srgbClr val="CCCCFF"/>
        </a:lt1>
        <a:dk2>
          <a:srgbClr val="0B0506"/>
        </a:dk2>
        <a:lt2>
          <a:srgbClr val="FFFFFF"/>
        </a:lt2>
        <a:accent1>
          <a:srgbClr val="3366CC"/>
        </a:accent1>
        <a:accent2>
          <a:srgbClr val="3333CC"/>
        </a:accent2>
        <a:accent3>
          <a:srgbClr val="AAAAAA"/>
        </a:accent3>
        <a:accent4>
          <a:srgbClr val="AEAEDA"/>
        </a:accent4>
        <a:accent5>
          <a:srgbClr val="ADB8E2"/>
        </a:accent5>
        <a:accent6>
          <a:srgbClr val="2D2DB9"/>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3">
        <a:dk1>
          <a:srgbClr val="333333"/>
        </a:dk1>
        <a:lt1>
          <a:srgbClr val="FFFFFF"/>
        </a:lt1>
        <a:dk2>
          <a:srgbClr val="221013"/>
        </a:dk2>
        <a:lt2>
          <a:srgbClr val="FFFFFF"/>
        </a:lt2>
        <a:accent1>
          <a:srgbClr val="CC3300"/>
        </a:accent1>
        <a:accent2>
          <a:srgbClr val="CC9900"/>
        </a:accent2>
        <a:accent3>
          <a:srgbClr val="ABAAAA"/>
        </a:accent3>
        <a:accent4>
          <a:srgbClr val="DADADA"/>
        </a:accent4>
        <a:accent5>
          <a:srgbClr val="E2ADAA"/>
        </a:accent5>
        <a:accent6>
          <a:srgbClr val="B98A00"/>
        </a:accent6>
        <a:hlink>
          <a:srgbClr val="808080"/>
        </a:hlink>
        <a:folHlink>
          <a:srgbClr val="666633"/>
        </a:folHlink>
      </a:clrScheme>
      <a:clrMap bg1="dk2" tx1="lt1" bg2="dk1" tx2="lt2" accent1="accent1" accent2="accent2" accent3="accent3" accent4="accent4" accent5="accent5" accent6="accent6" hlink="hlink" folHlink="folHlink"/>
    </a:extraClrScheme>
    <a:extraClrScheme>
      <a:clrScheme name="Edge 4">
        <a:dk1>
          <a:srgbClr val="11054B"/>
        </a:dk1>
        <a:lt1>
          <a:srgbClr val="FFFFFF"/>
        </a:lt1>
        <a:dk2>
          <a:srgbClr val="0000CC"/>
        </a:dk2>
        <a:lt2>
          <a:srgbClr val="FFFFFF"/>
        </a:lt2>
        <a:accent1>
          <a:srgbClr val="FF6600"/>
        </a:accent1>
        <a:accent2>
          <a:srgbClr val="FF3300"/>
        </a:accent2>
        <a:accent3>
          <a:srgbClr val="AAAAE2"/>
        </a:accent3>
        <a:accent4>
          <a:srgbClr val="DADADA"/>
        </a:accent4>
        <a:accent5>
          <a:srgbClr val="FFB8AA"/>
        </a:accent5>
        <a:accent6>
          <a:srgbClr val="E72D00"/>
        </a:accent6>
        <a:hlink>
          <a:srgbClr val="CC9900"/>
        </a:hlink>
        <a:folHlink>
          <a:srgbClr val="B2B2B2"/>
        </a:folHlink>
      </a:clrScheme>
      <a:clrMap bg1="dk2" tx1="lt1" bg2="dk1" tx2="lt2" accent1="accent1" accent2="accent2" accent3="accent3" accent4="accent4" accent5="accent5" accent6="accent6" hlink="hlink" folHlink="folHlink"/>
    </a:extraClrScheme>
    <a:extraClrScheme>
      <a:clrScheme name="Edge 5">
        <a:dk1>
          <a:srgbClr val="9B8D65"/>
        </a:dk1>
        <a:lt1>
          <a:srgbClr val="F8F8F8"/>
        </a:lt1>
        <a:dk2>
          <a:srgbClr val="002600"/>
        </a:dk2>
        <a:lt2>
          <a:srgbClr val="FAFACC"/>
        </a:lt2>
        <a:accent1>
          <a:srgbClr val="CC9933"/>
        </a:accent1>
        <a:accent2>
          <a:srgbClr val="8F9967"/>
        </a:accent2>
        <a:accent3>
          <a:srgbClr val="AAACAA"/>
        </a:accent3>
        <a:accent4>
          <a:srgbClr val="D4D4D4"/>
        </a:accent4>
        <a:accent5>
          <a:srgbClr val="E2CAAD"/>
        </a:accent5>
        <a:accent6>
          <a:srgbClr val="818A5D"/>
        </a:accent6>
        <a:hlink>
          <a:srgbClr val="336600"/>
        </a:hlink>
        <a:folHlink>
          <a:srgbClr val="808000"/>
        </a:folHlink>
      </a:clrScheme>
      <a:clrMap bg1="dk2" tx1="lt1" bg2="dk1" tx2="lt2" accent1="accent1" accent2="accent2" accent3="accent3" accent4="accent4" accent5="accent5" accent6="accent6" hlink="hlink" folHlink="folHlink"/>
    </a:extraClrScheme>
    <a:extraClrScheme>
      <a:clrScheme name="Edge 6">
        <a:dk1>
          <a:srgbClr val="333333"/>
        </a:dk1>
        <a:lt1>
          <a:srgbClr val="FFFFFF"/>
        </a:lt1>
        <a:dk2>
          <a:srgbClr val="006699"/>
        </a:dk2>
        <a:lt2>
          <a:srgbClr val="FFFFFF"/>
        </a:lt2>
        <a:accent1>
          <a:srgbClr val="CC9900"/>
        </a:accent1>
        <a:accent2>
          <a:srgbClr val="FF9900"/>
        </a:accent2>
        <a:accent3>
          <a:srgbClr val="AAB8CA"/>
        </a:accent3>
        <a:accent4>
          <a:srgbClr val="DADADA"/>
        </a:accent4>
        <a:accent5>
          <a:srgbClr val="E2CAAA"/>
        </a:accent5>
        <a:accent6>
          <a:srgbClr val="E78A00"/>
        </a:accent6>
        <a:hlink>
          <a:srgbClr val="FFCC00"/>
        </a:hlink>
        <a:folHlink>
          <a:srgbClr val="706F37"/>
        </a:folHlink>
      </a:clrScheme>
      <a:clrMap bg1="dk2" tx1="lt1" bg2="dk1" tx2="lt2" accent1="accent1" accent2="accent2" accent3="accent3" accent4="accent4" accent5="accent5" accent6="accent6" hlink="hlink" folHlink="folHlink"/>
    </a:extraClrScheme>
    <a:extraClrScheme>
      <a:clrScheme name="Edge 7">
        <a:dk1>
          <a:srgbClr val="000000"/>
        </a:dk1>
        <a:lt1>
          <a:srgbClr val="FFFFFF"/>
        </a:lt1>
        <a:dk2>
          <a:srgbClr val="006633"/>
        </a:dk2>
        <a:lt2>
          <a:srgbClr val="5F5F5F"/>
        </a:lt2>
        <a:accent1>
          <a:srgbClr val="CC9900"/>
        </a:accent1>
        <a:accent2>
          <a:srgbClr val="3B812F"/>
        </a:accent2>
        <a:accent3>
          <a:srgbClr val="FFFFFF"/>
        </a:accent3>
        <a:accent4>
          <a:srgbClr val="000000"/>
        </a:accent4>
        <a:accent5>
          <a:srgbClr val="E2CAAA"/>
        </a:accent5>
        <a:accent6>
          <a:srgbClr val="35742A"/>
        </a:accent6>
        <a:hlink>
          <a:srgbClr val="996600"/>
        </a:hlink>
        <a:folHlink>
          <a:srgbClr val="AFBF39"/>
        </a:folHlink>
      </a:clrScheme>
      <a:clrMap bg1="lt1" tx1="dk1" bg2="lt2" tx2="dk2" accent1="accent1" accent2="accent2" accent3="accent3" accent4="accent4" accent5="accent5" accent6="accent6" hlink="hlink" folHlink="folHlink"/>
    </a:extraClrScheme>
    <a:extraClrScheme>
      <a:clrScheme name="Edge 8">
        <a:dk1>
          <a:srgbClr val="000000"/>
        </a:dk1>
        <a:lt1>
          <a:srgbClr val="FFFFFF"/>
        </a:lt1>
        <a:dk2>
          <a:srgbClr val="CC0000"/>
        </a:dk2>
        <a:lt2>
          <a:srgbClr val="666699"/>
        </a:lt2>
        <a:accent1>
          <a:srgbClr val="808080"/>
        </a:accent1>
        <a:accent2>
          <a:srgbClr val="999933"/>
        </a:accent2>
        <a:accent3>
          <a:srgbClr val="FFFFFF"/>
        </a:accent3>
        <a:accent4>
          <a:srgbClr val="000000"/>
        </a:accent4>
        <a:accent5>
          <a:srgbClr val="C0C0C0"/>
        </a:accent5>
        <a:accent6>
          <a:srgbClr val="8A8A2D"/>
        </a:accent6>
        <a:hlink>
          <a:srgbClr val="4C6D80"/>
        </a:hlink>
        <a:folHlink>
          <a:srgbClr val="B2B2B2"/>
        </a:folHlink>
      </a:clrScheme>
      <a:clrMap bg1="lt1" tx1="dk1" bg2="lt2" tx2="dk2" accent1="accent1" accent2="accent2" accent3="accent3" accent4="accent4" accent5="accent5" accent6="accent6" hlink="hlink" folHlink="folHlink"/>
    </a:extraClrScheme>
    <a:extraClrScheme>
      <a:clrScheme name="Edge 9">
        <a:dk1>
          <a:srgbClr val="000000"/>
        </a:dk1>
        <a:lt1>
          <a:srgbClr val="FFFFFF"/>
        </a:lt1>
        <a:dk2>
          <a:srgbClr val="003399"/>
        </a:dk2>
        <a:lt2>
          <a:srgbClr val="666699"/>
        </a:lt2>
        <a:accent1>
          <a:srgbClr val="009999"/>
        </a:accent1>
        <a:accent2>
          <a:srgbClr val="4C6D4E"/>
        </a:accent2>
        <a:accent3>
          <a:srgbClr val="FFFFFF"/>
        </a:accent3>
        <a:accent4>
          <a:srgbClr val="000000"/>
        </a:accent4>
        <a:accent5>
          <a:srgbClr val="AACACA"/>
        </a:accent5>
        <a:accent6>
          <a:srgbClr val="446246"/>
        </a:accent6>
        <a:hlink>
          <a:srgbClr val="4C6D8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8.xml><?xml version="1.0" encoding="utf-8"?>
<a:theme xmlns:a="http://schemas.openxmlformats.org/drawingml/2006/main" name="Office 主题">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Edge</Template>
  <TotalTime>106758</TotalTime>
  <Words>3311</Words>
  <Application>Microsoft Office PowerPoint</Application>
  <PresentationFormat>全屏显示(4:3)</PresentationFormat>
  <Paragraphs>512</Paragraphs>
  <Slides>74</Slides>
  <Notes>13</Notes>
  <HiddenSlides>0</HiddenSlides>
  <MMClips>3</MMClips>
  <ScaleCrop>false</ScaleCrop>
  <HeadingPairs>
    <vt:vector size="6" baseType="variant">
      <vt:variant>
        <vt:lpstr>已用的字体</vt:lpstr>
      </vt:variant>
      <vt:variant>
        <vt:i4>26</vt:i4>
      </vt:variant>
      <vt:variant>
        <vt:lpstr>主题</vt:lpstr>
      </vt:variant>
      <vt:variant>
        <vt:i4>7</vt:i4>
      </vt:variant>
      <vt:variant>
        <vt:lpstr>幻灯片标题</vt:lpstr>
      </vt:variant>
      <vt:variant>
        <vt:i4>74</vt:i4>
      </vt:variant>
    </vt:vector>
  </HeadingPairs>
  <TitlesOfParts>
    <vt:vector size="107" baseType="lpstr">
      <vt:lpstr>Arial Unicode MS</vt:lpstr>
      <vt:lpstr>ArialNarrow</vt:lpstr>
      <vt:lpstr>ArialNarrow-Bold</vt:lpstr>
      <vt:lpstr>ArialNarrow-Italic</vt:lpstr>
      <vt:lpstr>Lora-Italic</vt:lpstr>
      <vt:lpstr>Lora-Regular</vt:lpstr>
      <vt:lpstr>PMingLiU</vt:lpstr>
      <vt:lpstr>rtxr</vt:lpstr>
      <vt:lpstr>txsy</vt:lpstr>
      <vt:lpstr>Zapf Dingbats</vt:lpstr>
      <vt:lpstr>等线</vt:lpstr>
      <vt:lpstr>等线 Light</vt:lpstr>
      <vt:lpstr>黑体</vt:lpstr>
      <vt:lpstr>华文宋体</vt:lpstr>
      <vt:lpstr>宋体</vt:lpstr>
      <vt:lpstr>Arial</vt:lpstr>
      <vt:lpstr>Arial Black</vt:lpstr>
      <vt:lpstr>Calibri</vt:lpstr>
      <vt:lpstr>Calibri Light</vt:lpstr>
      <vt:lpstr>Cambria Math</vt:lpstr>
      <vt:lpstr>Garamond</vt:lpstr>
      <vt:lpstr>Impact</vt:lpstr>
      <vt:lpstr>Symbol</vt:lpstr>
      <vt:lpstr>Times</vt:lpstr>
      <vt:lpstr>Times New Roman</vt:lpstr>
      <vt:lpstr>Wingdings</vt:lpstr>
      <vt:lpstr>Edge</vt:lpstr>
      <vt:lpstr>自定义设计方案</vt:lpstr>
      <vt:lpstr>Office 主题​​</vt:lpstr>
      <vt:lpstr>1_Edge</vt:lpstr>
      <vt:lpstr>2_自定义设计方案</vt:lpstr>
      <vt:lpstr>默认设计模板</vt:lpstr>
      <vt:lpstr>2_Edge</vt:lpstr>
      <vt:lpstr>表 面 物 理 学</vt:lpstr>
      <vt:lpstr>原子力显微镜 （Atomic Force Microscopy）</vt:lpstr>
      <vt:lpstr>第一台原子力显微镜</vt:lpstr>
      <vt:lpstr>PowerPoint 演示文稿</vt:lpstr>
      <vt:lpstr>PowerPoint 演示文稿</vt:lpstr>
      <vt:lpstr>原子力显微镜</vt:lpstr>
      <vt:lpstr>静态接触模式</vt:lpstr>
      <vt:lpstr>接触模式的分辨率</vt:lpstr>
      <vt:lpstr>静态接触模式的困境</vt:lpstr>
      <vt:lpstr>动态非接触模式</vt:lpstr>
      <vt:lpstr>调频和调幅模式</vt:lpstr>
      <vt:lpstr>振幅调制模式</vt:lpstr>
      <vt:lpstr>振幅调制模式</vt:lpstr>
      <vt:lpstr>频率调制模式</vt:lpstr>
      <vt:lpstr>短程力和长程力的贡献随振幅变化</vt:lpstr>
      <vt:lpstr>各种噪音的影响</vt:lpstr>
      <vt:lpstr>信噪比与振幅的关系</vt:lpstr>
      <vt:lpstr>qPlus-type sensor</vt:lpstr>
      <vt:lpstr>各种石英传感器</vt:lpstr>
      <vt:lpstr>磁场中的qPlus sensor</vt:lpstr>
      <vt:lpstr>测量移动单个原子的力</vt:lpstr>
      <vt:lpstr>分辨原子团簇中的原子</vt:lpstr>
      <vt:lpstr>分辨分子中的化学键</vt:lpstr>
      <vt:lpstr>PowerPoint 演示文稿</vt:lpstr>
      <vt:lpstr>分子间相互作用</vt:lpstr>
      <vt:lpstr>磁交换相互作用</vt:lpstr>
      <vt:lpstr>氧化物表面</vt:lpstr>
      <vt:lpstr>水/固界面</vt:lpstr>
      <vt:lpstr>PowerPoint 演示文稿</vt:lpstr>
      <vt:lpstr>PowerPoint 演示文稿</vt:lpstr>
      <vt:lpstr>PowerPoint 演示文稿</vt:lpstr>
      <vt:lpstr>PowerPoint 演示文稿</vt:lpstr>
      <vt:lpstr>Electrostatic imaging by AFM</vt:lpstr>
      <vt:lpstr>High-order electrostatic force</vt:lpstr>
      <vt:lpstr>PowerPoint 演示文稿</vt:lpstr>
      <vt:lpstr>AFM imaging of water tetramer</vt:lpstr>
      <vt:lpstr>PowerPoint 演示文稿</vt:lpstr>
      <vt:lpstr>Ion hydrates</vt:lpstr>
      <vt:lpstr>Preparation of Na+ hydrates</vt:lpstr>
      <vt:lpstr>STM/AFM images of Na+ hydrates</vt:lpstr>
      <vt:lpstr>Tip-induced diffusion dynamics</vt:lpstr>
      <vt:lpstr>Diffusion of the Na+ hydrates </vt:lpstr>
      <vt:lpstr>Free energy map of Na+ 3H2O </vt:lpstr>
      <vt:lpstr>PowerPoint 演示文稿</vt:lpstr>
      <vt:lpstr>Two-dimensional ice</vt:lpstr>
      <vt:lpstr>PowerPoint 演示文稿</vt:lpstr>
      <vt:lpstr>Two-dimensional ices on surface </vt:lpstr>
      <vt:lpstr>Two-dimensional ices on hydrophilic surface </vt:lpstr>
      <vt:lpstr>Square ice under hydrophobic confinement</vt:lpstr>
      <vt:lpstr>Hexagonal Monolayer Ice on graphite</vt:lpstr>
      <vt:lpstr>PowerPoint 演示文稿</vt:lpstr>
      <vt:lpstr>Ice Ih: hexagonal ice</vt:lpstr>
      <vt:lpstr>Growth of the 2D ice</vt:lpstr>
      <vt:lpstr>Edge structure</vt:lpstr>
      <vt:lpstr>Edge structure</vt:lpstr>
      <vt:lpstr>PowerPoint 演示文稿</vt:lpstr>
      <vt:lpstr>PowerPoint 演示文稿</vt:lpstr>
      <vt:lpstr>PowerPoint 演示文稿</vt:lpstr>
      <vt:lpstr>MD simulation of ice growth</vt:lpstr>
      <vt:lpstr>2D vs 3D ice growth</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Administrator</dc:creator>
  <cp:lastModifiedBy>Ying Jiang</cp:lastModifiedBy>
  <cp:revision>1375</cp:revision>
  <cp:lastPrinted>1601-01-01T00:00:00Z</cp:lastPrinted>
  <dcterms:created xsi:type="dcterms:W3CDTF">1601-01-01T00:00:00Z</dcterms:created>
  <dcterms:modified xsi:type="dcterms:W3CDTF">2023-05-17T10:14:32Z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Version">
    <vt:i4>1</vt:i4>
  </property>
</Properties>
</file>